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7" r:id="rId2"/>
    <p:sldId id="270" r:id="rId3"/>
    <p:sldId id="268" r:id="rId4"/>
    <p:sldId id="291" r:id="rId5"/>
    <p:sldId id="292" r:id="rId6"/>
    <p:sldId id="294" r:id="rId7"/>
    <p:sldId id="290" r:id="rId8"/>
    <p:sldId id="269" r:id="rId9"/>
    <p:sldId id="295" r:id="rId10"/>
    <p:sldId id="296" r:id="rId11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4356" autoAdjust="0"/>
  </p:normalViewPr>
  <p:slideViewPr>
    <p:cSldViewPr>
      <p:cViewPr varScale="1">
        <p:scale>
          <a:sx n="100" d="100"/>
          <a:sy n="100" d="100"/>
        </p:scale>
        <p:origin x="62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0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Ikke diskutert </a:t>
            </a:r>
            <a:r>
              <a:rPr lang="nb-NO" smtClean="0"/>
              <a:t>i arbeidsgruppa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068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17.09.2018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17.09.2018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17.09.2018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17.09.2018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17.09.2018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gvesen.no/vegkart/vegkart/#kartlag:geodata/vegreferanse:917229.70112607:8361205.6557446/hva:(~(id:607,filter:(~(type_id:7861,operator:'*3d,verdi:(~11799))),farge:'0_0))/@600000,7225000,3" TargetMode="External"/><Relationship Id="rId3" Type="http://schemas.openxmlformats.org/officeDocument/2006/relationships/hyperlink" Target="https://www.vegvesen.no/vegkart/vegkart/#kartlag:geodata/vegreferanse:917229.70112607:8361205.6557446/hva:(~(id:607,filter:(~(type_id:7861,operator:'*3d,verdi:(~9971))),farge:'0_0))/@600000,7225000,3" TargetMode="External"/><Relationship Id="rId7" Type="http://schemas.openxmlformats.org/officeDocument/2006/relationships/hyperlink" Target="https://www.vegvesen.no/vegkart/vegkart/#kartlag:geodata/vegreferanse:917229.70112607:8361205.6557446/hva:(~(id:607,filter:(~(type_id:7861,operator:'*3d,verdi:(~9974))),farge:'0_0))/@600000,7225000,3" TargetMode="External"/><Relationship Id="rId2" Type="http://schemas.openxmlformats.org/officeDocument/2006/relationships/hyperlink" Target="https://www.vegvesen.no/vegkart/vegkart/#kartlag:geodata/vegreferanse:917229.70112607:8361205.6557446/hva:(~(id:607,filter:(~(type_id:7861,operator:'*3d,verdi:(~9975))),farge:'0_0))/@600000,7225000,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egvesen.no/vegkart/vegkart/#kartlag:geodata/vegreferanse:917229.70112607:8361205.6557446/hva:(~(id:607,filter:(~(type_id:7861,operator:'*3d,verdi:(~9970))),farge:'0_0))/@600000,7225000,3" TargetMode="External"/><Relationship Id="rId5" Type="http://schemas.openxmlformats.org/officeDocument/2006/relationships/hyperlink" Target="https://www.vegvesen.no/vegkart/vegkart/#kartlag:geodata/vegreferanse:917229.70112607:8361205.6557446/hva:(~(id:607,filter:(~(type_id:7861,operator:'*3d,verdi:(~9973))),farge:'0_0))/@600000,7225000,3" TargetMode="External"/><Relationship Id="rId10" Type="http://schemas.openxmlformats.org/officeDocument/2006/relationships/hyperlink" Target="https://www.vegvesen.no/vegkart/vegkart/#kartlag:geodata/vegreferanse:917229.70112607:8361205.6557446/hva:(~(id:607,filter:(~(type_id:7861,operator:'*3d,verdi:(~13369))),farge:'0_0))/@600000,7225000,3" TargetMode="External"/><Relationship Id="rId4" Type="http://schemas.openxmlformats.org/officeDocument/2006/relationships/hyperlink" Target="https://www.vegvesen.no/vegkart/vegkart/#kartlag:geodata/vegreferanse:917229.70112607:8361205.6557446/hva:(~(id:607,filter:(~(type_id:7861,operator:'*3d,verdi:(~9972))),farge:'0_0))/@600000,7225000,3" TargetMode="External"/><Relationship Id="rId9" Type="http://schemas.openxmlformats.org/officeDocument/2006/relationships/hyperlink" Target="https://www.vegvesen.no/vegkart/vegkart/#kartlag:geodata/vegreferanse:917229.70112607:8361205.6557446/hva:(~(id:607,filter:(~(type_id:7861,operator:'*3d,verdi:(~11800))),farge:'0_0))/@600000,7225000,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katalogen.vegdata.no/813-G%C3%A5ga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_attachment/69739/binary/964083?fast_title=H%C3%A5ndbok+N300+Trafikkskilt,+del+3+Forbudsskilt,+p%C3%A5budsskilt,+opplysningsskilt+og+skilt+med+trafikksikkerhetsinformasjon+(11+MB).pdf" TargetMode="External"/><Relationship Id="rId2" Type="http://schemas.openxmlformats.org/officeDocument/2006/relationships/hyperlink" Target="https://datakatalogen.vegdata.no/856-Trafikkregulerin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datakatalogen.vegdata.no/813-G%C3%A5g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euroskilt.no/" TargetMode="External"/><Relationship Id="rId2" Type="http://schemas.openxmlformats.org/officeDocument/2006/relationships/hyperlink" Target="https://datakatalogen.vegdata.no/607-Vegsper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SOSI vegnett og </a:t>
            </a:r>
            <a:r>
              <a:rPr lang="nb-NO" dirty="0" err="1" smtClean="0"/>
              <a:t>Elveg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Prosjektmøte 1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Nye verdier for enkelte egenskapstyper</a:t>
            </a:r>
            <a:endParaRPr lang="nb-NO" dirty="0" smtClean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09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Vegsperring - konverteringer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5663"/>
              </p:ext>
            </p:extLst>
          </p:nvPr>
        </p:nvGraphicFramePr>
        <p:xfrm>
          <a:off x="503547" y="1731680"/>
          <a:ext cx="8211687" cy="4161300"/>
        </p:xfrm>
        <a:graphic>
          <a:graphicData uri="http://schemas.openxmlformats.org/drawingml/2006/table">
            <a:tbl>
              <a:tblPr/>
              <a:tblGrid>
                <a:gridCol w="1435907"/>
                <a:gridCol w="4360738"/>
                <a:gridCol w="975510"/>
                <a:gridCol w="1439532"/>
              </a:tblGrid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b="1" dirty="0" smtClean="0">
                          <a:effectLst/>
                          <a:latin typeface="Calibri" panose="020F0502020204030204" pitchFamily="34" charset="0"/>
                        </a:rPr>
                        <a:t>Dagens Type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b="1">
                          <a:effectLst/>
                          <a:latin typeface="Calibri" panose="020F0502020204030204" pitchFamily="34" charset="0"/>
                        </a:rPr>
                        <a:t>Beskrivelse</a:t>
                      </a:r>
                      <a:endParaRPr lang="nb-NO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Antall i NVDB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b="1" dirty="0" smtClean="0">
                          <a:effectLst/>
                          <a:latin typeface="Calibri" panose="020F0502020204030204" pitchFamily="34" charset="0"/>
                        </a:rPr>
                        <a:t>Ny type</a:t>
                      </a:r>
                      <a:endParaRPr lang="nb-NO" sz="13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Låst bom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Bom på tvers av vegen. I permanent låst posisjon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2"/>
                        </a:rPr>
                        <a:t>11889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Låst sperring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Rørgelender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Rørgelender/trafikkgjerde plassert slik at det stenger for biltrafikk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3"/>
                        </a:rPr>
                        <a:t>386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Steinblokk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Steinblokker plassert slik at det stenger for biltrafikk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4"/>
                        </a:rPr>
                        <a:t>503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New Jersey-steiner o.l. plassert slik at det stenger for biltrafikk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5"/>
                        </a:rPr>
                        <a:t>177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Betongkjegle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Kjegle(r),/pullert(er) av betong plassert slik at det stenger for biltrafikk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6"/>
                        </a:rPr>
                        <a:t>277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err="1">
                          <a:effectLst/>
                          <a:latin typeface="Calibri" panose="020F0502020204030204" pitchFamily="34" charset="0"/>
                        </a:rPr>
                        <a:t>Bussluse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Grop i vegen som hindrer biltrafikk. Tilgjengelig for buss (brede kjøretøy)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7"/>
                        </a:rPr>
                        <a:t>102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err="1" smtClean="0">
                          <a:effectLst/>
                          <a:latin typeface="Calibri" panose="020F0502020204030204" pitchFamily="34" charset="0"/>
                        </a:rPr>
                        <a:t>Bussluse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Stolper, steiner, blokker </a:t>
                      </a:r>
                      <a:r>
                        <a:rPr lang="nb-NO" sz="1300" dirty="0" err="1"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 plassert i vegen eller i overgang mellom veg og fotgjengerareal for å stenge for biltrafikk (egen).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8"/>
                        </a:rPr>
                        <a:t>117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Bilsperre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i="1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Har ingen beskrivelse</a:t>
                      </a:r>
                      <a:r>
                        <a:rPr lang="nb-NO" sz="1300" i="1" baseline="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i dag, så her kan det være registrert litt forskjellig. Noen av disse kan nok være ulåst sperring.</a:t>
                      </a:r>
                      <a:endParaRPr lang="nb-NO" sz="1300" i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i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1519</a:t>
                      </a:r>
                      <a:endParaRPr lang="nb-NO" sz="130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Bom med automatisk åpner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>
                          <a:effectLst/>
                          <a:latin typeface="Calibri" panose="020F0502020204030204" pitchFamily="34" charset="0"/>
                        </a:rPr>
                        <a:t>Bom som åpner seg automatisk på signal fra kjøretøy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  <a:hlinkClick r:id="rId10"/>
                        </a:rPr>
                        <a:t>99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300" dirty="0" smtClean="0">
                          <a:effectLst/>
                          <a:latin typeface="Calibri" panose="020F0502020204030204" pitchFamily="34" charset="0"/>
                        </a:rPr>
                        <a:t>Fjernstyrt sperring</a:t>
                      </a:r>
                      <a:endParaRPr lang="nb-NO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6156176" y="595452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 smtClean="0"/>
              <a:t>1256 vegsperringer mangler </a:t>
            </a:r>
            <a:r>
              <a:rPr lang="nb-NO" sz="900" dirty="0" smtClean="0"/>
              <a:t>type. Disse foreslås konvertert til Trafikkavviser.</a:t>
            </a:r>
            <a:endParaRPr lang="nb-NO" sz="900" dirty="0"/>
          </a:p>
        </p:txBody>
      </p:sp>
    </p:spTree>
    <p:extLst>
      <p:ext uri="{BB962C8B-B14F-4D97-AF65-F5344CB8AC3E}">
        <p14:creationId xmlns:p14="http://schemas.microsoft.com/office/powerpoint/2010/main" val="14013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Gågatereguleringer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1777858"/>
            <a:ext cx="7000745" cy="4675478"/>
          </a:xfrm>
        </p:spPr>
        <p:txBody>
          <a:bodyPr>
            <a:normAutofit fontScale="70000" lnSpcReduction="20000"/>
          </a:bodyPr>
          <a:lstStyle/>
          <a:p>
            <a:r>
              <a:rPr lang="nb-NO" dirty="0" smtClean="0"/>
              <a:t>Registrert som </a:t>
            </a:r>
            <a:r>
              <a:rPr lang="nb-NO" dirty="0" smtClean="0">
                <a:hlinkClick r:id="rId2"/>
              </a:rPr>
              <a:t>Gågate </a:t>
            </a:r>
            <a:r>
              <a:rPr lang="nb-NO" dirty="0" smtClean="0"/>
              <a:t>i NVDB.</a:t>
            </a:r>
          </a:p>
          <a:p>
            <a:r>
              <a:rPr lang="nb-NO" dirty="0" smtClean="0"/>
              <a:t>Det </a:t>
            </a:r>
            <a:r>
              <a:rPr lang="nb-NO" dirty="0"/>
              <a:t>er behov for å utvide til to perioder også på lørdag. Objekttypen får dermed følgende egenskapstyper:</a:t>
            </a:r>
          </a:p>
          <a:p>
            <a:pPr lvl="1" fontAlgn="ctr"/>
            <a:r>
              <a:rPr lang="nb-NO" dirty="0"/>
              <a:t>Varetransport hverdag u lørdag periode 1 fra </a:t>
            </a:r>
            <a:r>
              <a:rPr lang="nb-NO" dirty="0" err="1"/>
              <a:t>kl</a:t>
            </a:r>
            <a:endParaRPr lang="nb-NO" dirty="0"/>
          </a:p>
          <a:p>
            <a:pPr lvl="2" fontAlgn="ctr"/>
            <a:r>
              <a:rPr lang="nb-NO" dirty="0"/>
              <a:t>&lt;Klokkeslett&gt;</a:t>
            </a:r>
          </a:p>
          <a:p>
            <a:pPr lvl="1" fontAlgn="ctr"/>
            <a:r>
              <a:rPr lang="nb-NO" dirty="0"/>
              <a:t>Varetransport hverdag u lørdag periode 1 til </a:t>
            </a:r>
            <a:r>
              <a:rPr lang="nb-NO" dirty="0" err="1"/>
              <a:t>kl</a:t>
            </a:r>
            <a:endParaRPr lang="nb-NO" dirty="0"/>
          </a:p>
          <a:p>
            <a:pPr lvl="2" fontAlgn="ctr"/>
            <a:r>
              <a:rPr lang="nb-NO" dirty="0"/>
              <a:t>&lt;Klokkeslett&gt;</a:t>
            </a:r>
          </a:p>
          <a:p>
            <a:pPr lvl="1" fontAlgn="ctr"/>
            <a:r>
              <a:rPr lang="nb-NO" dirty="0"/>
              <a:t>Varetransport hverdag u lørdag periode 2 fra </a:t>
            </a:r>
            <a:r>
              <a:rPr lang="nb-NO" dirty="0" err="1"/>
              <a:t>kl</a:t>
            </a:r>
            <a:endParaRPr lang="nb-NO" dirty="0"/>
          </a:p>
          <a:p>
            <a:pPr lvl="2" fontAlgn="ctr"/>
            <a:r>
              <a:rPr lang="nb-NO" dirty="0"/>
              <a:t>&lt;Klokkeslett&gt;</a:t>
            </a:r>
          </a:p>
          <a:p>
            <a:pPr lvl="1" fontAlgn="ctr"/>
            <a:r>
              <a:rPr lang="nb-NO" dirty="0"/>
              <a:t>Varetransport hverdag u lørdag periode 2 til </a:t>
            </a:r>
            <a:r>
              <a:rPr lang="nb-NO" dirty="0" err="1"/>
              <a:t>kl</a:t>
            </a:r>
            <a:endParaRPr lang="nb-NO" dirty="0"/>
          </a:p>
          <a:p>
            <a:pPr lvl="2" fontAlgn="ctr"/>
            <a:r>
              <a:rPr lang="nb-NO" dirty="0"/>
              <a:t>&lt;Klokkeslett&gt;</a:t>
            </a:r>
          </a:p>
          <a:p>
            <a:pPr lvl="1" fontAlgn="ctr"/>
            <a:r>
              <a:rPr lang="nb-NO" i="1" dirty="0">
                <a:solidFill>
                  <a:srgbClr val="C00000"/>
                </a:solidFill>
              </a:rPr>
              <a:t>Varetransport lørdag periode 1 fra </a:t>
            </a:r>
            <a:r>
              <a:rPr lang="nb-NO" i="1" dirty="0" err="1">
                <a:solidFill>
                  <a:srgbClr val="C00000"/>
                </a:solidFill>
              </a:rPr>
              <a:t>kl</a:t>
            </a:r>
            <a:endParaRPr lang="nb-NO" dirty="0">
              <a:solidFill>
                <a:srgbClr val="C00000"/>
              </a:solidFill>
            </a:endParaRPr>
          </a:p>
          <a:p>
            <a:pPr lvl="2" fontAlgn="ctr"/>
            <a:r>
              <a:rPr lang="nb-NO" i="1" dirty="0">
                <a:solidFill>
                  <a:srgbClr val="C00000"/>
                </a:solidFill>
              </a:rPr>
              <a:t>&lt;Klokkeslett&gt;</a:t>
            </a:r>
            <a:endParaRPr lang="nb-NO" dirty="0">
              <a:solidFill>
                <a:srgbClr val="C00000"/>
              </a:solidFill>
            </a:endParaRPr>
          </a:p>
          <a:p>
            <a:pPr lvl="1" fontAlgn="ctr"/>
            <a:r>
              <a:rPr lang="nb-NO" i="1" dirty="0">
                <a:solidFill>
                  <a:srgbClr val="C00000"/>
                </a:solidFill>
              </a:rPr>
              <a:t>Varetransport lørdag periode 1 til </a:t>
            </a:r>
            <a:r>
              <a:rPr lang="nb-NO" i="1" dirty="0" err="1">
                <a:solidFill>
                  <a:srgbClr val="C00000"/>
                </a:solidFill>
              </a:rPr>
              <a:t>kl</a:t>
            </a:r>
            <a:endParaRPr lang="nb-NO" dirty="0">
              <a:solidFill>
                <a:srgbClr val="C00000"/>
              </a:solidFill>
            </a:endParaRPr>
          </a:p>
          <a:p>
            <a:pPr lvl="2" fontAlgn="ctr"/>
            <a:r>
              <a:rPr lang="nb-NO" i="1" dirty="0">
                <a:solidFill>
                  <a:srgbClr val="C00000"/>
                </a:solidFill>
              </a:rPr>
              <a:t>&lt;Klokkeslett&gt;</a:t>
            </a:r>
            <a:endParaRPr lang="nb-NO" dirty="0">
              <a:solidFill>
                <a:srgbClr val="C00000"/>
              </a:solidFill>
            </a:endParaRPr>
          </a:p>
          <a:p>
            <a:pPr lvl="1" fontAlgn="ctr"/>
            <a:r>
              <a:rPr lang="nb-NO" i="1" dirty="0">
                <a:solidFill>
                  <a:srgbClr val="C00000"/>
                </a:solidFill>
              </a:rPr>
              <a:t>Varetransport lørdag periode 2 fra </a:t>
            </a:r>
            <a:r>
              <a:rPr lang="nb-NO" i="1" dirty="0" err="1">
                <a:solidFill>
                  <a:srgbClr val="C00000"/>
                </a:solidFill>
              </a:rPr>
              <a:t>kl</a:t>
            </a:r>
            <a:endParaRPr lang="nb-NO" dirty="0">
              <a:solidFill>
                <a:srgbClr val="C00000"/>
              </a:solidFill>
            </a:endParaRPr>
          </a:p>
          <a:p>
            <a:pPr lvl="2" fontAlgn="ctr"/>
            <a:r>
              <a:rPr lang="nb-NO" i="1" dirty="0">
                <a:solidFill>
                  <a:srgbClr val="C00000"/>
                </a:solidFill>
              </a:rPr>
              <a:t>&lt;Klokkeslett&gt;</a:t>
            </a:r>
            <a:endParaRPr lang="nb-NO" dirty="0">
              <a:solidFill>
                <a:srgbClr val="C00000"/>
              </a:solidFill>
            </a:endParaRPr>
          </a:p>
          <a:p>
            <a:pPr lvl="1" fontAlgn="ctr"/>
            <a:r>
              <a:rPr lang="nb-NO" i="1" dirty="0">
                <a:solidFill>
                  <a:srgbClr val="C00000"/>
                </a:solidFill>
              </a:rPr>
              <a:t>Varetransport lørdag periode 2 til </a:t>
            </a:r>
            <a:r>
              <a:rPr lang="nb-NO" i="1" dirty="0" err="1">
                <a:solidFill>
                  <a:srgbClr val="C00000"/>
                </a:solidFill>
              </a:rPr>
              <a:t>kl</a:t>
            </a:r>
            <a:endParaRPr lang="nb-NO" dirty="0">
              <a:solidFill>
                <a:srgbClr val="C00000"/>
              </a:solidFill>
            </a:endParaRPr>
          </a:p>
          <a:p>
            <a:pPr lvl="2" fontAlgn="ctr"/>
            <a:r>
              <a:rPr lang="nb-NO" i="1" dirty="0"/>
              <a:t>&lt;Klokkeslett&gt;</a:t>
            </a:r>
            <a:endParaRPr lang="nb-NO" dirty="0"/>
          </a:p>
          <a:p>
            <a:pPr lvl="1" fontAlgn="ctr"/>
            <a:r>
              <a:rPr lang="nb-NO" dirty="0"/>
              <a:t>Kjøring til eiendommene tillatt</a:t>
            </a:r>
          </a:p>
          <a:p>
            <a:pPr lvl="2" fontAlgn="ctr"/>
            <a:r>
              <a:rPr lang="nb-NO" dirty="0"/>
              <a:t>Ja</a:t>
            </a:r>
          </a:p>
          <a:p>
            <a:pPr lvl="2" fontAlgn="ctr"/>
            <a:r>
              <a:rPr lang="nb-NO" dirty="0" smtClean="0"/>
              <a:t>Nei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12954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Trafikkreguleringer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3568" y="1777858"/>
            <a:ext cx="4608513" cy="4293806"/>
          </a:xfrm>
        </p:spPr>
        <p:txBody>
          <a:bodyPr>
            <a:normAutofit/>
          </a:bodyPr>
          <a:lstStyle/>
          <a:p>
            <a:r>
              <a:rPr lang="nb-NO" dirty="0" smtClean="0"/>
              <a:t>Registrert som </a:t>
            </a:r>
            <a:r>
              <a:rPr lang="nb-NO" dirty="0" smtClean="0">
                <a:hlinkClick r:id="rId2"/>
              </a:rPr>
              <a:t>Trafikkreguleringer</a:t>
            </a:r>
            <a:r>
              <a:rPr lang="nb-NO" dirty="0" smtClean="0"/>
              <a:t> i NVDB.</a:t>
            </a:r>
          </a:p>
          <a:p>
            <a:r>
              <a:rPr lang="nb-NO" dirty="0" smtClean="0"/>
              <a:t>Det har kommet ønsker om flere forskjellige typer trafikkreguleringer.</a:t>
            </a:r>
          </a:p>
          <a:p>
            <a:r>
              <a:rPr lang="nb-NO" dirty="0" smtClean="0"/>
              <a:t>Lager </a:t>
            </a:r>
            <a:r>
              <a:rPr lang="nb-NO" dirty="0"/>
              <a:t>trafikkreguleringer som støtter </a:t>
            </a:r>
            <a:r>
              <a:rPr lang="nb-NO" dirty="0" err="1"/>
              <a:t>skiltkombinsjoner</a:t>
            </a:r>
            <a:r>
              <a:rPr lang="nb-NO" dirty="0"/>
              <a:t> </a:t>
            </a:r>
            <a:r>
              <a:rPr lang="nb-NO" dirty="0" err="1"/>
              <a:t>iht</a:t>
            </a:r>
            <a:r>
              <a:rPr lang="nb-NO" dirty="0"/>
              <a:t> </a:t>
            </a:r>
            <a:r>
              <a:rPr lang="nb-NO" dirty="0" smtClean="0">
                <a:hlinkClick r:id="rId3"/>
              </a:rPr>
              <a:t>skilthåndboka</a:t>
            </a:r>
            <a:r>
              <a:rPr lang="nb-NO" dirty="0" smtClean="0"/>
              <a:t> sin del 3.</a:t>
            </a:r>
            <a:endParaRPr lang="nb-NO" dirty="0"/>
          </a:p>
          <a:p>
            <a:r>
              <a:rPr lang="nb-NO" dirty="0" smtClean="0"/>
              <a:t>Kombinasjoner av skilt kan medføre at det i noen tilfeller må registreres flere reguleringer på samme strekning.</a:t>
            </a:r>
          </a:p>
          <a:p>
            <a:r>
              <a:rPr lang="nb-NO" dirty="0" smtClean="0"/>
              <a:t>Det defineres ikke egne verdier for unormerte skilt, tillatte verdier basert på skilthåndboka må benyttes.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484784"/>
            <a:ext cx="3005167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Trafikkreguleringer – forbudsskilt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61695"/>
              </p:ext>
            </p:extLst>
          </p:nvPr>
        </p:nvGraphicFramePr>
        <p:xfrm>
          <a:off x="771862" y="2060848"/>
          <a:ext cx="7000874" cy="2262474"/>
        </p:xfrm>
        <a:graphic>
          <a:graphicData uri="http://schemas.openxmlformats.org/drawingml/2006/table">
            <a:tbl>
              <a:tblPr/>
              <a:tblGrid>
                <a:gridCol w="573730"/>
                <a:gridCol w="4385792"/>
                <a:gridCol w="2041352"/>
              </a:tblGrid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 dirty="0">
                          <a:effectLst/>
                          <a:latin typeface="Calibri" panose="020F0502020204030204" pitchFamily="34" charset="0"/>
                        </a:rPr>
                        <a:t>Skilt </a:t>
                      </a:r>
                      <a:r>
                        <a:rPr lang="nb-NO" sz="1000" b="1" dirty="0" err="1">
                          <a:effectLst/>
                          <a:latin typeface="Calibri" panose="020F0502020204030204" pitchFamily="34" charset="0"/>
                        </a:rPr>
                        <a:t>nr</a:t>
                      </a:r>
                      <a:endParaRPr lang="nb-NO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>
                          <a:effectLst/>
                          <a:latin typeface="Calibri" panose="020F0502020204030204" pitchFamily="34" charset="0"/>
                        </a:rPr>
                        <a:t>Navn</a:t>
                      </a:r>
                      <a:endParaRPr lang="nb-NO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 dirty="0">
                          <a:effectLst/>
                          <a:latin typeface="Calibri" panose="020F0502020204030204" pitchFamily="34" charset="0"/>
                        </a:rPr>
                        <a:t>Registreres som </a:t>
                      </a:r>
                      <a:endParaRPr lang="nb-NO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306.0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alle kjøretøy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alle kjøretøy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motorvogn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motortrafikk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306.3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traktor og for motorredskap konstruert for fart mindre enn 40 km/t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traktor 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306.4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motorsykkel og moped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motorsykkel og moped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306.5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lastebil og trekkbil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lastebil og trekkbil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306.6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syklende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syklende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306.7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gående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gående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dirty="0">
                          <a:effectLst/>
                          <a:latin typeface="Calibri" panose="020F0502020204030204" pitchFamily="34" charset="0"/>
                        </a:rPr>
                        <a:t>306.8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Forbudt for gående og syklende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dirty="0">
                          <a:effectLst/>
                          <a:latin typeface="Calibri" panose="020F0502020204030204" pitchFamily="34" charset="0"/>
                        </a:rPr>
                        <a:t>Forbudt for gående og syklende</a:t>
                      </a:r>
                    </a:p>
                  </a:txBody>
                  <a:tcPr marL="47431" marR="47431" marT="47431" marB="47431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uppe 9"/>
          <p:cNvGrpSpPr/>
          <p:nvPr/>
        </p:nvGrpSpPr>
        <p:grpSpPr>
          <a:xfrm>
            <a:off x="304629" y="4759199"/>
            <a:ext cx="8371827" cy="1118073"/>
            <a:chOff x="35496" y="4581127"/>
            <a:chExt cx="8371827" cy="1118073"/>
          </a:xfrm>
        </p:grpSpPr>
        <p:pic>
          <p:nvPicPr>
            <p:cNvPr id="3" name="Bild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6" y="4581127"/>
              <a:ext cx="3006191" cy="1109830"/>
            </a:xfrm>
            <a:prstGeom prst="rect">
              <a:avLst/>
            </a:prstGeom>
          </p:spPr>
        </p:pic>
        <p:pic>
          <p:nvPicPr>
            <p:cNvPr id="8" name="Bild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848" y="4581128"/>
              <a:ext cx="3122543" cy="1118072"/>
            </a:xfrm>
            <a:prstGeom prst="rect">
              <a:avLst/>
            </a:prstGeom>
          </p:spPr>
        </p:pic>
        <p:pic>
          <p:nvPicPr>
            <p:cNvPr id="9" name="Bild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200" y="4598048"/>
              <a:ext cx="2035123" cy="107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1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Trafikkreguleringer – underskilt til forbudsskilt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3820"/>
              </p:ext>
            </p:extLst>
          </p:nvPr>
        </p:nvGraphicFramePr>
        <p:xfrm>
          <a:off x="323528" y="1847536"/>
          <a:ext cx="8634914" cy="4077724"/>
        </p:xfrm>
        <a:graphic>
          <a:graphicData uri="http://schemas.openxmlformats.org/drawingml/2006/table">
            <a:tbl>
              <a:tblPr/>
              <a:tblGrid>
                <a:gridCol w="724855"/>
                <a:gridCol w="1507393"/>
                <a:gridCol w="2071645"/>
                <a:gridCol w="2788799"/>
                <a:gridCol w="1542222"/>
              </a:tblGrid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 dirty="0">
                          <a:effectLst/>
                          <a:latin typeface="Calibri" panose="020F0502020204030204" pitchFamily="34" charset="0"/>
                        </a:rPr>
                        <a:t>Underskilt nr.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>
                          <a:effectLst/>
                          <a:latin typeface="Calibri" panose="020F0502020204030204" pitchFamily="34" charset="0"/>
                        </a:rPr>
                        <a:t>Tekst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>
                          <a:effectLst/>
                          <a:latin typeface="Calibri" panose="020F0502020204030204" pitchFamily="34" charset="0"/>
                        </a:rPr>
                        <a:t>Kan brukes til skilt nr.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>
                          <a:effectLst/>
                          <a:latin typeface="Calibri" panose="020F0502020204030204" pitchFamily="34" charset="0"/>
                        </a:rPr>
                        <a:t>Registreres som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1" dirty="0">
                          <a:effectLst/>
                          <a:latin typeface="Calibri" panose="020F0502020204030204" pitchFamily="34" charset="0"/>
                        </a:rPr>
                        <a:t>Merknad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808.301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gjennomkjøring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Gjennomkjøring forbudt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306.5 - Forbudt for lastebil og trekkbil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Gjennomkjøring forbudt for lastebil og trekkbil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808.303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gjennomkjøring til (vegnavn)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Gjennomkjøring forbudt til veg eller gate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Veg eller gatenavn spesifiseres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4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808.305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kjøring til (virksomhet eller adresse)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Motortrafikk kun tillatt for kjøring til virksomhet eller adresse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Virksomhet eller adresse spesifiseres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4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306.5 - Forbudt for lastebil og trekkbil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lastebil og trekkbil unntatt kjøring til virksomhet eller adresse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Virksomhet eller adresse spesifiseres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808.307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varetransport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motortrafikk unntatt varetransport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808.311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moped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motortrafikk unntatt moped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4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306.4 - Forbudt for motorsykkel og moped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motorsykkel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808.313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buss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motortrafikk unntatt buss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808.315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taxi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motortrafikk unntatt taxi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808.317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buss og taxi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motortrafikk unntatt buss og taxi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808.319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ikke (motorvogntype)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Forbudt for motortrafikk unntatt spesiell motorvogntype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Motorvogntype spesifiseres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808.321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Gjelder (motorvogntype)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effectLst/>
                          <a:latin typeface="Calibri" panose="020F0502020204030204" pitchFamily="34" charset="0"/>
                        </a:rPr>
                        <a:t>306.1 - Forbudt for motorvogn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i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Trafikkregulering - Forbudt for spesiell motorvogntype</a:t>
                      </a:r>
                      <a:endParaRPr lang="nb-NO" sz="10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dirty="0">
                          <a:effectLst/>
                          <a:latin typeface="Calibri" panose="020F0502020204030204" pitchFamily="34" charset="0"/>
                        </a:rPr>
                        <a:t>Motorvogntype spesifiseres</a:t>
                      </a:r>
                    </a:p>
                  </a:txBody>
                  <a:tcPr marL="31333" marR="31333" marT="31333" marB="313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Trafikkreguleringer - opplysningsskilt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1777858"/>
            <a:ext cx="7000745" cy="2083190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Opplysningsskilt, håndteres som </a:t>
            </a:r>
            <a:r>
              <a:rPr lang="nb-NO" dirty="0" err="1" smtClean="0"/>
              <a:t>typeVeg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518 Gangveg</a:t>
            </a:r>
          </a:p>
          <a:p>
            <a:pPr lvl="1"/>
            <a:r>
              <a:rPr lang="nb-NO" dirty="0" smtClean="0"/>
              <a:t>520 Sykkelveg</a:t>
            </a:r>
          </a:p>
          <a:p>
            <a:pPr lvl="1"/>
            <a:r>
              <a:rPr lang="nb-NO" dirty="0" smtClean="0"/>
              <a:t>522 Gang- og sykkelveg</a:t>
            </a:r>
          </a:p>
          <a:p>
            <a:pPr lvl="1"/>
            <a:r>
              <a:rPr lang="nb-NO" dirty="0"/>
              <a:t>548 Gågate</a:t>
            </a:r>
          </a:p>
          <a:p>
            <a:r>
              <a:rPr lang="nb-NO" dirty="0" smtClean="0"/>
              <a:t>Ikke egen type veg:</a:t>
            </a:r>
          </a:p>
          <a:p>
            <a:pPr lvl="1"/>
            <a:r>
              <a:rPr lang="nb-NO" dirty="0" smtClean="0"/>
              <a:t>540 Gatetun</a:t>
            </a:r>
          </a:p>
          <a:p>
            <a:pPr lvl="1"/>
            <a:r>
              <a:rPr lang="nb-NO" dirty="0" smtClean="0"/>
              <a:t>Innføres som Trafikkregulering </a:t>
            </a:r>
            <a:r>
              <a:rPr lang="nb-NO" i="1" dirty="0" smtClean="0">
                <a:solidFill>
                  <a:srgbClr val="C00000"/>
                </a:solidFill>
              </a:rPr>
              <a:t>Gatetun</a:t>
            </a:r>
            <a:r>
              <a:rPr lang="nb-NO" dirty="0" smtClean="0"/>
              <a:t>?</a:t>
            </a:r>
          </a:p>
          <a:p>
            <a:pPr lvl="1"/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84446"/>
              </p:ext>
            </p:extLst>
          </p:nvPr>
        </p:nvGraphicFramePr>
        <p:xfrm>
          <a:off x="517408" y="4137050"/>
          <a:ext cx="8441034" cy="1864500"/>
        </p:xfrm>
        <a:graphic>
          <a:graphicData uri="http://schemas.openxmlformats.org/drawingml/2006/table">
            <a:tbl>
              <a:tblPr/>
              <a:tblGrid>
                <a:gridCol w="1080120"/>
                <a:gridCol w="1584176"/>
                <a:gridCol w="1828934"/>
                <a:gridCol w="3947804"/>
              </a:tblGrid>
              <a:tr h="2127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b="1" dirty="0">
                          <a:effectLst/>
                          <a:latin typeface="Calibri" panose="020F0502020204030204" pitchFamily="34" charset="0"/>
                        </a:rPr>
                        <a:t>Underskilt nr.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b="1">
                          <a:effectLst/>
                          <a:latin typeface="Calibri" panose="020F0502020204030204" pitchFamily="34" charset="0"/>
                        </a:rPr>
                        <a:t>Tekst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b="1">
                          <a:effectLst/>
                          <a:latin typeface="Calibri" panose="020F0502020204030204" pitchFamily="34" charset="0"/>
                        </a:rPr>
                        <a:t>Kan brukes til skilt nr.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b="1" dirty="0">
                          <a:effectLst/>
                          <a:latin typeface="Calibri" panose="020F0502020204030204" pitchFamily="34" charset="0"/>
                        </a:rPr>
                        <a:t>Registreres som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27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808.519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Kjøring til eiendommene tillatt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518-522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Trafikkregulering - Motortrafikk kun tillatt for kjøring til eiendommer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dirty="0" err="1">
                          <a:effectLst/>
                          <a:latin typeface="Calibri" panose="020F0502020204030204" pitchFamily="34" charset="0"/>
                        </a:rPr>
                        <a:t>TypeVeg</a:t>
                      </a:r>
                      <a:r>
                        <a:rPr lang="nb-NO" sz="1200" dirty="0">
                          <a:effectLst/>
                          <a:latin typeface="Calibri" panose="020F0502020204030204" pitchFamily="34" charset="0"/>
                        </a:rPr>
                        <a:t> Gågate, samt </a:t>
                      </a:r>
                      <a:r>
                        <a:rPr lang="nb-NO" sz="1200" i="1" dirty="0" smtClean="0">
                          <a:effectLst/>
                          <a:latin typeface="Calibri" panose="020F0502020204030204" pitchFamily="34" charset="0"/>
                        </a:rPr>
                        <a:t>gågateregulering</a:t>
                      </a:r>
                      <a:r>
                        <a:rPr lang="nb-NO" sz="120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dirty="0" smtClean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nb-NO" sz="1200" dirty="0">
                          <a:effectLst/>
                          <a:latin typeface="Calibri" panose="020F0502020204030204" pitchFamily="34" charset="0"/>
                          <a:hlinkClick r:id="rId2"/>
                        </a:rPr>
                        <a:t>813 Gågate</a:t>
                      </a:r>
                      <a:r>
                        <a:rPr lang="nb-NO" sz="1200" dirty="0">
                          <a:effectLst/>
                          <a:latin typeface="Calibri" panose="020F0502020204030204" pitchFamily="34" charset="0"/>
                        </a:rPr>
                        <a:t> i NVDB Datakatalog)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808.541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Kjøring til (adresse, virksomhet) tillatt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  <a:hlinkClick r:id="rId2"/>
                        </a:rPr>
                        <a:t>813 Gågate</a:t>
                      </a: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 i NVDB Datakatalog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Calibri" panose="020F0502020204030204" pitchFamily="34" charset="0"/>
                        </a:rPr>
                        <a:t>808.545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Varetransport tillatt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200" dirty="0">
                          <a:effectLst/>
                          <a:latin typeface="Calibri" panose="020F0502020204030204" pitchFamily="34" charset="0"/>
                          <a:hlinkClick r:id="rId2"/>
                        </a:rPr>
                        <a:t>813 Gågate</a:t>
                      </a:r>
                      <a:r>
                        <a:rPr lang="nb-NO" sz="1200" dirty="0">
                          <a:effectLst/>
                          <a:latin typeface="Calibri" panose="020F0502020204030204" pitchFamily="34" charset="0"/>
                        </a:rPr>
                        <a:t> i NVDB Datakatalog</a:t>
                      </a:r>
                    </a:p>
                  </a:txBody>
                  <a:tcPr marL="40146" marR="40146" marT="40146" marB="4014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97" y="1667954"/>
            <a:ext cx="680902" cy="680902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356" y="1667954"/>
            <a:ext cx="694748" cy="694748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061" y="1667820"/>
            <a:ext cx="669324" cy="673116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284" y="2531685"/>
            <a:ext cx="868265" cy="1159317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2532747"/>
            <a:ext cx="867459" cy="11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Trafikkreguleringer – fullstendig liste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58951" y="1623072"/>
            <a:ext cx="2728873" cy="4614239"/>
          </a:xfrm>
        </p:spPr>
        <p:txBody>
          <a:bodyPr>
            <a:normAutofit/>
          </a:bodyPr>
          <a:lstStyle/>
          <a:p>
            <a:r>
              <a:rPr lang="nb-NO" sz="1400" i="1" dirty="0">
                <a:solidFill>
                  <a:srgbClr val="C00000"/>
                </a:solidFill>
              </a:rPr>
              <a:t>Forbudt for gående</a:t>
            </a:r>
            <a:endParaRPr lang="nb-NO" sz="1400" dirty="0">
              <a:solidFill>
                <a:srgbClr val="C00000"/>
              </a:solidFill>
            </a:endParaRPr>
          </a:p>
          <a:p>
            <a:r>
              <a:rPr lang="nb-NO" sz="1400" dirty="0"/>
              <a:t>Forbudt for syklende</a:t>
            </a:r>
          </a:p>
          <a:p>
            <a:r>
              <a:rPr lang="nb-NO" sz="1400" dirty="0"/>
              <a:t>Forbudt for gående og syklende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alle kjøretøy</a:t>
            </a:r>
          </a:p>
          <a:p>
            <a:r>
              <a:rPr lang="nb-NO" sz="1400" dirty="0"/>
              <a:t>Forbudt for motortrafikk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traktor 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motorsykkel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motorsykkel og moped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lastebil og trekkbil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motortrafikk unntatt buss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motortrafikk unntatt taxi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motortrafikk unntatt buss og taxi</a:t>
            </a:r>
          </a:p>
          <a:p>
            <a:endParaRPr lang="nb-NO" sz="14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sp>
        <p:nvSpPr>
          <p:cNvPr id="8" name="Plassholder for innhold 2"/>
          <p:cNvSpPr txBox="1">
            <a:spLocks/>
          </p:cNvSpPr>
          <p:nvPr/>
        </p:nvSpPr>
        <p:spPr>
          <a:xfrm>
            <a:off x="3203848" y="1628048"/>
            <a:ext cx="2728873" cy="453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2394" indent="-302394" algn="l" defTabSz="914035" rtl="0" eaLnBrk="1" latinLnBrk="0" hangingPunct="1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07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052" indent="-191925" algn="l" defTabSz="914035" rtl="0" eaLnBrk="1" latinLnBrk="0" hangingPunct="1">
              <a:spcBef>
                <a:spcPts val="432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511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7294" indent="-252181" algn="l" defTabSz="914035" rtl="0" eaLnBrk="1" latinLnBrk="0" hangingPunct="1">
              <a:spcBef>
                <a:spcPts val="432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2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400" i="1" dirty="0">
                <a:solidFill>
                  <a:srgbClr val="C00000"/>
                </a:solidFill>
              </a:rPr>
              <a:t>Forbudt for lastebil og trekkbil unntatt kjøring til virksomhet eller adresse (spesifiser virksomhet eller adresse under Merknad)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motortrafikk unntatt varetransport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motortrafikk unntatt moped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Forbudt for motortrafikk unntatt spesiell motorvogntype (spesifiser motorvogntype under Merknad)</a:t>
            </a:r>
          </a:p>
          <a:p>
            <a:r>
              <a:rPr lang="nb-NO" sz="1400" dirty="0"/>
              <a:t>Gjennomkjøring forbudt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Gjennomkjøring forbudt for lastebil og trekkbil</a:t>
            </a:r>
          </a:p>
          <a:p>
            <a:r>
              <a:rPr lang="nb-NO" sz="1400" i="1" dirty="0">
                <a:solidFill>
                  <a:srgbClr val="C00000"/>
                </a:solidFill>
              </a:rPr>
              <a:t>Gjennomkjøring forbudt til veg eller gate (spesifiser veg eller gate under Merknad</a:t>
            </a:r>
            <a:r>
              <a:rPr lang="nb-NO" sz="1400" i="1" dirty="0" smtClean="0">
                <a:solidFill>
                  <a:srgbClr val="C00000"/>
                </a:solidFill>
              </a:rPr>
              <a:t>)</a:t>
            </a:r>
            <a:endParaRPr lang="nb-NO" sz="1400" dirty="0"/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>
          <a:xfrm>
            <a:off x="6229569" y="1623073"/>
            <a:ext cx="2728873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02394" indent="-302394" algn="l" defTabSz="914035" rtl="0" eaLnBrk="1" latinLnBrk="0" hangingPunct="1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07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052" indent="-191925" algn="l" defTabSz="914035" rtl="0" eaLnBrk="1" latinLnBrk="0" hangingPunct="1">
              <a:spcBef>
                <a:spcPts val="432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511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7294" indent="-252181" algn="l" defTabSz="914035" rtl="0" eaLnBrk="1" latinLnBrk="0" hangingPunct="1">
              <a:spcBef>
                <a:spcPts val="432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2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400" dirty="0" smtClean="0"/>
              <a:t>Motortrafikk </a:t>
            </a:r>
            <a:r>
              <a:rPr lang="nb-NO" sz="1400" dirty="0"/>
              <a:t>kun tillatt for varetransport</a:t>
            </a:r>
          </a:p>
          <a:p>
            <a:r>
              <a:rPr lang="nb-NO" sz="1400" dirty="0"/>
              <a:t>Motortrafikk kun tillatt for kjøring til eiendommer</a:t>
            </a:r>
          </a:p>
          <a:p>
            <a:r>
              <a:rPr lang="nb-NO" sz="1400" dirty="0"/>
              <a:t>Motortrafikk kun tillatt for varetransport og kjøring til eiendommer</a:t>
            </a:r>
          </a:p>
          <a:p>
            <a:pPr>
              <a:lnSpc>
                <a:spcPct val="80000"/>
              </a:lnSpc>
            </a:pPr>
            <a:r>
              <a:rPr lang="nb-NO" sz="1400" i="1" dirty="0">
                <a:solidFill>
                  <a:srgbClr val="C00000"/>
                </a:solidFill>
              </a:rPr>
              <a:t>Motortrafikk kun tillatt for kjøring til virksomhet eller adresse (spesifiser virksomhet eller adresse under Merknad)</a:t>
            </a:r>
          </a:p>
          <a:p>
            <a:r>
              <a:rPr lang="nb-NO" sz="1400" dirty="0"/>
              <a:t> </a:t>
            </a:r>
            <a:r>
              <a:rPr lang="nb-NO" sz="1400" dirty="0" smtClean="0"/>
              <a:t>Sykling </a:t>
            </a:r>
            <a:r>
              <a:rPr lang="nb-NO" sz="1400" dirty="0"/>
              <a:t>mot kjøreretningen tillatt</a:t>
            </a:r>
          </a:p>
          <a:p>
            <a:pPr marL="0" indent="0">
              <a:lnSpc>
                <a:spcPct val="80000"/>
              </a:lnSpc>
              <a:buNone/>
            </a:pPr>
            <a:endParaRPr lang="nb-NO" sz="1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Vegsperring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71862" y="1602767"/>
            <a:ext cx="8048610" cy="4309136"/>
          </a:xfrm>
        </p:spPr>
        <p:txBody>
          <a:bodyPr>
            <a:normAutofit/>
          </a:bodyPr>
          <a:lstStyle/>
          <a:p>
            <a:r>
              <a:rPr lang="nb-NO" dirty="0" smtClean="0"/>
              <a:t>Registrert som </a:t>
            </a:r>
            <a:r>
              <a:rPr lang="nb-NO" dirty="0" smtClean="0">
                <a:hlinkClick r:id="rId2"/>
              </a:rPr>
              <a:t>Vegsperring </a:t>
            </a:r>
            <a:r>
              <a:rPr lang="nb-NO" dirty="0" smtClean="0"/>
              <a:t>i NVDB.</a:t>
            </a:r>
          </a:p>
          <a:p>
            <a:r>
              <a:rPr lang="nb-NO" dirty="0" smtClean="0"/>
              <a:t>Endringsønsker:</a:t>
            </a:r>
          </a:p>
          <a:p>
            <a:pPr lvl="1"/>
            <a:r>
              <a:rPr lang="nb-NO" i="1" dirty="0" smtClean="0"/>
              <a:t>Bom med automatisk åpner </a:t>
            </a:r>
            <a:r>
              <a:rPr lang="nb-NO" dirty="0" smtClean="0"/>
              <a:t>endrer navn til </a:t>
            </a:r>
            <a:r>
              <a:rPr lang="nb-NO" i="1" dirty="0" smtClean="0"/>
              <a:t>Låst bom, fjernstyrt</a:t>
            </a:r>
          </a:p>
          <a:p>
            <a:pPr lvl="1"/>
            <a:r>
              <a:rPr lang="nb-NO" dirty="0" smtClean="0"/>
              <a:t>Flere typer: </a:t>
            </a:r>
            <a:r>
              <a:rPr lang="nb-NO" i="1" dirty="0" smtClean="0"/>
              <a:t>Ulåst bom</a:t>
            </a:r>
            <a:r>
              <a:rPr lang="nb-NO" dirty="0" smtClean="0"/>
              <a:t>, </a:t>
            </a:r>
            <a:r>
              <a:rPr lang="nb-NO" i="1" dirty="0" smtClean="0"/>
              <a:t>Fjernstyrt bom</a:t>
            </a:r>
            <a:r>
              <a:rPr lang="nb-NO" dirty="0" smtClean="0"/>
              <a:t>, </a:t>
            </a:r>
          </a:p>
          <a:p>
            <a:pPr lvl="1"/>
            <a:r>
              <a:rPr lang="nb-NO" dirty="0" smtClean="0"/>
              <a:t>Midlertidig sperring/sesongsperring med mulighet for å angi perioder sperringen er åpen/låst.</a:t>
            </a:r>
          </a:p>
          <a:p>
            <a:r>
              <a:rPr lang="nb-NO" dirty="0" smtClean="0"/>
              <a:t>Vil bli veldig vanskelig å lage en fullstendig liste over typer vegsperringer.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3" y="4225162"/>
            <a:ext cx="2389199" cy="1342690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885" y="4225162"/>
            <a:ext cx="2160240" cy="134269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762" y="4077072"/>
            <a:ext cx="1001255" cy="1638870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292" y="3943538"/>
            <a:ext cx="2023797" cy="2043445"/>
          </a:xfrm>
          <a:prstGeom prst="rect">
            <a:avLst/>
          </a:prstGeom>
        </p:spPr>
      </p:pic>
      <p:sp>
        <p:nvSpPr>
          <p:cNvPr id="14" name="TekstSylinder 13"/>
          <p:cNvSpPr txBox="1"/>
          <p:nvPr/>
        </p:nvSpPr>
        <p:spPr>
          <a:xfrm>
            <a:off x="317140" y="5761186"/>
            <a:ext cx="274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smtClean="0"/>
              <a:t>Bilder fra </a:t>
            </a:r>
            <a:r>
              <a:rPr lang="nb-NO" sz="1100" dirty="0" smtClean="0">
                <a:hlinkClick r:id="rId7"/>
              </a:rPr>
              <a:t>Euroskilt </a:t>
            </a:r>
            <a:r>
              <a:rPr lang="nb-NO" sz="1100" dirty="0" smtClean="0"/>
              <a:t>sine hjemmesider.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20101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Vegsperring - forslag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71862" y="1602767"/>
            <a:ext cx="8048610" cy="1795158"/>
          </a:xfrm>
        </p:spPr>
        <p:txBody>
          <a:bodyPr>
            <a:normAutofit/>
          </a:bodyPr>
          <a:lstStyle/>
          <a:p>
            <a:r>
              <a:rPr lang="nb-NO" dirty="0" smtClean="0"/>
              <a:t>Endrer egenskapen til å beskrive vegsperringens </a:t>
            </a:r>
            <a:r>
              <a:rPr lang="nb-NO" u="sng" dirty="0" smtClean="0"/>
              <a:t>funksjon</a:t>
            </a:r>
            <a:r>
              <a:rPr lang="nb-NO" dirty="0" smtClean="0"/>
              <a:t> i stedet for type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Behov for nye verdier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32779"/>
              </p:ext>
            </p:extLst>
          </p:nvPr>
        </p:nvGraphicFramePr>
        <p:xfrm>
          <a:off x="611560" y="2381587"/>
          <a:ext cx="8136904" cy="2475522"/>
        </p:xfrm>
        <a:graphic>
          <a:graphicData uri="http://schemas.openxmlformats.org/drawingml/2006/table">
            <a:tbl>
              <a:tblPr/>
              <a:tblGrid>
                <a:gridCol w="1728192"/>
                <a:gridCol w="6408712"/>
              </a:tblGrid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b="1" dirty="0" smtClean="0"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b="1" dirty="0">
                          <a:effectLst/>
                          <a:latin typeface="Calibri" panose="020F0502020204030204" pitchFamily="34" charset="0"/>
                        </a:rPr>
                        <a:t>Beskrivelse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Låst </a:t>
                      </a: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sperring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Bom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eller annen type vegsperring som kan åpnes med nøkkel eller kode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Ulåst sperring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Bom eller annen type vegsperring som kan åpnes manuelt uten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nøkkel eller kode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Fjernstyrt sperring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Bom eller annen type vegsperring som kan åpnes </a:t>
                      </a:r>
                      <a:r>
                        <a:rPr lang="nb-NO" sz="1400" dirty="0" err="1" smtClean="0">
                          <a:effectLst/>
                          <a:latin typeface="Calibri" panose="020F0502020204030204" pitchFamily="34" charset="0"/>
                        </a:rPr>
                        <a:t>vha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SMS, bombrikke, oppringning, vaktsentral e.l.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Trafikkavviser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Stein,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blokk, pullert, rørgelender eller andre vegsperringer som ikke kan flyttes eller åpnes uten verktøy eller store kjøretøyer.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err="1">
                          <a:effectLst/>
                          <a:latin typeface="Calibri" panose="020F0502020204030204" pitchFamily="34" charset="0"/>
                        </a:rPr>
                        <a:t>Bussluse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Grop i vegen som hindrer biltrafikk. Tilgjengelig for buss (brede kjøretøy)</a:t>
                      </a: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1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Betalingssperring</a:t>
                      </a:r>
                      <a:endParaRPr lang="nb-NO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Bom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eller annen type vegsperring som kan åpnes ved 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betaling.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663" marR="39663" marT="39663" marB="3966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kstSylinder 9"/>
          <p:cNvSpPr txBox="1"/>
          <p:nvPr/>
        </p:nvSpPr>
        <p:spPr>
          <a:xfrm>
            <a:off x="519834" y="5097320"/>
            <a:ext cx="8228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Spørsmål:</a:t>
            </a:r>
            <a:endParaRPr lang="nb-NO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Bør type sperring uansett med?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8669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2550</TotalTime>
  <Words>1182</Words>
  <Application>Microsoft Office PowerPoint</Application>
  <PresentationFormat>Skjermfremvisning (4:3)</PresentationFormat>
  <Paragraphs>281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Lucida Sans Unicode</vt:lpstr>
      <vt:lpstr>blank</vt:lpstr>
      <vt:lpstr>SOSI vegnett og Elveg Prosjektmøte 1</vt:lpstr>
      <vt:lpstr>Gågatereguleringer</vt:lpstr>
      <vt:lpstr>Trafikkreguleringer</vt:lpstr>
      <vt:lpstr>Trafikkreguleringer – forbudsskilt</vt:lpstr>
      <vt:lpstr>Trafikkreguleringer – underskilt til forbudsskilt</vt:lpstr>
      <vt:lpstr>Trafikkreguleringer - opplysningsskilt</vt:lpstr>
      <vt:lpstr>Trafikkreguleringer – fullstendig liste</vt:lpstr>
      <vt:lpstr>Vegsperring</vt:lpstr>
      <vt:lpstr>Vegsperring - forslag</vt:lpstr>
      <vt:lpstr>Vegsperring - konverteringer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Revisjon av SOSI Vegnett og Elveg</dc:title>
  <dc:creator>Støeng Linda Therese</dc:creator>
  <cp:lastModifiedBy>Støeng Linda Therese</cp:lastModifiedBy>
  <cp:revision>79</cp:revision>
  <cp:lastPrinted>2018-09-13T06:07:27Z</cp:lastPrinted>
  <dcterms:created xsi:type="dcterms:W3CDTF">2018-09-06T08:36:02Z</dcterms:created>
  <dcterms:modified xsi:type="dcterms:W3CDTF">2018-09-17T13:08:13Z</dcterms:modified>
</cp:coreProperties>
</file>