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02" r:id="rId2"/>
    <p:sldId id="263" r:id="rId3"/>
    <p:sldId id="288" r:id="rId4"/>
    <p:sldId id="299" r:id="rId5"/>
    <p:sldId id="279" r:id="rId6"/>
    <p:sldId id="280" r:id="rId7"/>
    <p:sldId id="281" r:id="rId8"/>
    <p:sldId id="282" r:id="rId9"/>
    <p:sldId id="283" r:id="rId10"/>
    <p:sldId id="287" r:id="rId11"/>
    <p:sldId id="266" r:id="rId12"/>
    <p:sldId id="289" r:id="rId13"/>
    <p:sldId id="267" r:id="rId14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77678" autoAdjust="0"/>
  </p:normalViewPr>
  <p:slideViewPr>
    <p:cSldViewPr>
      <p:cViewPr varScale="1">
        <p:scale>
          <a:sx n="100" d="100"/>
          <a:sy n="100" d="100"/>
        </p:scale>
        <p:origin x="62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0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 dag har vi en objekttype (532 vegreferanse) med</a:t>
            </a:r>
            <a:r>
              <a:rPr lang="nb-NO" baseline="0" dirty="0" smtClean="0"/>
              <a:t> mange egenskaper, og alle </a:t>
            </a:r>
            <a:r>
              <a:rPr lang="nb-NO" baseline="0" dirty="0" err="1" smtClean="0"/>
              <a:t>veglenker</a:t>
            </a:r>
            <a:r>
              <a:rPr lang="nb-NO" baseline="0" dirty="0" smtClean="0"/>
              <a:t> må være dekket av denne. Nå får vi 6 i stedet.</a:t>
            </a:r>
          </a:p>
          <a:p>
            <a:endParaRPr lang="nb-NO" baseline="0" dirty="0" smtClean="0"/>
          </a:p>
          <a:p>
            <a:pPr marL="0" indent="0">
              <a:buNone/>
            </a:pPr>
            <a:r>
              <a:rPr lang="nb-NO" baseline="0" dirty="0" smtClean="0"/>
              <a:t>De nye objekttypene vil bare bli brukt der det er nødvendig, og gir oss stor fleksibilitet. F.eks. trenger ikke private veger fullstendig vegreferanse, og mange gangveger trenger ikke disse objekttypene i det hele tatt.</a:t>
            </a:r>
          </a:p>
          <a:p>
            <a:pPr marL="228600" indent="-228600">
              <a:buAutoNum type="arabicPeriod"/>
            </a:pPr>
            <a:endParaRPr lang="nb-NO" baseline="0" dirty="0" smtClean="0"/>
          </a:p>
          <a:p>
            <a:pPr marL="0" indent="0">
              <a:buNone/>
            </a:pPr>
            <a:r>
              <a:rPr lang="nb-NO" baseline="0" dirty="0" smtClean="0"/>
              <a:t>Sammenstillingen gjennom API-et er ikke ferdig enda, så det kan ikke vises i dag.</a:t>
            </a:r>
          </a:p>
          <a:p>
            <a:pPr marL="0" indent="0">
              <a:buNone/>
            </a:pPr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457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189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167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14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23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30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Implementeres</a:t>
            </a:r>
            <a:r>
              <a:rPr lang="nb-NO" baseline="0" dirty="0" smtClean="0"/>
              <a:t> i løpet av høsten 2018.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676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17.09.2018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17.09.2018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17.09.2018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17.09.2018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 userDrawn="1"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17.09.2018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2.jpeg"/><Relationship Id="rId7" Type="http://schemas.openxmlformats.org/officeDocument/2006/relationships/hyperlink" Target="https://pm1.utv.vegvesen.no/vegkart/vegkart/#kartlag:geodata/hva:(~(farge:'0_0,id:916),(farge:'1_1,id:917),(farge:'2_0,id:918),(farge:'3_0,id:83))/@264657,6762703,16/vegobjekt:862684597:008ec2:91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m1.utv.vegvesen.no/vegkart/vegkart/#kartlag:geodata/hva:(~(farge:'0_0,id:916),(farge:'1_1,id:917),(farge:'2_0,id:918),(farge:'3_0,id:83))/@264657,6762703,16/vegobjekt:90896873:46c0c1:83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pm1.utv.vegvesen.no/vegkart/vegkart/#kartlag:geodata/hva:(~(farge:'0_0,id:916),(farge:'1_1,id:917),(farge:'2_0,id:918),(farge:'3_0,id:83))/@264657,6762703,16/vegobjekt:91203521:46c0c1:83" TargetMode="External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5F1CB2-1112-47A9-BEE3-7C73C56BFAB3}" type="datetime1">
              <a:rPr lang="nb-NO" smtClean="0"/>
              <a:t>17.09.2018</a:t>
            </a:fld>
            <a:endParaRPr lang="nb-NO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SOSI vegnett og </a:t>
            </a:r>
            <a:r>
              <a:rPr lang="nb-NO" dirty="0" err="1"/>
              <a:t>Elveg</a:t>
            </a:r>
            <a:r>
              <a:rPr lang="nb-NO" dirty="0"/>
              <a:t/>
            </a:r>
            <a:br>
              <a:rPr lang="nb-NO" dirty="0"/>
            </a:br>
            <a:r>
              <a:rPr lang="nb-NO" dirty="0"/>
              <a:t>Prosjektmøte 1</a:t>
            </a: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SOSI Vegnett 4.6 -&gt; SOSI Vegnett 5.0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054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Eksempler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Ny </a:t>
            </a:r>
            <a:r>
              <a:rPr lang="nb-NO" dirty="0" err="1"/>
              <a:t>vegreferansemodell</a:t>
            </a:r>
            <a:r>
              <a:rPr lang="nb-NO" dirty="0"/>
              <a:t> – oppslagsnøkkel</a:t>
            </a:r>
          </a:p>
        </p:txBody>
      </p:sp>
      <p:pic>
        <p:nvPicPr>
          <p:cNvPr id="1026" name="Bild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6" y="2147791"/>
            <a:ext cx="1203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ktangel 5"/>
          <p:cNvSpPr/>
          <p:nvPr/>
        </p:nvSpPr>
        <p:spPr>
          <a:xfrm>
            <a:off x="380244" y="3242150"/>
            <a:ext cx="27206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Kan bli presentert slik:</a:t>
            </a:r>
          </a:p>
          <a:p>
            <a:endParaRPr lang="nb-NO" b="1" dirty="0" smtClean="0">
              <a:solidFill>
                <a:srgbClr val="1F497D"/>
              </a:solidFill>
              <a:latin typeface="Lucida Sans Unicode" panose="020B0602030504020204" pitchFamily="34" charset="0"/>
              <a:ea typeface="Lucida Sans Unicode" panose="020B0602030504020204" pitchFamily="34" charset="0"/>
            </a:endParaRPr>
          </a:p>
          <a:p>
            <a:r>
              <a:rPr lang="nb-NO" b="1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EV6 </a:t>
            </a:r>
            <a:r>
              <a:rPr lang="nb-NO" b="1" dirty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S29 D1 m838</a:t>
            </a:r>
            <a:endParaRPr lang="nb-NO" dirty="0"/>
          </a:p>
        </p:txBody>
      </p:sp>
      <p:sp>
        <p:nvSpPr>
          <p:cNvPr id="7" name="Rektangel 6"/>
          <p:cNvSpPr/>
          <p:nvPr/>
        </p:nvSpPr>
        <p:spPr>
          <a:xfrm>
            <a:off x="395536" y="1668555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b-NO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Pek på objekt  i </a:t>
            </a:r>
            <a:r>
              <a:rPr lang="nb-NO" u="sng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hlinkClick r:id="rId4"/>
              </a:rPr>
              <a:t>Vegkart</a:t>
            </a:r>
            <a:r>
              <a:rPr lang="nb-NO" u="sng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:</a:t>
            </a:r>
            <a:endParaRPr lang="nb-NO" dirty="0">
              <a:effectLst/>
              <a:latin typeface="Lucida Sans Unicode" panose="020B0602030504020204" pitchFamily="34" charset="0"/>
              <a:ea typeface="Lucida Sans Unicode" panose="020B0602030504020204" pitchFamily="34" charset="0"/>
            </a:endParaRPr>
          </a:p>
        </p:txBody>
      </p:sp>
      <p:pic>
        <p:nvPicPr>
          <p:cNvPr id="1027" name="Bilde 1" descr="image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37" y="2134273"/>
            <a:ext cx="122713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ktangel 7"/>
          <p:cNvSpPr/>
          <p:nvPr/>
        </p:nvSpPr>
        <p:spPr>
          <a:xfrm>
            <a:off x="3991544" y="1688702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Pek på </a:t>
            </a:r>
            <a:r>
              <a:rPr lang="nb-NO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objekt i </a:t>
            </a:r>
            <a:r>
              <a:rPr lang="nb-NO" dirty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rundkjøring i </a:t>
            </a:r>
            <a:r>
              <a:rPr lang="nb-NO" u="sng" dirty="0" smtClean="0">
                <a:hlinkClick r:id="rId6"/>
              </a:rPr>
              <a:t>Vegkart</a:t>
            </a:r>
            <a:r>
              <a:rPr lang="nb-NO" u="sng" dirty="0" smtClean="0"/>
              <a:t>:</a:t>
            </a:r>
            <a:r>
              <a:rPr lang="nb-NO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 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3993437" y="3228880"/>
            <a:ext cx="4320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En rundkjøring har ikke strekning på seg, men dekkes av </a:t>
            </a:r>
            <a:r>
              <a:rPr lang="nb-NO" dirty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hlinkClick r:id="rId7"/>
              </a:rPr>
              <a:t>Kryssdeler som er knyttet til </a:t>
            </a:r>
            <a:r>
              <a:rPr lang="nb-NO" dirty="0" err="1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hlinkClick r:id="rId7"/>
              </a:rPr>
              <a:t>Kryssystem</a:t>
            </a:r>
            <a:r>
              <a:rPr lang="nb-NO" dirty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. </a:t>
            </a:r>
          </a:p>
        </p:txBody>
      </p:sp>
      <p:pic>
        <p:nvPicPr>
          <p:cNvPr id="1028" name="Bilde 3" descr="image00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37" y="4266209"/>
            <a:ext cx="173672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ktangel 12"/>
          <p:cNvSpPr/>
          <p:nvPr/>
        </p:nvSpPr>
        <p:spPr>
          <a:xfrm>
            <a:off x="5868144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Kan bli presentert slik:</a:t>
            </a:r>
          </a:p>
          <a:p>
            <a:endParaRPr lang="nb-NO" b="1" dirty="0" smtClean="0">
              <a:solidFill>
                <a:srgbClr val="1F497D"/>
              </a:solidFill>
              <a:latin typeface="Lucida Sans Unicode" panose="020B0602030504020204" pitchFamily="34" charset="0"/>
              <a:ea typeface="Lucida Sans Unicode" panose="020B0602030504020204" pitchFamily="34" charset="0"/>
            </a:endParaRPr>
          </a:p>
          <a:p>
            <a:r>
              <a:rPr lang="nb-NO" b="1" dirty="0" smtClean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EV6 </a:t>
            </a:r>
            <a:r>
              <a:rPr lang="nb-NO" b="1" dirty="0">
                <a:solidFill>
                  <a:srgbClr val="1F497D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</a:rPr>
              <a:t>S29 D1 m783 - Kryssdel 1 m13</a:t>
            </a: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848" y="4306509"/>
            <a:ext cx="3093785" cy="1937868"/>
          </a:xfrm>
          <a:prstGeom prst="rect">
            <a:avLst/>
          </a:prstGeom>
        </p:spPr>
      </p:pic>
      <p:grpSp>
        <p:nvGrpSpPr>
          <p:cNvPr id="17" name="Gruppe 16"/>
          <p:cNvGrpSpPr/>
          <p:nvPr/>
        </p:nvGrpSpPr>
        <p:grpSpPr>
          <a:xfrm>
            <a:off x="2699792" y="5044968"/>
            <a:ext cx="956924" cy="230832"/>
            <a:chOff x="2699792" y="5044968"/>
            <a:chExt cx="956924" cy="230832"/>
          </a:xfrm>
        </p:grpSpPr>
        <p:cxnSp>
          <p:nvCxnSpPr>
            <p:cNvPr id="12" name="Rett pil 11"/>
            <p:cNvCxnSpPr/>
            <p:nvPr/>
          </p:nvCxnSpPr>
          <p:spPr>
            <a:xfrm flipH="1">
              <a:off x="2699792" y="5157192"/>
              <a:ext cx="4320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Sylinder 15"/>
            <p:cNvSpPr txBox="1"/>
            <p:nvPr/>
          </p:nvSpPr>
          <p:spPr>
            <a:xfrm>
              <a:off x="3095344" y="5044968"/>
              <a:ext cx="5613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 smtClean="0">
                  <a:solidFill>
                    <a:srgbClr val="C00000"/>
                  </a:solidFill>
                </a:rPr>
                <a:t>Endres</a:t>
              </a:r>
              <a:endParaRPr lang="nb-NO" sz="9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1" name="Bilde 1" descr="image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745108"/>
            <a:ext cx="122713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uppe 21"/>
          <p:cNvGrpSpPr/>
          <p:nvPr/>
        </p:nvGrpSpPr>
        <p:grpSpPr>
          <a:xfrm>
            <a:off x="7380312" y="6006480"/>
            <a:ext cx="929740" cy="230832"/>
            <a:chOff x="2699792" y="5044968"/>
            <a:chExt cx="956924" cy="230832"/>
          </a:xfrm>
        </p:grpSpPr>
        <p:cxnSp>
          <p:nvCxnSpPr>
            <p:cNvPr id="23" name="Rett pil 22"/>
            <p:cNvCxnSpPr/>
            <p:nvPr/>
          </p:nvCxnSpPr>
          <p:spPr>
            <a:xfrm flipH="1">
              <a:off x="2699792" y="5157192"/>
              <a:ext cx="4320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Sylinder 23"/>
            <p:cNvSpPr txBox="1"/>
            <p:nvPr/>
          </p:nvSpPr>
          <p:spPr>
            <a:xfrm>
              <a:off x="3095344" y="5044968"/>
              <a:ext cx="5613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 smtClean="0">
                  <a:solidFill>
                    <a:srgbClr val="C00000"/>
                  </a:solidFill>
                </a:rPr>
                <a:t>Endres</a:t>
              </a:r>
              <a:endParaRPr lang="nb-NO" sz="9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26" name="TekstSylinder 25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223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Ny Vegreferanse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58951" y="1796600"/>
            <a:ext cx="4320480" cy="1235267"/>
          </a:xfrm>
        </p:spPr>
        <p:txBody>
          <a:bodyPr>
            <a:normAutofit lnSpcReduction="10000"/>
          </a:bodyPr>
          <a:lstStyle/>
          <a:p>
            <a:pPr lvl="1"/>
            <a:r>
              <a:rPr lang="nb-NO" dirty="0" smtClean="0"/>
              <a:t>Vegsystem</a:t>
            </a:r>
          </a:p>
          <a:p>
            <a:pPr lvl="2"/>
            <a:r>
              <a:rPr lang="nb-NO" dirty="0" err="1" smtClean="0"/>
              <a:t>Vegkategori</a:t>
            </a:r>
            <a:endParaRPr lang="nb-NO" dirty="0" smtClean="0"/>
          </a:p>
          <a:p>
            <a:pPr lvl="2"/>
            <a:r>
              <a:rPr lang="nb-NO" dirty="0" smtClean="0"/>
              <a:t>Fase</a:t>
            </a:r>
          </a:p>
          <a:p>
            <a:pPr lvl="2"/>
            <a:r>
              <a:rPr lang="nb-NO" dirty="0" smtClean="0"/>
              <a:t>Vegnummer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SOSI Vegnett fra 4.6-&gt; 5.0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55914"/>
              </p:ext>
            </p:extLst>
          </p:nvPr>
        </p:nvGraphicFramePr>
        <p:xfrm>
          <a:off x="672705" y="3109131"/>
          <a:ext cx="1014597" cy="686572"/>
        </p:xfrm>
        <a:graphic>
          <a:graphicData uri="http://schemas.openxmlformats.org/drawingml/2006/table">
            <a:tbl>
              <a:tblPr/>
              <a:tblGrid>
                <a:gridCol w="1014597"/>
              </a:tblGrid>
              <a:tr h="193330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Vegsystem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Vegkategori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Vegnummer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67649"/>
              </p:ext>
            </p:extLst>
          </p:nvPr>
        </p:nvGraphicFramePr>
        <p:xfrm>
          <a:off x="6529905" y="1829827"/>
          <a:ext cx="1017240" cy="859716"/>
        </p:xfrm>
        <a:graphic>
          <a:graphicData uri="http://schemas.openxmlformats.org/drawingml/2006/table">
            <a:tbl>
              <a:tblPr/>
              <a:tblGrid>
                <a:gridCol w="1017240"/>
              </a:tblGrid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Strekning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1332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Strekning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Delstrekning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Meter fra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Meter til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26487"/>
              </p:ext>
            </p:extLst>
          </p:nvPr>
        </p:nvGraphicFramePr>
        <p:xfrm>
          <a:off x="6523921" y="4698676"/>
          <a:ext cx="1008336" cy="530524"/>
        </p:xfrm>
        <a:graphic>
          <a:graphicData uri="http://schemas.openxmlformats.org/drawingml/2006/table">
            <a:tbl>
              <a:tblPr/>
              <a:tblGrid>
                <a:gridCol w="1008336"/>
              </a:tblGrid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Kryssystem</a:t>
                      </a:r>
                      <a:r>
                        <a:rPr lang="nb-NO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KryssystemID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1332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Kryssdel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el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90713"/>
              </p:ext>
            </p:extLst>
          </p:nvPr>
        </p:nvGraphicFramePr>
        <p:xfrm>
          <a:off x="6529905" y="3414047"/>
          <a:ext cx="1008337" cy="530524"/>
        </p:xfrm>
        <a:graphic>
          <a:graphicData uri="http://schemas.openxmlformats.org/drawingml/2006/table">
            <a:tbl>
              <a:tblPr/>
              <a:tblGrid>
                <a:gridCol w="1008337"/>
              </a:tblGrid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nb-NO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Sideanlegg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SideanleggID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1332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Sideanleggsdel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kstSylinder 15"/>
          <p:cNvSpPr txBox="1"/>
          <p:nvPr/>
        </p:nvSpPr>
        <p:spPr>
          <a:xfrm>
            <a:off x="4139952" y="5745470"/>
            <a:ext cx="419056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Utfordring: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 dirty="0" smtClean="0"/>
              <a:t>Sideanlegg og vegsystem har egen punkt-vegreferanse.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 dirty="0" smtClean="0"/>
              <a:t>Sideanleggsdelene </a:t>
            </a:r>
            <a:r>
              <a:rPr lang="nb-NO" sz="1000" dirty="0"/>
              <a:t>o</a:t>
            </a:r>
            <a:r>
              <a:rPr lang="nb-NO" sz="1000" dirty="0" smtClean="0"/>
              <a:t>g kryssdelene har egen </a:t>
            </a:r>
            <a:r>
              <a:rPr lang="nb-NO" sz="1000" dirty="0" err="1" smtClean="0"/>
              <a:t>metrering</a:t>
            </a:r>
            <a:r>
              <a:rPr lang="nb-NO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 dirty="0" smtClean="0"/>
              <a:t>Burde også </a:t>
            </a:r>
            <a:r>
              <a:rPr lang="nb-NO" sz="1000" dirty="0" err="1" smtClean="0"/>
              <a:t>Sidealeggets</a:t>
            </a:r>
            <a:r>
              <a:rPr lang="nb-NO" sz="1000" dirty="0" smtClean="0"/>
              <a:t> ID og Kryssystemets ID være med?</a:t>
            </a:r>
          </a:p>
        </p:txBody>
      </p:sp>
      <p:graphicFrame>
        <p:nvGraphicFramePr>
          <p:cNvPr id="17" name="Tabel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91611"/>
              </p:ext>
            </p:extLst>
          </p:nvPr>
        </p:nvGraphicFramePr>
        <p:xfrm>
          <a:off x="663212" y="4117391"/>
          <a:ext cx="1224136" cy="1179814"/>
        </p:xfrm>
        <a:graphic>
          <a:graphicData uri="http://schemas.openxmlformats.org/drawingml/2006/table">
            <a:tbl>
              <a:tblPr/>
              <a:tblGrid>
                <a:gridCol w="1224136"/>
              </a:tblGrid>
              <a:tr h="193330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Vegkategori</a:t>
                      </a:r>
                      <a:r>
                        <a:rPr lang="nb-NO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(som før)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europaveg</a:t>
                      </a:r>
                      <a:r>
                        <a:rPr lang="nb-NO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E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riksveg</a:t>
                      </a:r>
                      <a:r>
                        <a:rPr lang="nb-NO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fylkesveg = F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kommunalVeg</a:t>
                      </a:r>
                      <a:r>
                        <a:rPr lang="nb-NO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K</a:t>
                      </a:r>
                      <a:endParaRPr lang="nb-NO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privatVeg</a:t>
                      </a:r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089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skogsveg</a:t>
                      </a:r>
                      <a:r>
                        <a:rPr lang="nb-NO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S</a:t>
                      </a:r>
                      <a:endParaRPr lang="nb-NO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l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41680"/>
              </p:ext>
            </p:extLst>
          </p:nvPr>
        </p:nvGraphicFramePr>
        <p:xfrm>
          <a:off x="2131692" y="4119982"/>
          <a:ext cx="1373128" cy="686572"/>
        </p:xfrm>
        <a:graphic>
          <a:graphicData uri="http://schemas.openxmlformats.org/drawingml/2006/table">
            <a:tbl>
              <a:tblPr/>
              <a:tblGrid>
                <a:gridCol w="1373128"/>
              </a:tblGrid>
              <a:tr h="193330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 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planlagt = P</a:t>
                      </a:r>
                      <a:endParaRPr lang="nb-N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vegUnderBygging</a:t>
                      </a:r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  <a:r>
                        <a:rPr lang="nb-NO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eksisterende = V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Plassholder for innhold 2"/>
          <p:cNvSpPr txBox="1">
            <a:spLocks/>
          </p:cNvSpPr>
          <p:nvPr/>
        </p:nvSpPr>
        <p:spPr>
          <a:xfrm>
            <a:off x="3753676" y="3367400"/>
            <a:ext cx="4320480" cy="1861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02394" indent="-302394" algn="l" defTabSz="914035" rtl="0" eaLnBrk="1" latinLnBrk="0" hangingPunct="1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07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052" indent="-191925" algn="l" defTabSz="914035" rtl="0" eaLnBrk="1" latinLnBrk="0" hangingPunct="1">
              <a:spcBef>
                <a:spcPts val="432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5116" indent="-251065" algn="l" defTabSz="914035" rtl="0" eaLnBrk="1" latinLnBrk="0" hangingPunct="1">
              <a:spcBef>
                <a:spcPts val="432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7294" indent="-252181" algn="l" defTabSz="914035" rtl="0" eaLnBrk="1" latinLnBrk="0" hangingPunct="1">
              <a:spcBef>
                <a:spcPts val="432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2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7" algn="l" defTabSz="914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b-NO" dirty="0" smtClean="0"/>
              <a:t>Sideanlegg</a:t>
            </a:r>
          </a:p>
          <a:p>
            <a:pPr lvl="2"/>
            <a:r>
              <a:rPr lang="nb-NO" dirty="0"/>
              <a:t>S</a:t>
            </a:r>
            <a:r>
              <a:rPr lang="nb-NO" dirty="0" smtClean="0"/>
              <a:t>ideanleggsdel</a:t>
            </a:r>
          </a:p>
          <a:p>
            <a:pPr lvl="2"/>
            <a:r>
              <a:rPr lang="nb-NO" dirty="0" smtClean="0"/>
              <a:t>Meterverdier</a:t>
            </a:r>
          </a:p>
          <a:p>
            <a:pPr lvl="2"/>
            <a:endParaRPr lang="nb-NO" dirty="0" smtClean="0"/>
          </a:p>
          <a:p>
            <a:pPr lvl="1"/>
            <a:r>
              <a:rPr lang="nb-NO" dirty="0" err="1" smtClean="0"/>
              <a:t>Kryssystem</a:t>
            </a:r>
            <a:endParaRPr lang="nb-NO" dirty="0" smtClean="0"/>
          </a:p>
          <a:p>
            <a:pPr lvl="2"/>
            <a:r>
              <a:rPr lang="nb-NO" dirty="0"/>
              <a:t>K</a:t>
            </a:r>
            <a:r>
              <a:rPr lang="nb-NO" dirty="0" smtClean="0"/>
              <a:t>ryssdel</a:t>
            </a:r>
          </a:p>
          <a:p>
            <a:pPr lvl="2"/>
            <a:r>
              <a:rPr lang="nb-NO" dirty="0"/>
              <a:t>M</a:t>
            </a:r>
            <a:r>
              <a:rPr lang="nb-NO" dirty="0" smtClean="0"/>
              <a:t>eterverdier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24" name="Rektangel 23"/>
          <p:cNvSpPr/>
          <p:nvPr/>
        </p:nvSpPr>
        <p:spPr>
          <a:xfrm>
            <a:off x="3753676" y="1829827"/>
            <a:ext cx="2258484" cy="11989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569076" lvl="1" indent="-251065" defTabSz="914035">
              <a:spcBef>
                <a:spcPts val="432"/>
              </a:spcBef>
              <a:buFont typeface="Arial" pitchFamily="34" charset="0"/>
              <a:buChar char="–"/>
            </a:pPr>
            <a:r>
              <a:rPr lang="nb-NO" dirty="0"/>
              <a:t>Strekning</a:t>
            </a:r>
          </a:p>
          <a:p>
            <a:pPr marL="694052" lvl="2" indent="-191925" defTabSz="914035">
              <a:spcBef>
                <a:spcPts val="432"/>
              </a:spcBef>
              <a:buFont typeface="Arial" pitchFamily="34" charset="0"/>
              <a:buChar char="•"/>
            </a:pPr>
            <a:r>
              <a:rPr lang="nb-NO" dirty="0"/>
              <a:t>Strekning</a:t>
            </a:r>
          </a:p>
          <a:p>
            <a:pPr marL="694052" lvl="2" indent="-191925" defTabSz="914035">
              <a:spcBef>
                <a:spcPts val="432"/>
              </a:spcBef>
              <a:buFont typeface="Arial" pitchFamily="34" charset="0"/>
              <a:buChar char="•"/>
            </a:pPr>
            <a:r>
              <a:rPr lang="nb-NO" dirty="0"/>
              <a:t>Delstrekning</a:t>
            </a:r>
          </a:p>
          <a:p>
            <a:pPr marL="694052" lvl="2" indent="-191925" defTabSz="914035">
              <a:spcBef>
                <a:spcPts val="432"/>
              </a:spcBef>
              <a:buFont typeface="Arial" pitchFamily="34" charset="0"/>
              <a:buChar char="•"/>
            </a:pPr>
            <a:r>
              <a:rPr lang="nb-NO" dirty="0"/>
              <a:t>M</a:t>
            </a:r>
            <a:r>
              <a:rPr lang="nb-NO" dirty="0" smtClean="0"/>
              <a:t>eterverdier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73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Ny vegreferanse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SOSI Vegnett fra 4.6-&gt; 5.0</a:t>
            </a:r>
          </a:p>
          <a:p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6186134" y="3211382"/>
            <a:ext cx="208823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smtClean="0"/>
              <a:t>Sideanlegg</a:t>
            </a:r>
          </a:p>
          <a:p>
            <a:r>
              <a:rPr lang="nb-NO" sz="1200" dirty="0" err="1" smtClean="0"/>
              <a:t>sideanleggDel</a:t>
            </a:r>
            <a:endParaRPr lang="nb-NO" sz="1200" dirty="0" smtClean="0"/>
          </a:p>
          <a:p>
            <a:r>
              <a:rPr lang="nb-NO" sz="1200" dirty="0"/>
              <a:t> </a:t>
            </a:r>
            <a:r>
              <a:rPr lang="nb-NO" sz="1200" dirty="0" err="1" smtClean="0"/>
              <a:t>sideanleggsdelMeterFra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sideanleggsdelMeterTil</a:t>
            </a:r>
            <a:endParaRPr lang="nb-NO" sz="1200" dirty="0" smtClean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937955"/>
            <a:ext cx="4826401" cy="2427149"/>
          </a:xfrm>
          <a:prstGeom prst="rect">
            <a:avLst/>
          </a:prstGeom>
        </p:spPr>
      </p:pic>
      <p:sp>
        <p:nvSpPr>
          <p:cNvPr id="8" name="Pil høyre 7"/>
          <p:cNvSpPr/>
          <p:nvPr/>
        </p:nvSpPr>
        <p:spPr>
          <a:xfrm>
            <a:off x="5220072" y="299695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1187624" y="4648711"/>
            <a:ext cx="3707481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nb-NO"/>
            </a:defPPr>
            <a:lvl1pPr>
              <a:defRPr sz="1000"/>
            </a:lvl1pPr>
          </a:lstStyle>
          <a:p>
            <a:r>
              <a:rPr lang="nb-NO" sz="1800" dirty="0"/>
              <a:t>Dette jobbes det med i prosjektet for nytt </a:t>
            </a:r>
            <a:r>
              <a:rPr lang="nb-NO" sz="1800" dirty="0" err="1"/>
              <a:t>Vegreferansesystem</a:t>
            </a:r>
            <a:r>
              <a:rPr lang="nb-NO" sz="1800" dirty="0"/>
              <a:t> i NVDB i øyeblikket. </a:t>
            </a:r>
          </a:p>
        </p:txBody>
      </p:sp>
      <p:sp>
        <p:nvSpPr>
          <p:cNvPr id="10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6186134" y="1057960"/>
            <a:ext cx="20882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smtClean="0"/>
              <a:t>Ny Vegreferanse</a:t>
            </a:r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vegkategori</a:t>
            </a:r>
            <a:endParaRPr lang="nb-NO" sz="1200" dirty="0" smtClean="0"/>
          </a:p>
          <a:p>
            <a:r>
              <a:rPr lang="nb-NO" sz="1200" dirty="0" smtClean="0"/>
              <a:t> fase</a:t>
            </a:r>
          </a:p>
          <a:p>
            <a:r>
              <a:rPr lang="nb-NO" sz="1200" dirty="0" smtClean="0"/>
              <a:t> vegnummer</a:t>
            </a:r>
          </a:p>
          <a:p>
            <a:r>
              <a:rPr lang="nb-NO" sz="1200" dirty="0" smtClean="0"/>
              <a:t> strekning</a:t>
            </a:r>
          </a:p>
          <a:p>
            <a:r>
              <a:rPr lang="nb-NO" sz="1200" dirty="0" smtClean="0"/>
              <a:t> delstrekning</a:t>
            </a:r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meterFra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meterTil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vegreferanseFraDato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vegreferanseTilDato</a:t>
            </a:r>
            <a:endParaRPr lang="nb-NO" sz="1200" dirty="0" smtClean="0"/>
          </a:p>
        </p:txBody>
      </p:sp>
      <p:sp>
        <p:nvSpPr>
          <p:cNvPr id="13" name="TekstSylinder 12"/>
          <p:cNvSpPr txBox="1"/>
          <p:nvPr/>
        </p:nvSpPr>
        <p:spPr>
          <a:xfrm>
            <a:off x="6157897" y="4233212"/>
            <a:ext cx="208823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 smtClean="0"/>
              <a:t>Kryssystem</a:t>
            </a:r>
            <a:endParaRPr lang="nb-NO" sz="1200" b="1" dirty="0" smtClean="0"/>
          </a:p>
          <a:p>
            <a:r>
              <a:rPr lang="nb-NO" sz="1200" dirty="0" err="1" smtClean="0"/>
              <a:t>kryssystemDel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kryssdelMeterFra</a:t>
            </a:r>
            <a:endParaRPr lang="nb-NO" sz="1200" dirty="0" smtClean="0"/>
          </a:p>
          <a:p>
            <a:r>
              <a:rPr lang="nb-NO" sz="1200" dirty="0" smtClean="0"/>
              <a:t> </a:t>
            </a:r>
            <a:r>
              <a:rPr lang="nb-NO" sz="1200" dirty="0" err="1" smtClean="0"/>
              <a:t>kryssdelMeterTil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5328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Detaljnivåer – 4 nivåer?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3" y="3933056"/>
            <a:ext cx="3226370" cy="2138608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De fleste strekninger vegnettet tilfredsstiller både kravet til kjørebane og vegtrase.</a:t>
            </a:r>
          </a:p>
          <a:p>
            <a:r>
              <a:rPr lang="nb-NO" dirty="0" smtClean="0"/>
              <a:t>Er det behov for å merke disse på en spesiell måte, eller er det ok at disse ikke er merket med </a:t>
            </a:r>
            <a:r>
              <a:rPr lang="nb-NO" dirty="0" err="1" smtClean="0"/>
              <a:t>Vegdetaljnivå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SOSI Vegnett fra 4.6-&gt; 5.0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149080"/>
            <a:ext cx="1776518" cy="1296144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25054"/>
            <a:ext cx="6876256" cy="19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SOSI Vegnett 4.6 -&gt; 5.0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SOSI Vegnett 4.6 tilfredsstiller teknisk sett krav til å bli en 5.0-versjon</a:t>
            </a:r>
          </a:p>
          <a:p>
            <a:r>
              <a:rPr lang="nb-NO" dirty="0" smtClean="0"/>
              <a:t>Endringene gjøres av arbeidsgruppa, som også tilpasser dokumentene.</a:t>
            </a:r>
          </a:p>
          <a:p>
            <a:r>
              <a:rPr lang="nb-NO" dirty="0" smtClean="0"/>
              <a:t>Til høringen </a:t>
            </a:r>
            <a:r>
              <a:rPr lang="nb-NO" dirty="0" err="1" smtClean="0"/>
              <a:t>høringen</a:t>
            </a:r>
            <a:r>
              <a:rPr lang="nb-NO" dirty="0" smtClean="0"/>
              <a:t> høsten 2018 vil vi ha små testdatasett som eksempler.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29971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medfører ny </a:t>
            </a:r>
            <a:r>
              <a:rPr lang="nb-NO" dirty="0" err="1" smtClean="0"/>
              <a:t>vegreferansemodell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SOSI Vegnett fra 4.6 -&gt; 5.0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27" y="1446769"/>
            <a:ext cx="5991653" cy="4941168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833" y="35357"/>
            <a:ext cx="1693167" cy="2560505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3635896" y="2679185"/>
            <a:ext cx="3332164" cy="1685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5292080" y="4437112"/>
            <a:ext cx="1675980" cy="1918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7031738" y="2679185"/>
            <a:ext cx="108012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Må defineres på nytt basert på ny modell</a:t>
            </a:r>
            <a:endParaRPr lang="nb-NO" sz="10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7028438" y="4438320"/>
            <a:ext cx="143026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Erstattes av fase, type veg og andre objekttyper i ny modell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1374645" y="3067399"/>
            <a:ext cx="1037115" cy="2305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246073" y="3063938"/>
            <a:ext cx="1076917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Motorveg/</a:t>
            </a:r>
          </a:p>
          <a:p>
            <a:r>
              <a:rPr lang="nb-NO" sz="1000" dirty="0" smtClean="0"/>
              <a:t>Motortrafikk-veg kan utgå</a:t>
            </a:r>
          </a:p>
          <a:p>
            <a:endParaRPr lang="nb-NO" sz="1000" dirty="0" smtClean="0"/>
          </a:p>
          <a:p>
            <a:r>
              <a:rPr lang="nb-NO" sz="1000" dirty="0" smtClean="0"/>
              <a:t>Behov for Turveg som type veg</a:t>
            </a:r>
            <a:r>
              <a:rPr lang="nb-NO" sz="100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nb-NO" sz="1000" dirty="0" smtClean="0"/>
              <a:t>Utsettes.</a:t>
            </a:r>
          </a:p>
          <a:p>
            <a:pPr marL="171450" indent="-171450">
              <a:buFontTx/>
              <a:buChar char="-"/>
            </a:pPr>
            <a:endParaRPr lang="nb-NO" sz="1000" dirty="0"/>
          </a:p>
          <a:p>
            <a:r>
              <a:rPr lang="nb-NO" sz="1000" dirty="0" smtClean="0"/>
              <a:t>Trenger Gatetun som ny type veg.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2515070" y="3152511"/>
            <a:ext cx="809016" cy="780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/>
          <p:cNvSpPr txBox="1"/>
          <p:nvPr/>
        </p:nvSpPr>
        <p:spPr>
          <a:xfrm>
            <a:off x="2531998" y="3965157"/>
            <a:ext cx="7920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Vurdere 4 nivåer?</a:t>
            </a:r>
            <a:endParaRPr lang="nb-NO" sz="1000" dirty="0"/>
          </a:p>
        </p:txBody>
      </p:sp>
      <p:sp>
        <p:nvSpPr>
          <p:cNvPr id="20" name="Rektangel 19"/>
          <p:cNvSpPr/>
          <p:nvPr/>
        </p:nvSpPr>
        <p:spPr>
          <a:xfrm>
            <a:off x="4211960" y="4509120"/>
            <a:ext cx="976810" cy="108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kstSylinder 20"/>
          <p:cNvSpPr txBox="1"/>
          <p:nvPr/>
        </p:nvSpPr>
        <p:spPr>
          <a:xfrm>
            <a:off x="4211960" y="5589240"/>
            <a:ext cx="9768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Får bedre beskrivelser</a:t>
            </a:r>
            <a:endParaRPr lang="nb-NO" sz="1000" dirty="0"/>
          </a:p>
        </p:txBody>
      </p:sp>
      <p:sp>
        <p:nvSpPr>
          <p:cNvPr id="22" name="Rektangel 21"/>
          <p:cNvSpPr/>
          <p:nvPr/>
        </p:nvSpPr>
        <p:spPr>
          <a:xfrm>
            <a:off x="2455668" y="4509120"/>
            <a:ext cx="1695913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TekstSylinder 22"/>
          <p:cNvSpPr txBox="1"/>
          <p:nvPr/>
        </p:nvSpPr>
        <p:spPr>
          <a:xfrm>
            <a:off x="3423374" y="5418189"/>
            <a:ext cx="728207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Uendret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1135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Nye objekttyper i NVDB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b-NO" dirty="0"/>
              <a:t>Ny </a:t>
            </a:r>
            <a:r>
              <a:rPr lang="nb-NO" dirty="0" err="1" smtClean="0"/>
              <a:t>vegreferansemodell</a:t>
            </a:r>
            <a:r>
              <a:rPr lang="nb-NO" dirty="0" smtClean="0"/>
              <a:t> – nye objekttyper</a:t>
            </a:r>
            <a:endParaRPr lang="nb-NO" dirty="0"/>
          </a:p>
          <a:p>
            <a:endParaRPr lang="nb-NO" dirty="0"/>
          </a:p>
        </p:txBody>
      </p:sp>
      <p:sp>
        <p:nvSpPr>
          <p:cNvPr id="6" name="Plassholder for dato 4"/>
          <p:cNvSpPr txBox="1">
            <a:spLocks/>
          </p:cNvSpPr>
          <p:nvPr/>
        </p:nvSpPr>
        <p:spPr>
          <a:xfrm>
            <a:off x="4674161" y="3653465"/>
            <a:ext cx="1367763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b-NO"/>
            </a:defPPr>
            <a:lvl1pPr marL="0" algn="ctr" defTabSz="914400" rtl="0" eaLnBrk="1" latinLnBrk="0" hangingPunct="1">
              <a:defRPr sz="900" b="0" kern="1200" spc="8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C1BDA6-6FC7-4031-B0EE-715EEFBF688C}" type="datetime1">
              <a:rPr lang="nb-NO" smtClean="0"/>
              <a:pPr/>
              <a:t>17.09.2018</a:t>
            </a:fld>
            <a:endParaRPr lang="nb-NO"/>
          </a:p>
        </p:txBody>
      </p:sp>
      <p:grpSp>
        <p:nvGrpSpPr>
          <p:cNvPr id="7" name="Gruppe 6"/>
          <p:cNvGrpSpPr/>
          <p:nvPr/>
        </p:nvGrpSpPr>
        <p:grpSpPr>
          <a:xfrm>
            <a:off x="1176053" y="2051730"/>
            <a:ext cx="1153989" cy="868971"/>
            <a:chOff x="643337" y="1707714"/>
            <a:chExt cx="1447719" cy="980546"/>
          </a:xfrm>
        </p:grpSpPr>
        <p:sp>
          <p:nvSpPr>
            <p:cNvPr id="8" name="Rektangel 7"/>
            <p:cNvSpPr/>
            <p:nvPr/>
          </p:nvSpPr>
          <p:spPr>
            <a:xfrm>
              <a:off x="643398" y="1707714"/>
              <a:ext cx="1447658" cy="2667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100" dirty="0">
                  <a:ea typeface="Times New Roman" panose="02020603050405020304" pitchFamily="18" charset="0"/>
                </a:rPr>
                <a:t>Vegsystem</a:t>
              </a:r>
              <a:endParaRPr lang="nb-NO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ktangel 8"/>
            <p:cNvSpPr/>
            <p:nvPr/>
          </p:nvSpPr>
          <p:spPr>
            <a:xfrm>
              <a:off x="643337" y="1974356"/>
              <a:ext cx="1447658" cy="713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100" dirty="0">
                  <a:ea typeface="Lucida Sans Unicode" panose="020B0602030504020204" pitchFamily="34" charset="0"/>
                  <a:cs typeface="Lucida Sans Unicode" panose="020B0602030504020204" pitchFamily="34" charset="0"/>
                </a:rPr>
                <a:t>Vegkategori</a:t>
              </a:r>
              <a:endParaRPr lang="nb-NO" sz="1100" dirty="0">
                <a:ea typeface="Lucida Sans Unicode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lang="nb-NO" sz="1100" dirty="0">
                  <a:ea typeface="Lucida Sans Unicode" panose="020B0602030504020204" pitchFamily="34" charset="0"/>
                  <a:cs typeface="Lucida Sans Unicode" panose="020B0602030504020204" pitchFamily="34" charset="0"/>
                </a:rPr>
                <a:t>Fase</a:t>
              </a:r>
              <a:endParaRPr lang="nb-NO" sz="1100" dirty="0">
                <a:ea typeface="Lucida Sans Unicode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lang="nb-NO" sz="1100" dirty="0" err="1">
                  <a:ea typeface="Lucida Sans Unicode" panose="020B0602030504020204" pitchFamily="34" charset="0"/>
                  <a:cs typeface="Lucida Sans Unicode" panose="020B0602030504020204" pitchFamily="34" charset="0"/>
                </a:rPr>
                <a:t>Vegnummer</a:t>
              </a:r>
              <a:endParaRPr lang="nb-NO" sz="1100" dirty="0">
                <a:ea typeface="Lucida Sans Unicode" panose="020B0602030504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uppe 9"/>
          <p:cNvGrpSpPr/>
          <p:nvPr/>
        </p:nvGrpSpPr>
        <p:grpSpPr>
          <a:xfrm>
            <a:off x="2555775" y="2043230"/>
            <a:ext cx="1635421" cy="1705043"/>
            <a:chOff x="643398" y="3636393"/>
            <a:chExt cx="1648220" cy="1498184"/>
          </a:xfrm>
        </p:grpSpPr>
        <p:sp>
          <p:nvSpPr>
            <p:cNvPr id="11" name="Rektangel 10"/>
            <p:cNvSpPr/>
            <p:nvPr/>
          </p:nvSpPr>
          <p:spPr>
            <a:xfrm>
              <a:off x="643401" y="3636393"/>
              <a:ext cx="1648217" cy="2660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nb-NO" sz="1100" dirty="0">
                  <a:ea typeface="Lucida Sans Unicode" panose="020B0602030504020204" pitchFamily="34" charset="0"/>
                </a:rPr>
                <a:t>Strekning</a:t>
              </a:r>
              <a:endParaRPr lang="nb-NO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ktangel 11"/>
            <p:cNvSpPr/>
            <p:nvPr/>
          </p:nvSpPr>
          <p:spPr>
            <a:xfrm>
              <a:off x="643398" y="3903043"/>
              <a:ext cx="1648220" cy="123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100" dirty="0">
                  <a:ea typeface="Lucida Sans Unicode" panose="020B0602030504020204" pitchFamily="34" charset="0"/>
                </a:rPr>
                <a:t>Strekning</a:t>
              </a:r>
              <a:endParaRPr lang="nb-NO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nb-NO" sz="1100" dirty="0">
                  <a:ea typeface="Lucida Sans Unicode" panose="020B0602030504020204" pitchFamily="34" charset="0"/>
                </a:rPr>
                <a:t>Delstrekning</a:t>
              </a:r>
              <a:endParaRPr lang="nb-NO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nb-NO" sz="1100" dirty="0">
                  <a:ea typeface="Lucida Sans Unicode" panose="020B0602030504020204" pitchFamily="34" charset="0"/>
                </a:rPr>
                <a:t>Arm (J/N)</a:t>
              </a:r>
              <a:endParaRPr lang="nb-NO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nb-NO" sz="1100" dirty="0">
                  <a:ea typeface="Lucida Sans Unicode" panose="020B0602030504020204" pitchFamily="34" charset="0"/>
                </a:rPr>
                <a:t>Adskilte løp (J/N)</a:t>
              </a:r>
            </a:p>
            <a:p>
              <a:r>
                <a:rPr lang="nb-NO" sz="1100" dirty="0">
                  <a:ea typeface="Lucida Sans Unicode" panose="020B0602030504020204" pitchFamily="34" charset="0"/>
                </a:rPr>
                <a:t>Adskilte løp nummer</a:t>
              </a:r>
            </a:p>
            <a:p>
              <a:r>
                <a:rPr lang="nb-NO" sz="1100" dirty="0">
                  <a:solidFill>
                    <a:schemeClr val="tx1"/>
                  </a:solidFill>
                  <a:ea typeface="Times New Roman" panose="02020603050405020304" pitchFamily="18" charset="0"/>
                </a:rPr>
                <a:t>Trafikantgruppe</a:t>
              </a:r>
            </a:p>
            <a:p>
              <a:r>
                <a:rPr lang="nb-NO" sz="1100" dirty="0">
                  <a:ea typeface="Lucida Sans Unicode" panose="020B0602030504020204" pitchFamily="34" charset="0"/>
                </a:rPr>
                <a:t>Sekvens</a:t>
              </a:r>
            </a:p>
            <a:p>
              <a:endParaRPr lang="nb-NO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3" name="Gruppe 12"/>
          <p:cNvGrpSpPr/>
          <p:nvPr/>
        </p:nvGrpSpPr>
        <p:grpSpPr>
          <a:xfrm>
            <a:off x="4425147" y="2041599"/>
            <a:ext cx="1539817" cy="1456864"/>
            <a:chOff x="2679765" y="3636394"/>
            <a:chExt cx="1619546" cy="1688977"/>
          </a:xfrm>
        </p:grpSpPr>
        <p:sp>
          <p:nvSpPr>
            <p:cNvPr id="14" name="Rektangel 13"/>
            <p:cNvSpPr/>
            <p:nvPr/>
          </p:nvSpPr>
          <p:spPr>
            <a:xfrm>
              <a:off x="2679785" y="3636394"/>
              <a:ext cx="1447165" cy="2654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nb-NO" sz="1100" dirty="0">
                  <a:ea typeface="Lucida Sans Unicode" panose="020B0602030504020204" pitchFamily="34" charset="0"/>
                </a:rPr>
                <a:t>Kryssystem</a:t>
              </a:r>
              <a:endParaRPr lang="nb-NO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ktangel 14"/>
            <p:cNvSpPr/>
            <p:nvPr/>
          </p:nvSpPr>
          <p:spPr>
            <a:xfrm>
              <a:off x="2679765" y="3903070"/>
              <a:ext cx="1447165" cy="259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100" dirty="0">
                  <a:ea typeface="Lucida Sans Unicode" panose="020B0602030504020204" pitchFamily="34" charset="0"/>
                </a:rPr>
                <a:t>ID</a:t>
              </a:r>
              <a:endParaRPr lang="nb-NO" sz="1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ktangel 15"/>
            <p:cNvSpPr/>
            <p:nvPr/>
          </p:nvSpPr>
          <p:spPr>
            <a:xfrm>
              <a:off x="2852146" y="4523159"/>
              <a:ext cx="1447165" cy="264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nb-NO" sz="1100" dirty="0">
                  <a:ea typeface="Lucida Sans Unicode" panose="020B0602030504020204" pitchFamily="34" charset="0"/>
                </a:rPr>
                <a:t>Kryssdel</a:t>
              </a:r>
              <a:endParaRPr lang="nb-NO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ktangel 16"/>
            <p:cNvSpPr/>
            <p:nvPr/>
          </p:nvSpPr>
          <p:spPr>
            <a:xfrm>
              <a:off x="2852146" y="4790454"/>
              <a:ext cx="1447165" cy="534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100" dirty="0">
                  <a:ea typeface="Lucida Sans Unicode" panose="020B0602030504020204" pitchFamily="34" charset="0"/>
                </a:rPr>
                <a:t>Del</a:t>
              </a:r>
            </a:p>
            <a:p>
              <a:r>
                <a:rPr lang="nb-NO" sz="1100" dirty="0">
                  <a:ea typeface="Times New Roman" panose="02020603050405020304" pitchFamily="18" charset="0"/>
                </a:rPr>
                <a:t>Trafikantgruppe</a:t>
              </a:r>
            </a:p>
          </p:txBody>
        </p:sp>
        <p:cxnSp>
          <p:nvCxnSpPr>
            <p:cNvPr id="18" name="Vinkel 17"/>
            <p:cNvCxnSpPr>
              <a:stCxn id="15" idx="2"/>
              <a:endCxn id="16" idx="0"/>
            </p:cNvCxnSpPr>
            <p:nvPr/>
          </p:nvCxnSpPr>
          <p:spPr>
            <a:xfrm rot="16200000" flipH="1">
              <a:off x="3309102" y="4256532"/>
              <a:ext cx="360872" cy="172381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uppe 18"/>
          <p:cNvGrpSpPr/>
          <p:nvPr/>
        </p:nvGrpSpPr>
        <p:grpSpPr>
          <a:xfrm>
            <a:off x="5965030" y="2041600"/>
            <a:ext cx="1631306" cy="1456864"/>
            <a:chOff x="4546611" y="3636394"/>
            <a:chExt cx="1613350" cy="1688977"/>
          </a:xfrm>
        </p:grpSpPr>
        <p:sp>
          <p:nvSpPr>
            <p:cNvPr id="20" name="Rektangel 19"/>
            <p:cNvSpPr/>
            <p:nvPr/>
          </p:nvSpPr>
          <p:spPr>
            <a:xfrm>
              <a:off x="4546685" y="3636394"/>
              <a:ext cx="1447165" cy="264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nb-NO" sz="1100" dirty="0">
                  <a:ea typeface="Lucida Sans Unicode" panose="020B0602030504020204" pitchFamily="34" charset="0"/>
                </a:rPr>
                <a:t>Sideanlegg</a:t>
              </a:r>
              <a:endParaRPr lang="nb-NO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ktangel 20"/>
            <p:cNvSpPr/>
            <p:nvPr/>
          </p:nvSpPr>
          <p:spPr>
            <a:xfrm>
              <a:off x="4546611" y="3903095"/>
              <a:ext cx="1447165" cy="25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100" dirty="0">
                  <a:ea typeface="Lucida Sans Unicode" panose="020B0602030504020204" pitchFamily="34" charset="0"/>
                </a:rPr>
                <a:t>ID</a:t>
              </a:r>
              <a:endParaRPr lang="nb-NO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nb-NO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nb-NO" sz="800" dirty="0">
                  <a:ea typeface="Times New Roman" panose="02020603050405020304" pitchFamily="18" charset="0"/>
                </a:rPr>
                <a:t> </a:t>
              </a:r>
              <a:endParaRPr lang="nb-NO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ktangel 21"/>
            <p:cNvSpPr/>
            <p:nvPr/>
          </p:nvSpPr>
          <p:spPr>
            <a:xfrm>
              <a:off x="4712796" y="4523794"/>
              <a:ext cx="1447165" cy="264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nb-NO" sz="1050" dirty="0">
                  <a:ea typeface="Lucida Sans Unicode" panose="020B0602030504020204" pitchFamily="34" charset="0"/>
                </a:rPr>
                <a:t>Sideanleggsdel</a:t>
              </a:r>
              <a:endParaRPr lang="nb-NO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ktangel 22"/>
            <p:cNvSpPr/>
            <p:nvPr/>
          </p:nvSpPr>
          <p:spPr>
            <a:xfrm>
              <a:off x="4712795" y="4787954"/>
              <a:ext cx="1447165" cy="537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100" dirty="0">
                  <a:ea typeface="Lucida Sans Unicode" panose="020B0602030504020204" pitchFamily="34" charset="0"/>
                </a:rPr>
                <a:t>Del</a:t>
              </a:r>
            </a:p>
            <a:p>
              <a:r>
                <a:rPr lang="nb-NO" sz="1100" dirty="0">
                  <a:ea typeface="Times New Roman" panose="02020603050405020304" pitchFamily="18" charset="0"/>
                </a:rPr>
                <a:t>Trafikantgruppe</a:t>
              </a:r>
            </a:p>
          </p:txBody>
        </p:sp>
        <p:cxnSp>
          <p:nvCxnSpPr>
            <p:cNvPr id="24" name="Vinkel 23"/>
            <p:cNvCxnSpPr>
              <a:stCxn id="21" idx="2"/>
              <a:endCxn id="22" idx="0"/>
            </p:cNvCxnSpPr>
            <p:nvPr/>
          </p:nvCxnSpPr>
          <p:spPr>
            <a:xfrm rot="16200000" flipH="1">
              <a:off x="5172533" y="4259947"/>
              <a:ext cx="361507" cy="16618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kstboks 29"/>
          <p:cNvSpPr txBox="1"/>
          <p:nvPr/>
        </p:nvSpPr>
        <p:spPr>
          <a:xfrm>
            <a:off x="2521067" y="3772548"/>
            <a:ext cx="1546877" cy="52054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800" dirty="0" smtClean="0">
                <a:ea typeface="Times New Roman" panose="02020603050405020304" pitchFamily="18" charset="0"/>
              </a:rPr>
              <a:t>Hovedløp kjøreveg og </a:t>
            </a:r>
            <a:r>
              <a:rPr lang="nb-NO" sz="800" dirty="0" err="1" smtClean="0">
                <a:ea typeface="Times New Roman" panose="02020603050405020304" pitchFamily="18" charset="0"/>
              </a:rPr>
              <a:t>gs</a:t>
            </a:r>
            <a:r>
              <a:rPr lang="nb-NO" sz="800" dirty="0" smtClean="0">
                <a:ea typeface="Times New Roman" panose="02020603050405020304" pitchFamily="18" charset="0"/>
              </a:rPr>
              <a:t>-veg</a:t>
            </a:r>
            <a:endParaRPr lang="nb-NO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b-NO" sz="800" dirty="0">
                <a:ea typeface="Times New Roman" panose="02020603050405020304" pitchFamily="18" charset="0"/>
              </a:rPr>
              <a:t>Armer</a:t>
            </a:r>
            <a:endParaRPr lang="nb-NO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b-NO" sz="800" dirty="0">
                <a:ea typeface="Times New Roman" panose="02020603050405020304" pitchFamily="18" charset="0"/>
              </a:rPr>
              <a:t>Envegmed/mot</a:t>
            </a:r>
            <a:endParaRPr lang="nb-NO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kstboks 29"/>
          <p:cNvSpPr txBox="1"/>
          <p:nvPr/>
        </p:nvSpPr>
        <p:spPr>
          <a:xfrm>
            <a:off x="4503314" y="3547124"/>
            <a:ext cx="945209" cy="37605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800" dirty="0">
                <a:ea typeface="Times New Roman" panose="02020603050405020304" pitchFamily="18" charset="0"/>
              </a:rPr>
              <a:t>Planskilte kryss</a:t>
            </a:r>
            <a:endParaRPr lang="nb-NO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b-NO" sz="800" dirty="0">
                <a:ea typeface="Times New Roman" panose="02020603050405020304" pitchFamily="18" charset="0"/>
              </a:rPr>
              <a:t>Rundkjøringer</a:t>
            </a:r>
            <a:endParaRPr lang="nb-NO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kstboks 29"/>
          <p:cNvSpPr txBox="1"/>
          <p:nvPr/>
        </p:nvSpPr>
        <p:spPr>
          <a:xfrm>
            <a:off x="6017698" y="3532168"/>
            <a:ext cx="821119" cy="58464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800" dirty="0">
                <a:ea typeface="Times New Roman" panose="02020603050405020304" pitchFamily="18" charset="0"/>
              </a:rPr>
              <a:t>Plasser</a:t>
            </a:r>
            <a:endParaRPr lang="nb-NO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b-NO" sz="800" dirty="0">
                <a:ea typeface="Times New Roman" panose="02020603050405020304" pitchFamily="18" charset="0"/>
              </a:rPr>
              <a:t>Lommer</a:t>
            </a:r>
          </a:p>
          <a:p>
            <a:r>
              <a:rPr lang="nb-NO" sz="800" dirty="0" err="1">
                <a:ea typeface="Times New Roman" panose="02020603050405020304" pitchFamily="18" charset="0"/>
              </a:rPr>
              <a:t>Beredskapsveg</a:t>
            </a:r>
            <a:endParaRPr lang="nb-NO" sz="800" dirty="0">
              <a:ea typeface="Times New Roman" panose="02020603050405020304" pitchFamily="18" charset="0"/>
            </a:endParaRPr>
          </a:p>
          <a:p>
            <a:r>
              <a:rPr lang="nb-NO" sz="800" dirty="0" err="1">
                <a:ea typeface="Times New Roman" panose="02020603050405020304" pitchFamily="18" charset="0"/>
              </a:rPr>
              <a:t>Serviceveg</a:t>
            </a:r>
            <a:endParaRPr lang="nb-NO" sz="800" dirty="0">
              <a:ea typeface="Times New Roman" panose="02020603050405020304" pitchFamily="18" charset="0"/>
            </a:endParaRPr>
          </a:p>
        </p:txBody>
      </p:sp>
      <p:sp>
        <p:nvSpPr>
          <p:cNvPr id="29" name="Plassholder for innhold 2"/>
          <p:cNvSpPr>
            <a:spLocks noGrp="1"/>
          </p:cNvSpPr>
          <p:nvPr>
            <p:ph idx="1"/>
          </p:nvPr>
        </p:nvSpPr>
        <p:spPr>
          <a:xfrm>
            <a:off x="755167" y="4656707"/>
            <a:ext cx="7519199" cy="1585144"/>
          </a:xfrm>
        </p:spPr>
        <p:txBody>
          <a:bodyPr>
            <a:normAutofit/>
          </a:bodyPr>
          <a:lstStyle/>
          <a:p>
            <a:r>
              <a:rPr lang="nb-NO" dirty="0" smtClean="0"/>
              <a:t>De nye objekttypene vil bare bli brukt der det er nødvendig, og vil derfor ikke være heldekkende for vegnettet i NVDB.</a:t>
            </a:r>
          </a:p>
          <a:p>
            <a:r>
              <a:rPr lang="nb-NO" dirty="0" smtClean="0"/>
              <a:t>Brukere trenger ikke å ha et aktivt forhold til alle objekttypene, men får en sammenstilling gjennom API-et.</a:t>
            </a:r>
          </a:p>
          <a:p>
            <a:pPr lvl="1"/>
            <a:r>
              <a:rPr lang="nb-NO" dirty="0" smtClean="0"/>
              <a:t>Det er denne vi skal benytte som Vegreferanse i SOSI Vegnett.</a:t>
            </a:r>
            <a:endParaRPr lang="nb-NO" dirty="0"/>
          </a:p>
        </p:txBody>
      </p:sp>
      <p:sp>
        <p:nvSpPr>
          <p:cNvPr id="28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38461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Vegsystem i NVDB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3" y="1777858"/>
            <a:ext cx="4954562" cy="3070210"/>
          </a:xfrm>
        </p:spPr>
        <p:txBody>
          <a:bodyPr>
            <a:normAutofit/>
          </a:bodyPr>
          <a:lstStyle/>
          <a:p>
            <a:r>
              <a:rPr lang="nb-NO" dirty="0" smtClean="0"/>
              <a:t>Vegsystem definerer hvilke strekninger som forvaltningsmessig hører sammen.</a:t>
            </a:r>
          </a:p>
          <a:p>
            <a:r>
              <a:rPr lang="nb-NO" dirty="0" smtClean="0"/>
              <a:t>Hele vegnettet for kjørende skal normalt sett dekkes av denne objekttypen, men med unntak.</a:t>
            </a:r>
          </a:p>
          <a:p>
            <a:r>
              <a:rPr lang="nb-NO" dirty="0" smtClean="0"/>
              <a:t>Gang- og sykkelveg, sykkelveg og gågate skal </a:t>
            </a:r>
            <a:r>
              <a:rPr lang="nb-NO" dirty="0"/>
              <a:t>normalt sett dekkes av denne objekttypen, men med </a:t>
            </a:r>
            <a:r>
              <a:rPr lang="nb-NO" dirty="0" smtClean="0"/>
              <a:t>unntak</a:t>
            </a:r>
            <a:r>
              <a:rPr lang="nb-NO" dirty="0"/>
              <a:t>.</a:t>
            </a:r>
          </a:p>
          <a:p>
            <a:r>
              <a:rPr lang="nb-NO" dirty="0"/>
              <a:t>Resten av vegnettet for gående trenger ikke å ha denne objekttypen.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6249048" cy="354711"/>
          </a:xfrm>
        </p:spPr>
        <p:txBody>
          <a:bodyPr>
            <a:normAutofit/>
          </a:bodyPr>
          <a:lstStyle/>
          <a:p>
            <a:r>
              <a:rPr lang="nb-NO" dirty="0" smtClean="0"/>
              <a:t>Ny </a:t>
            </a:r>
            <a:r>
              <a:rPr lang="nb-NO" dirty="0" err="1" smtClean="0"/>
              <a:t>vegreferansemodell</a:t>
            </a:r>
            <a:endParaRPr lang="nb-NO" dirty="0" smtClean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412776"/>
            <a:ext cx="2232248" cy="3070211"/>
          </a:xfrm>
          <a:prstGeom prst="rect">
            <a:avLst/>
          </a:prstGeom>
        </p:spPr>
      </p:pic>
      <p:graphicFrame>
        <p:nvGraphicFramePr>
          <p:cNvPr id="8" name="Tabell 7"/>
          <p:cNvGraphicFramePr>
            <a:graphicFrameLocks noGrp="1"/>
          </p:cNvGraphicFramePr>
          <p:nvPr>
            <p:extLst/>
          </p:nvPr>
        </p:nvGraphicFramePr>
        <p:xfrm>
          <a:off x="971600" y="5098238"/>
          <a:ext cx="7110494" cy="846592"/>
        </p:xfrm>
        <a:graphic>
          <a:graphicData uri="http://schemas.openxmlformats.org/drawingml/2006/table">
            <a:tbl>
              <a:tblPr/>
              <a:tblGrid>
                <a:gridCol w="802538"/>
                <a:gridCol w="1723288"/>
                <a:gridCol w="1308665"/>
                <a:gridCol w="1224136"/>
                <a:gridCol w="1368152"/>
                <a:gridCol w="683715"/>
              </a:tblGrid>
              <a:tr h="193330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Vegsystem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Bilveg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Gang- og sykkelveg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Sykkelveg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Gågate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Resten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Vegkategori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typer veg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665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Vegnummer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 unntatt P-veg som kan 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 unntatt P-veg som kan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 unntatt P-veg som kan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må unntatt P-veg som kan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394" marR="4394" marT="43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kstSylinder 9"/>
          <p:cNvSpPr txBox="1"/>
          <p:nvPr/>
        </p:nvSpPr>
        <p:spPr>
          <a:xfrm>
            <a:off x="6228185" y="4533102"/>
            <a:ext cx="280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Eks: E6 Biri – de fleste strekninger skal ha alle egenskaper for denne objekttypen</a:t>
            </a:r>
            <a:endParaRPr lang="nb-NO" sz="1000" dirty="0"/>
          </a:p>
        </p:txBody>
      </p:sp>
      <p:sp>
        <p:nvSpPr>
          <p:cNvPr id="9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33926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Strekning i NVDB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99592" y="1777858"/>
            <a:ext cx="5328593" cy="3070210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>
                <a:solidFill>
                  <a:schemeClr val="dk1"/>
                </a:solidFill>
              </a:rPr>
              <a:t>Strekning deler </a:t>
            </a:r>
            <a:r>
              <a:rPr lang="nb-NO" dirty="0">
                <a:solidFill>
                  <a:schemeClr val="dk1"/>
                </a:solidFill>
              </a:rPr>
              <a:t>inn vegsystemet i praktisk håndterbare størrelser nummerert i stigende rekkefølge i vegens </a:t>
            </a:r>
            <a:r>
              <a:rPr lang="nb-NO" dirty="0" smtClean="0">
                <a:solidFill>
                  <a:schemeClr val="dk1"/>
                </a:solidFill>
              </a:rPr>
              <a:t>retning.</a:t>
            </a:r>
            <a:endParaRPr lang="nb-NO" dirty="0">
              <a:solidFill>
                <a:schemeClr val="dk1"/>
              </a:solidFill>
            </a:endParaRPr>
          </a:p>
          <a:p>
            <a:r>
              <a:rPr lang="nb-NO" dirty="0" smtClean="0"/>
              <a:t>Det meste av vegnettet for kjørende vil normalt sett dekkes av denne objekttypen, men med unntak. Rundkjøringer og ramper skal ikke ha denne objekttypen.</a:t>
            </a:r>
          </a:p>
          <a:p>
            <a:r>
              <a:rPr lang="nb-NO" dirty="0" smtClean="0"/>
              <a:t>Sideanlegg skal ikke ha denne objekttypen.</a:t>
            </a:r>
          </a:p>
          <a:p>
            <a:r>
              <a:rPr lang="nb-NO" dirty="0" smtClean="0"/>
              <a:t>Gang- og sykkelveg, sykkelveg og gågate vil normalt </a:t>
            </a:r>
            <a:r>
              <a:rPr lang="nb-NO" dirty="0"/>
              <a:t>sett dekkes av denne objekttypen, men med </a:t>
            </a:r>
            <a:r>
              <a:rPr lang="nb-NO" dirty="0" smtClean="0"/>
              <a:t>unntak</a:t>
            </a:r>
            <a:r>
              <a:rPr lang="nb-NO" dirty="0"/>
              <a:t>.</a:t>
            </a:r>
          </a:p>
          <a:p>
            <a:r>
              <a:rPr lang="nb-NO" dirty="0" smtClean="0"/>
              <a:t>Resten av vegnettet for gående trenger ikke å ha denne objekttypen.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6249048" cy="354711"/>
          </a:xfrm>
        </p:spPr>
        <p:txBody>
          <a:bodyPr>
            <a:normAutofit/>
          </a:bodyPr>
          <a:lstStyle/>
          <a:p>
            <a:r>
              <a:rPr lang="nb-NO" dirty="0"/>
              <a:t>Ny </a:t>
            </a:r>
            <a:r>
              <a:rPr lang="nb-NO" dirty="0" err="1" smtClean="0"/>
              <a:t>vegreferansemodell</a:t>
            </a:r>
            <a:endParaRPr lang="nb-NO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84788"/>
              </p:ext>
            </p:extLst>
          </p:nvPr>
        </p:nvGraphicFramePr>
        <p:xfrm>
          <a:off x="283486" y="5151456"/>
          <a:ext cx="8489512" cy="653808"/>
        </p:xfrm>
        <a:graphic>
          <a:graphicData uri="http://schemas.openxmlformats.org/drawingml/2006/table">
            <a:tbl>
              <a:tblPr/>
              <a:tblGrid>
                <a:gridCol w="928673"/>
                <a:gridCol w="3290957"/>
                <a:gridCol w="1423294"/>
                <a:gridCol w="1423294"/>
                <a:gridCol w="1423294"/>
              </a:tblGrid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Strekning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Bilveg unntatt </a:t>
                      </a:r>
                      <a:r>
                        <a:rPr lang="nb-NO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kryssystem</a:t>
                      </a:r>
                      <a:r>
                        <a:rPr lang="nb-NO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og sideanlegg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Gang- og sykkelveg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Sykkelveg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</a:tr>
              <a:tr h="201332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Strekning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Kanalisert veg, Enkel bilveg og Bilferje må, unntatt for P- og S-veg som kan. </a:t>
                      </a:r>
                      <a:r>
                        <a:rPr lang="nb-NO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Rundkjøring </a:t>
                      </a:r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og rampe som ikke skal ha.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Må unntatt for P- og S-veg som kan 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Må unntatt for P- og S-veg som kan 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Delstrekning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typer bilveg som har egenskapen Strekning må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305" y="1279804"/>
            <a:ext cx="2184774" cy="2941293"/>
          </a:xfrm>
          <a:prstGeom prst="rect">
            <a:avLst/>
          </a:prstGeom>
        </p:spPr>
      </p:pic>
      <p:sp>
        <p:nvSpPr>
          <p:cNvPr id="10" name="TekstSylinder 9"/>
          <p:cNvSpPr txBox="1"/>
          <p:nvPr/>
        </p:nvSpPr>
        <p:spPr>
          <a:xfrm>
            <a:off x="6351548" y="4283981"/>
            <a:ext cx="2792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Eks: E6 Biri – de fleste strekninger skal ha alle egenskaper for denne objekttypen, men ikke </a:t>
            </a:r>
            <a:r>
              <a:rPr lang="nb-NO" sz="1000" dirty="0" err="1" smtClean="0"/>
              <a:t>kryssystemet</a:t>
            </a:r>
            <a:r>
              <a:rPr lang="nb-NO" sz="1000" dirty="0" smtClean="0"/>
              <a:t> og sideanleggene.</a:t>
            </a:r>
            <a:endParaRPr lang="nb-NO" sz="1000" dirty="0"/>
          </a:p>
        </p:txBody>
      </p:sp>
      <p:sp>
        <p:nvSpPr>
          <p:cNvPr id="11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17775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Kryssystem</a:t>
            </a:r>
            <a:r>
              <a:rPr lang="nb-NO" dirty="0" smtClean="0"/>
              <a:t> med sine kryssdeler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3" y="1777858"/>
            <a:ext cx="4954562" cy="3070210"/>
          </a:xfrm>
        </p:spPr>
        <p:txBody>
          <a:bodyPr>
            <a:normAutofit/>
          </a:bodyPr>
          <a:lstStyle/>
          <a:p>
            <a:pPr fontAlgn="t"/>
            <a:r>
              <a:rPr lang="nb-NO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Et Kryssystem angir </a:t>
            </a:r>
            <a:r>
              <a:rPr lang="nb-NO" dirty="0">
                <a:solidFill>
                  <a:srgbClr val="000000"/>
                </a:solidFill>
                <a:latin typeface="Lucida Sans Unicode" panose="020B0602030504020204" pitchFamily="34" charset="0"/>
              </a:rPr>
              <a:t>hvilke deler av et kryss som forvaltningsmessig sett hører </a:t>
            </a:r>
            <a:r>
              <a:rPr lang="nb-NO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sammen.</a:t>
            </a:r>
            <a:endParaRPr lang="nb-NO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nb-NO" dirty="0" smtClean="0"/>
              <a:t>Kryssdeler kan finnes på alle typer veg for kjørende. Rundkjøringer og ramper skal defineres som </a:t>
            </a:r>
            <a:r>
              <a:rPr lang="nb-NO" dirty="0" err="1" smtClean="0"/>
              <a:t>kryssystem</a:t>
            </a:r>
            <a:r>
              <a:rPr lang="nb-NO" dirty="0"/>
              <a:t>.</a:t>
            </a:r>
            <a:endParaRPr lang="nb-NO" dirty="0" smtClean="0"/>
          </a:p>
          <a:p>
            <a:r>
              <a:rPr lang="nb-NO" dirty="0" smtClean="0"/>
              <a:t>Gang- og sykkelveg og sykkelveg kan ha </a:t>
            </a:r>
            <a:r>
              <a:rPr lang="nb-NO" dirty="0" err="1" smtClean="0"/>
              <a:t>kryssystem</a:t>
            </a:r>
            <a:r>
              <a:rPr lang="nb-NO" dirty="0" smtClean="0"/>
              <a:t>.</a:t>
            </a:r>
            <a:endParaRPr lang="nb-NO" dirty="0"/>
          </a:p>
          <a:p>
            <a:r>
              <a:rPr lang="nb-NO" dirty="0"/>
              <a:t>Resten av vegnettet for gående </a:t>
            </a:r>
            <a:r>
              <a:rPr lang="nb-NO" dirty="0" smtClean="0"/>
              <a:t>skal ikke ha </a:t>
            </a:r>
            <a:r>
              <a:rPr lang="nb-NO" dirty="0"/>
              <a:t>denne objekttypen.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6249048" cy="354711"/>
          </a:xfrm>
        </p:spPr>
        <p:txBody>
          <a:bodyPr>
            <a:normAutofit/>
          </a:bodyPr>
          <a:lstStyle/>
          <a:p>
            <a:r>
              <a:rPr lang="nb-NO" dirty="0" smtClean="0"/>
              <a:t>Ny </a:t>
            </a:r>
            <a:r>
              <a:rPr lang="nb-NO" dirty="0" err="1" smtClean="0"/>
              <a:t>vegreferansemodell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6336196" y="453310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Eks: E6 Biri – kun rundkjøringen i dette området er et </a:t>
            </a:r>
            <a:r>
              <a:rPr lang="nb-NO" sz="1000" dirty="0" err="1" smtClean="0"/>
              <a:t>kryssystem</a:t>
            </a:r>
            <a:endParaRPr lang="nb-NO" sz="10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69185"/>
              </p:ext>
            </p:extLst>
          </p:nvPr>
        </p:nvGraphicFramePr>
        <p:xfrm>
          <a:off x="467544" y="5098239"/>
          <a:ext cx="6322844" cy="813828"/>
        </p:xfrm>
        <a:graphic>
          <a:graphicData uri="http://schemas.openxmlformats.org/drawingml/2006/table">
            <a:tbl>
              <a:tblPr/>
              <a:tblGrid>
                <a:gridCol w="842656"/>
                <a:gridCol w="1879788"/>
                <a:gridCol w="1368152"/>
                <a:gridCol w="1368152"/>
                <a:gridCol w="864096"/>
              </a:tblGrid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Objekttyper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Gang- og sykkelveg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Sykkelveg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Kryssystem</a:t>
                      </a:r>
                      <a:endParaRPr lang="nb-NO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 typer veg kan. Rundkjøring og rampe må.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32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Kryssdel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Må dersom </a:t>
                      </a:r>
                      <a:r>
                        <a:rPr lang="nb-NO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kryssystem</a:t>
                      </a:r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eksisterer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Må dersom kryssystem eksisterer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Må dersom kryssystem eksisterer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435554"/>
            <a:ext cx="2001385" cy="3030960"/>
          </a:xfrm>
          <a:prstGeom prst="rect">
            <a:avLst/>
          </a:prstGeom>
        </p:spPr>
      </p:pic>
      <p:sp>
        <p:nvSpPr>
          <p:cNvPr id="11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pSp>
        <p:nvGrpSpPr>
          <p:cNvPr id="13" name="Gruppe 12"/>
          <p:cNvGrpSpPr/>
          <p:nvPr/>
        </p:nvGrpSpPr>
        <p:grpSpPr>
          <a:xfrm>
            <a:off x="6336196" y="4908025"/>
            <a:ext cx="2736305" cy="1473303"/>
            <a:chOff x="2323114" y="1844824"/>
            <a:chExt cx="6466183" cy="3769212"/>
          </a:xfrm>
        </p:grpSpPr>
        <p:sp>
          <p:nvSpPr>
            <p:cNvPr id="14" name="Frihåndsform 13"/>
            <p:cNvSpPr/>
            <p:nvPr/>
          </p:nvSpPr>
          <p:spPr>
            <a:xfrm>
              <a:off x="4355976" y="2859971"/>
              <a:ext cx="2895403" cy="1703489"/>
            </a:xfrm>
            <a:custGeom>
              <a:avLst/>
              <a:gdLst>
                <a:gd name="connsiteX0" fmla="*/ 2817845 w 2817845"/>
                <a:gd name="connsiteY0" fmla="*/ 0 h 1660849"/>
                <a:gd name="connsiteX1" fmla="*/ 2052735 w 2817845"/>
                <a:gd name="connsiteY1" fmla="*/ 398106 h 1660849"/>
                <a:gd name="connsiteX2" fmla="*/ 964164 w 2817845"/>
                <a:gd name="connsiteY2" fmla="*/ 1082351 h 1660849"/>
                <a:gd name="connsiteX3" fmla="*/ 0 w 2817845"/>
                <a:gd name="connsiteY3" fmla="*/ 1660849 h 166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7845" h="1660849">
                  <a:moveTo>
                    <a:pt x="2817845" y="0"/>
                  </a:moveTo>
                  <a:cubicBezTo>
                    <a:pt x="2589763" y="108857"/>
                    <a:pt x="2361682" y="217714"/>
                    <a:pt x="2052735" y="398106"/>
                  </a:cubicBezTo>
                  <a:cubicBezTo>
                    <a:pt x="1743788" y="578498"/>
                    <a:pt x="1306286" y="871894"/>
                    <a:pt x="964164" y="1082351"/>
                  </a:cubicBezTo>
                  <a:cubicBezTo>
                    <a:pt x="622042" y="1292808"/>
                    <a:pt x="163804" y="1566506"/>
                    <a:pt x="0" y="1660849"/>
                  </a:cubicBezTo>
                </a:path>
              </a:pathLst>
            </a:custGeom>
            <a:noFill/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Rett linje 14"/>
            <p:cNvCxnSpPr/>
            <p:nvPr/>
          </p:nvCxnSpPr>
          <p:spPr>
            <a:xfrm flipV="1">
              <a:off x="2323114" y="4534721"/>
              <a:ext cx="2103981" cy="107931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tt linje 15"/>
            <p:cNvCxnSpPr/>
            <p:nvPr/>
          </p:nvCxnSpPr>
          <p:spPr>
            <a:xfrm>
              <a:off x="5164732" y="410568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tt linje 16"/>
            <p:cNvCxnSpPr>
              <a:stCxn id="22" idx="1"/>
            </p:cNvCxnSpPr>
            <p:nvPr/>
          </p:nvCxnSpPr>
          <p:spPr>
            <a:xfrm flipH="1" flipV="1">
              <a:off x="4499992" y="1844824"/>
              <a:ext cx="424526" cy="82772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tt linje 17"/>
            <p:cNvCxnSpPr/>
            <p:nvPr/>
          </p:nvCxnSpPr>
          <p:spPr>
            <a:xfrm flipH="1" flipV="1">
              <a:off x="6832727" y="4865659"/>
              <a:ext cx="302192" cy="383714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tt linje 18"/>
            <p:cNvCxnSpPr>
              <a:stCxn id="14" idx="0"/>
              <a:endCxn id="24" idx="0"/>
            </p:cNvCxnSpPr>
            <p:nvPr/>
          </p:nvCxnSpPr>
          <p:spPr>
            <a:xfrm flipV="1">
              <a:off x="7251379" y="2535479"/>
              <a:ext cx="610101" cy="324492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tt linje 19"/>
            <p:cNvCxnSpPr/>
            <p:nvPr/>
          </p:nvCxnSpPr>
          <p:spPr>
            <a:xfrm flipH="1">
              <a:off x="7877765" y="1998482"/>
              <a:ext cx="911532" cy="522442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tt linje 20"/>
            <p:cNvCxnSpPr>
              <a:stCxn id="22" idx="5"/>
              <a:endCxn id="23" idx="1"/>
            </p:cNvCxnSpPr>
            <p:nvPr/>
          </p:nvCxnSpPr>
          <p:spPr>
            <a:xfrm>
              <a:off x="5265820" y="3030526"/>
              <a:ext cx="1202172" cy="146530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4853832" y="2598409"/>
              <a:ext cx="482674" cy="506257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388263" y="4418347"/>
              <a:ext cx="544424" cy="529112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Frihåndsform 23"/>
            <p:cNvSpPr/>
            <p:nvPr/>
          </p:nvSpPr>
          <p:spPr>
            <a:xfrm>
              <a:off x="5332676" y="2501189"/>
              <a:ext cx="2528804" cy="363586"/>
            </a:xfrm>
            <a:custGeom>
              <a:avLst/>
              <a:gdLst>
                <a:gd name="connsiteX0" fmla="*/ 2488164 w 2488164"/>
                <a:gd name="connsiteY0" fmla="*/ 34290 h 363586"/>
                <a:gd name="connsiteX1" fmla="*/ 2326433 w 2488164"/>
                <a:gd name="connsiteY1" fmla="*/ 3188 h 363586"/>
                <a:gd name="connsiteX2" fmla="*/ 2102498 w 2488164"/>
                <a:gd name="connsiteY2" fmla="*/ 102715 h 363586"/>
                <a:gd name="connsiteX3" fmla="*/ 1356049 w 2488164"/>
                <a:gd name="connsiteY3" fmla="*/ 351531 h 363586"/>
                <a:gd name="connsiteX4" fmla="*/ 0 w 2488164"/>
                <a:gd name="connsiteY4" fmla="*/ 301768 h 363586"/>
                <a:gd name="connsiteX0" fmla="*/ 2528804 w 2528804"/>
                <a:gd name="connsiteY0" fmla="*/ 34290 h 363586"/>
                <a:gd name="connsiteX1" fmla="*/ 2367073 w 2528804"/>
                <a:gd name="connsiteY1" fmla="*/ 3188 h 363586"/>
                <a:gd name="connsiteX2" fmla="*/ 2143138 w 2528804"/>
                <a:gd name="connsiteY2" fmla="*/ 102715 h 363586"/>
                <a:gd name="connsiteX3" fmla="*/ 1396689 w 2528804"/>
                <a:gd name="connsiteY3" fmla="*/ 351531 h 363586"/>
                <a:gd name="connsiteX4" fmla="*/ 0 w 2528804"/>
                <a:gd name="connsiteY4" fmla="*/ 301768 h 36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8804" h="363586">
                  <a:moveTo>
                    <a:pt x="2528804" y="34290"/>
                  </a:moveTo>
                  <a:cubicBezTo>
                    <a:pt x="2480077" y="13037"/>
                    <a:pt x="2431351" y="-8216"/>
                    <a:pt x="2367073" y="3188"/>
                  </a:cubicBezTo>
                  <a:cubicBezTo>
                    <a:pt x="2302795" y="14592"/>
                    <a:pt x="2304869" y="44658"/>
                    <a:pt x="2143138" y="102715"/>
                  </a:cubicBezTo>
                  <a:cubicBezTo>
                    <a:pt x="1981407" y="160772"/>
                    <a:pt x="1747105" y="318356"/>
                    <a:pt x="1396689" y="351531"/>
                  </a:cubicBezTo>
                  <a:cubicBezTo>
                    <a:pt x="1046273" y="384707"/>
                    <a:pt x="502816" y="343237"/>
                    <a:pt x="0" y="301768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Frihåndsform 24"/>
            <p:cNvSpPr/>
            <p:nvPr/>
          </p:nvSpPr>
          <p:spPr>
            <a:xfrm>
              <a:off x="4251157" y="4481553"/>
              <a:ext cx="2161138" cy="349152"/>
            </a:xfrm>
            <a:custGeom>
              <a:avLst/>
              <a:gdLst>
                <a:gd name="connsiteX0" fmla="*/ 0 w 2158481"/>
                <a:gd name="connsiteY0" fmla="*/ 138664 h 321462"/>
                <a:gd name="connsiteX1" fmla="*/ 472751 w 2158481"/>
                <a:gd name="connsiteY1" fmla="*/ 1815 h 321462"/>
                <a:gd name="connsiteX2" fmla="*/ 1107232 w 2158481"/>
                <a:gd name="connsiteY2" fmla="*/ 76460 h 321462"/>
                <a:gd name="connsiteX3" fmla="*/ 1785257 w 2158481"/>
                <a:gd name="connsiteY3" fmla="*/ 300395 h 321462"/>
                <a:gd name="connsiteX4" fmla="*/ 2158481 w 2158481"/>
                <a:gd name="connsiteY4" fmla="*/ 319056 h 321462"/>
                <a:gd name="connsiteX0" fmla="*/ 0 w 2133407"/>
                <a:gd name="connsiteY0" fmla="*/ 138664 h 314267"/>
                <a:gd name="connsiteX1" fmla="*/ 472751 w 2133407"/>
                <a:gd name="connsiteY1" fmla="*/ 1815 h 314267"/>
                <a:gd name="connsiteX2" fmla="*/ 1107232 w 2133407"/>
                <a:gd name="connsiteY2" fmla="*/ 76460 h 314267"/>
                <a:gd name="connsiteX3" fmla="*/ 1785257 w 2133407"/>
                <a:gd name="connsiteY3" fmla="*/ 300395 h 314267"/>
                <a:gd name="connsiteX4" fmla="*/ 2133407 w 2133407"/>
                <a:gd name="connsiteY4" fmla="*/ 289335 h 31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407" h="314267">
                  <a:moveTo>
                    <a:pt x="0" y="138664"/>
                  </a:moveTo>
                  <a:cubicBezTo>
                    <a:pt x="144106" y="75423"/>
                    <a:pt x="288212" y="12182"/>
                    <a:pt x="472751" y="1815"/>
                  </a:cubicBezTo>
                  <a:cubicBezTo>
                    <a:pt x="657290" y="-8552"/>
                    <a:pt x="888481" y="26697"/>
                    <a:pt x="1107232" y="76460"/>
                  </a:cubicBezTo>
                  <a:cubicBezTo>
                    <a:pt x="1325983" y="126223"/>
                    <a:pt x="1610049" y="259962"/>
                    <a:pt x="1785257" y="300395"/>
                  </a:cubicBezTo>
                  <a:cubicBezTo>
                    <a:pt x="1960465" y="340828"/>
                    <a:pt x="2077423" y="278968"/>
                    <a:pt x="2133407" y="289335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Frihåndsform 25"/>
            <p:cNvSpPr/>
            <p:nvPr/>
          </p:nvSpPr>
          <p:spPr>
            <a:xfrm>
              <a:off x="3419873" y="3078417"/>
              <a:ext cx="1577854" cy="1957667"/>
            </a:xfrm>
            <a:custGeom>
              <a:avLst/>
              <a:gdLst>
                <a:gd name="connsiteX0" fmla="*/ 12677 w 1526715"/>
                <a:gd name="connsiteY0" fmla="*/ 1922107 h 1922107"/>
                <a:gd name="connsiteX1" fmla="*/ 118424 w 1526715"/>
                <a:gd name="connsiteY1" fmla="*/ 1716833 h 1922107"/>
                <a:gd name="connsiteX2" fmla="*/ 871093 w 1526715"/>
                <a:gd name="connsiteY2" fmla="*/ 1194319 h 1922107"/>
                <a:gd name="connsiteX3" fmla="*/ 1430930 w 1526715"/>
                <a:gd name="connsiteY3" fmla="*/ 653143 h 1922107"/>
                <a:gd name="connsiteX4" fmla="*/ 1524236 w 1526715"/>
                <a:gd name="connsiteY4" fmla="*/ 0 h 1922107"/>
                <a:gd name="connsiteX0" fmla="*/ 12677 w 1577854"/>
                <a:gd name="connsiteY0" fmla="*/ 1957667 h 1957667"/>
                <a:gd name="connsiteX1" fmla="*/ 118424 w 1577854"/>
                <a:gd name="connsiteY1" fmla="*/ 1752393 h 1957667"/>
                <a:gd name="connsiteX2" fmla="*/ 871093 w 1577854"/>
                <a:gd name="connsiteY2" fmla="*/ 1229879 h 1957667"/>
                <a:gd name="connsiteX3" fmla="*/ 1430930 w 1577854"/>
                <a:gd name="connsiteY3" fmla="*/ 688703 h 1957667"/>
                <a:gd name="connsiteX4" fmla="*/ 1577576 w 1577854"/>
                <a:gd name="connsiteY4" fmla="*/ 0 h 195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7854" h="1957667">
                  <a:moveTo>
                    <a:pt x="12677" y="1957667"/>
                  </a:moveTo>
                  <a:cubicBezTo>
                    <a:pt x="-5984" y="1915679"/>
                    <a:pt x="-24645" y="1873691"/>
                    <a:pt x="118424" y="1752393"/>
                  </a:cubicBezTo>
                  <a:cubicBezTo>
                    <a:pt x="261493" y="1631095"/>
                    <a:pt x="652342" y="1407161"/>
                    <a:pt x="871093" y="1229879"/>
                  </a:cubicBezTo>
                  <a:cubicBezTo>
                    <a:pt x="1089844" y="1052597"/>
                    <a:pt x="1322073" y="887756"/>
                    <a:pt x="1430930" y="688703"/>
                  </a:cubicBezTo>
                  <a:cubicBezTo>
                    <a:pt x="1539787" y="489650"/>
                    <a:pt x="1581723" y="106784"/>
                    <a:pt x="1577576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22550" y="3471624"/>
              <a:ext cx="153929" cy="164815"/>
            </a:xfrm>
            <a:prstGeom prst="ellipse">
              <a:avLst/>
            </a:prstGeom>
            <a:solidFill>
              <a:schemeClr val="accent6">
                <a:lumMod val="90000"/>
                <a:lumOff val="10000"/>
              </a:schemeClr>
            </a:solidFill>
            <a:ln>
              <a:solidFill>
                <a:schemeClr val="accent6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/>
            <p:cNvSpPr txBox="1"/>
            <p:nvPr/>
          </p:nvSpPr>
          <p:spPr>
            <a:xfrm>
              <a:off x="5215919" y="4663566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1</a:t>
              </a:r>
              <a:endParaRPr lang="nb-NO" sz="800" dirty="0"/>
            </a:p>
          </p:txBody>
        </p:sp>
        <p:sp>
          <p:nvSpPr>
            <p:cNvPr id="29" name="TekstSylinder 28"/>
            <p:cNvSpPr txBox="1"/>
            <p:nvPr/>
          </p:nvSpPr>
          <p:spPr>
            <a:xfrm>
              <a:off x="6032229" y="3765263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6</a:t>
              </a:r>
              <a:endParaRPr lang="nb-NO" sz="800" dirty="0"/>
            </a:p>
          </p:txBody>
        </p:sp>
        <p:sp>
          <p:nvSpPr>
            <p:cNvPr id="30" name="TekstSylinder 29"/>
            <p:cNvSpPr txBox="1"/>
            <p:nvPr/>
          </p:nvSpPr>
          <p:spPr>
            <a:xfrm>
              <a:off x="5239950" y="4124350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5</a:t>
              </a:r>
              <a:endParaRPr lang="nb-NO" sz="800" dirty="0"/>
            </a:p>
          </p:txBody>
        </p:sp>
        <p:sp>
          <p:nvSpPr>
            <p:cNvPr id="31" name="TekstSylinder 30"/>
            <p:cNvSpPr txBox="1"/>
            <p:nvPr/>
          </p:nvSpPr>
          <p:spPr>
            <a:xfrm>
              <a:off x="5715695" y="4034388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2</a:t>
              </a:r>
              <a:endParaRPr lang="nb-NO" sz="800" dirty="0"/>
            </a:p>
          </p:txBody>
        </p:sp>
        <p:sp>
          <p:nvSpPr>
            <p:cNvPr id="32" name="TekstSylinder 31"/>
            <p:cNvSpPr txBox="1"/>
            <p:nvPr/>
          </p:nvSpPr>
          <p:spPr>
            <a:xfrm>
              <a:off x="6326183" y="2404561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3</a:t>
              </a:r>
              <a:endParaRPr lang="nb-NO" sz="800" dirty="0"/>
            </a:p>
          </p:txBody>
        </p:sp>
        <p:sp>
          <p:nvSpPr>
            <p:cNvPr id="33" name="TekstSylinder 32"/>
            <p:cNvSpPr txBox="1"/>
            <p:nvPr/>
          </p:nvSpPr>
          <p:spPr>
            <a:xfrm>
              <a:off x="6392111" y="4461997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7</a:t>
              </a:r>
              <a:endParaRPr lang="nb-NO" sz="800" dirty="0"/>
            </a:p>
          </p:txBody>
        </p:sp>
        <p:sp>
          <p:nvSpPr>
            <p:cNvPr id="34" name="TekstSylinder 33"/>
            <p:cNvSpPr txBox="1"/>
            <p:nvPr/>
          </p:nvSpPr>
          <p:spPr>
            <a:xfrm>
              <a:off x="4009612" y="3616936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4</a:t>
              </a:r>
              <a:endParaRPr lang="nb-NO" sz="800" dirty="0"/>
            </a:p>
          </p:txBody>
        </p:sp>
        <p:sp>
          <p:nvSpPr>
            <p:cNvPr id="35" name="Frihåndsform 34"/>
            <p:cNvSpPr/>
            <p:nvPr/>
          </p:nvSpPr>
          <p:spPr>
            <a:xfrm>
              <a:off x="5693975" y="3146901"/>
              <a:ext cx="1210920" cy="1451593"/>
            </a:xfrm>
            <a:custGeom>
              <a:avLst/>
              <a:gdLst>
                <a:gd name="connsiteX0" fmla="*/ 686773 w 1212702"/>
                <a:gd name="connsiteY0" fmla="*/ 1320800 h 1320800"/>
                <a:gd name="connsiteX1" fmla="*/ 399902 w 1212702"/>
                <a:gd name="connsiteY1" fmla="*/ 1290917 h 1320800"/>
                <a:gd name="connsiteX2" fmla="*/ 95102 w 1212702"/>
                <a:gd name="connsiteY2" fmla="*/ 1165411 h 1320800"/>
                <a:gd name="connsiteX3" fmla="*/ 23385 w 1212702"/>
                <a:gd name="connsiteY3" fmla="*/ 872564 h 1320800"/>
                <a:gd name="connsiteX4" fmla="*/ 459667 w 1212702"/>
                <a:gd name="connsiteY4" fmla="*/ 579717 h 1320800"/>
                <a:gd name="connsiteX5" fmla="*/ 955714 w 1212702"/>
                <a:gd name="connsiteY5" fmla="*/ 298823 h 1320800"/>
                <a:gd name="connsiteX6" fmla="*/ 1212702 w 1212702"/>
                <a:gd name="connsiteY6" fmla="*/ 0 h 1320800"/>
                <a:gd name="connsiteX0" fmla="*/ 727417 w 1212702"/>
                <a:gd name="connsiteY0" fmla="*/ 1453009 h 1453009"/>
                <a:gd name="connsiteX1" fmla="*/ 399902 w 1212702"/>
                <a:gd name="connsiteY1" fmla="*/ 1290917 h 1453009"/>
                <a:gd name="connsiteX2" fmla="*/ 95102 w 1212702"/>
                <a:gd name="connsiteY2" fmla="*/ 1165411 h 1453009"/>
                <a:gd name="connsiteX3" fmla="*/ 23385 w 1212702"/>
                <a:gd name="connsiteY3" fmla="*/ 872564 h 1453009"/>
                <a:gd name="connsiteX4" fmla="*/ 459667 w 1212702"/>
                <a:gd name="connsiteY4" fmla="*/ 579717 h 1453009"/>
                <a:gd name="connsiteX5" fmla="*/ 955714 w 1212702"/>
                <a:gd name="connsiteY5" fmla="*/ 298823 h 1453009"/>
                <a:gd name="connsiteX6" fmla="*/ 1212702 w 1212702"/>
                <a:gd name="connsiteY6" fmla="*/ 0 h 1453009"/>
                <a:gd name="connsiteX0" fmla="*/ 725740 w 1211025"/>
                <a:gd name="connsiteY0" fmla="*/ 1453009 h 1453009"/>
                <a:gd name="connsiteX1" fmla="*/ 332179 w 1211025"/>
                <a:gd name="connsiteY1" fmla="*/ 1331597 h 1453009"/>
                <a:gd name="connsiteX2" fmla="*/ 93425 w 1211025"/>
                <a:gd name="connsiteY2" fmla="*/ 1165411 h 1453009"/>
                <a:gd name="connsiteX3" fmla="*/ 21708 w 1211025"/>
                <a:gd name="connsiteY3" fmla="*/ 872564 h 1453009"/>
                <a:gd name="connsiteX4" fmla="*/ 457990 w 1211025"/>
                <a:gd name="connsiteY4" fmla="*/ 579717 h 1453009"/>
                <a:gd name="connsiteX5" fmla="*/ 954037 w 1211025"/>
                <a:gd name="connsiteY5" fmla="*/ 298823 h 1453009"/>
                <a:gd name="connsiteX6" fmla="*/ 1211025 w 1211025"/>
                <a:gd name="connsiteY6" fmla="*/ 0 h 145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1025" h="1453009">
                  <a:moveTo>
                    <a:pt x="725740" y="1453009"/>
                  </a:moveTo>
                  <a:cubicBezTo>
                    <a:pt x="631610" y="1451016"/>
                    <a:pt x="437565" y="1379530"/>
                    <a:pt x="332179" y="1331597"/>
                  </a:cubicBezTo>
                  <a:cubicBezTo>
                    <a:pt x="226793" y="1283664"/>
                    <a:pt x="145170" y="1241917"/>
                    <a:pt x="93425" y="1165411"/>
                  </a:cubicBezTo>
                  <a:cubicBezTo>
                    <a:pt x="41680" y="1088906"/>
                    <a:pt x="-39053" y="970180"/>
                    <a:pt x="21708" y="872564"/>
                  </a:cubicBezTo>
                  <a:cubicBezTo>
                    <a:pt x="82469" y="774948"/>
                    <a:pt x="302602" y="675341"/>
                    <a:pt x="457990" y="579717"/>
                  </a:cubicBezTo>
                  <a:cubicBezTo>
                    <a:pt x="613378" y="484093"/>
                    <a:pt x="828531" y="395442"/>
                    <a:pt x="954037" y="298823"/>
                  </a:cubicBezTo>
                  <a:cubicBezTo>
                    <a:pt x="1079543" y="202204"/>
                    <a:pt x="1161221" y="47812"/>
                    <a:pt x="121102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6" name="Rett linje 35"/>
            <p:cNvCxnSpPr>
              <a:stCxn id="35" idx="6"/>
              <a:endCxn id="14" idx="0"/>
            </p:cNvCxnSpPr>
            <p:nvPr/>
          </p:nvCxnSpPr>
          <p:spPr>
            <a:xfrm flipV="1">
              <a:off x="6904895" y="2859971"/>
              <a:ext cx="346484" cy="28693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ihåndsform 36"/>
            <p:cNvSpPr/>
            <p:nvPr/>
          </p:nvSpPr>
          <p:spPr>
            <a:xfrm>
              <a:off x="5000017" y="3959157"/>
              <a:ext cx="768485" cy="525294"/>
            </a:xfrm>
            <a:custGeom>
              <a:avLst/>
              <a:gdLst>
                <a:gd name="connsiteX0" fmla="*/ 0 w 768485"/>
                <a:gd name="connsiteY0" fmla="*/ 525294 h 525294"/>
                <a:gd name="connsiteX1" fmla="*/ 282102 w 768485"/>
                <a:gd name="connsiteY1" fmla="*/ 321013 h 525294"/>
                <a:gd name="connsiteX2" fmla="*/ 768485 w 768485"/>
                <a:gd name="connsiteY2" fmla="*/ 0 h 52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485" h="525294">
                  <a:moveTo>
                    <a:pt x="0" y="525294"/>
                  </a:moveTo>
                  <a:cubicBezTo>
                    <a:pt x="77010" y="466928"/>
                    <a:pt x="154021" y="408562"/>
                    <a:pt x="282102" y="321013"/>
                  </a:cubicBezTo>
                  <a:cubicBezTo>
                    <a:pt x="410183" y="233464"/>
                    <a:pt x="589334" y="116732"/>
                    <a:pt x="768485" y="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TekstSylinder 37"/>
            <p:cNvSpPr txBox="1"/>
            <p:nvPr/>
          </p:nvSpPr>
          <p:spPr>
            <a:xfrm>
              <a:off x="6624584" y="3426767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2</a:t>
              </a:r>
              <a:endParaRPr lang="nb-NO" sz="800" dirty="0"/>
            </a:p>
          </p:txBody>
        </p:sp>
        <p:sp>
          <p:nvSpPr>
            <p:cNvPr id="39" name="TekstSylinder 38"/>
            <p:cNvSpPr txBox="1"/>
            <p:nvPr/>
          </p:nvSpPr>
          <p:spPr>
            <a:xfrm>
              <a:off x="4811410" y="2591816"/>
              <a:ext cx="587908" cy="5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800" dirty="0" smtClean="0"/>
                <a:t>8</a:t>
              </a:r>
              <a:endParaRPr lang="nb-NO" sz="800" dirty="0"/>
            </a:p>
          </p:txBody>
        </p:sp>
        <p:cxnSp>
          <p:nvCxnSpPr>
            <p:cNvPr id="40" name="Rett linje 39"/>
            <p:cNvCxnSpPr/>
            <p:nvPr/>
          </p:nvCxnSpPr>
          <p:spPr>
            <a:xfrm>
              <a:off x="4221974" y="4550684"/>
              <a:ext cx="56025" cy="140022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tt linje 40"/>
            <p:cNvCxnSpPr/>
            <p:nvPr/>
          </p:nvCxnSpPr>
          <p:spPr>
            <a:xfrm>
              <a:off x="6351534" y="4753634"/>
              <a:ext cx="36729" cy="106387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tt linje 41"/>
            <p:cNvCxnSpPr/>
            <p:nvPr/>
          </p:nvCxnSpPr>
          <p:spPr>
            <a:xfrm flipH="1">
              <a:off x="6356241" y="4553696"/>
              <a:ext cx="16183" cy="87155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tt linje 42"/>
            <p:cNvCxnSpPr/>
            <p:nvPr/>
          </p:nvCxnSpPr>
          <p:spPr>
            <a:xfrm flipH="1">
              <a:off x="5637233" y="3943251"/>
              <a:ext cx="24915" cy="166737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ett linje 43"/>
            <p:cNvCxnSpPr/>
            <p:nvPr/>
          </p:nvCxnSpPr>
          <p:spPr>
            <a:xfrm>
              <a:off x="4953598" y="4440587"/>
              <a:ext cx="184801" cy="38987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tt linje 44"/>
            <p:cNvCxnSpPr/>
            <p:nvPr/>
          </p:nvCxnSpPr>
          <p:spPr>
            <a:xfrm>
              <a:off x="7175538" y="2792917"/>
              <a:ext cx="139634" cy="140893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tt linje 45"/>
            <p:cNvCxnSpPr/>
            <p:nvPr/>
          </p:nvCxnSpPr>
          <p:spPr>
            <a:xfrm flipH="1">
              <a:off x="7840955" y="2451180"/>
              <a:ext cx="57335" cy="171421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ett linje 46"/>
            <p:cNvCxnSpPr/>
            <p:nvPr/>
          </p:nvCxnSpPr>
          <p:spPr>
            <a:xfrm flipH="1">
              <a:off x="5372233" y="2749444"/>
              <a:ext cx="8276" cy="134130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tt linje 47"/>
            <p:cNvCxnSpPr/>
            <p:nvPr/>
          </p:nvCxnSpPr>
          <p:spPr>
            <a:xfrm>
              <a:off x="4925094" y="3121644"/>
              <a:ext cx="149845" cy="20938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Rett linje 48"/>
            <p:cNvCxnSpPr/>
            <p:nvPr/>
          </p:nvCxnSpPr>
          <p:spPr>
            <a:xfrm flipV="1">
              <a:off x="3337069" y="5013176"/>
              <a:ext cx="154811" cy="44340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ett linje 49"/>
            <p:cNvCxnSpPr/>
            <p:nvPr/>
          </p:nvCxnSpPr>
          <p:spPr>
            <a:xfrm flipH="1">
              <a:off x="6394727" y="4433823"/>
              <a:ext cx="103693" cy="62011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ett linje 50"/>
            <p:cNvCxnSpPr/>
            <p:nvPr/>
          </p:nvCxnSpPr>
          <p:spPr>
            <a:xfrm flipH="1">
              <a:off x="5248810" y="3003436"/>
              <a:ext cx="98929" cy="90963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ett linje 51"/>
            <p:cNvCxnSpPr/>
            <p:nvPr/>
          </p:nvCxnSpPr>
          <p:spPr>
            <a:xfrm>
              <a:off x="5225419" y="2992701"/>
              <a:ext cx="63792" cy="63276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tt linje 52"/>
            <p:cNvCxnSpPr/>
            <p:nvPr/>
          </p:nvCxnSpPr>
          <p:spPr>
            <a:xfrm flipH="1">
              <a:off x="6372625" y="4777960"/>
              <a:ext cx="102584" cy="30343"/>
            </a:xfrm>
            <a:prstGeom prst="line">
              <a:avLst/>
            </a:prstGeom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9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Sideanlegg med sine sideanleggsdeler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3" y="1777858"/>
            <a:ext cx="4954562" cy="3070210"/>
          </a:xfrm>
        </p:spPr>
        <p:txBody>
          <a:bodyPr>
            <a:normAutofit/>
          </a:bodyPr>
          <a:lstStyle/>
          <a:p>
            <a:pPr fontAlgn="t"/>
            <a:r>
              <a:rPr lang="nb-NO" dirty="0">
                <a:solidFill>
                  <a:srgbClr val="000000"/>
                </a:solidFill>
                <a:latin typeface="Lucida Sans Unicode" panose="020B0602030504020204" pitchFamily="34" charset="0"/>
              </a:rPr>
              <a:t>Sideanlegg </a:t>
            </a:r>
            <a:r>
              <a:rPr lang="nb-NO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trenger </a:t>
            </a:r>
            <a:r>
              <a:rPr lang="nb-NO" dirty="0">
                <a:solidFill>
                  <a:srgbClr val="000000"/>
                </a:solidFill>
                <a:latin typeface="Lucida Sans Unicode" panose="020B0602030504020204" pitchFamily="34" charset="0"/>
              </a:rPr>
              <a:t>egne referanselenker forvaltningsmessig sett fordi disse ikke er en del av vegen for </a:t>
            </a:r>
            <a:r>
              <a:rPr lang="nb-NO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øvrig.</a:t>
            </a:r>
            <a:endParaRPr lang="nb-NO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nb-NO" dirty="0" smtClean="0"/>
              <a:t>Sideanleggsdeler kan bestå av alle typer veg for kjørende.</a:t>
            </a:r>
          </a:p>
          <a:p>
            <a:r>
              <a:rPr lang="nb-NO" dirty="0" smtClean="0"/>
              <a:t>Gang- og sykkelveg, sykkelveg og resten </a:t>
            </a:r>
            <a:r>
              <a:rPr lang="nb-NO" dirty="0"/>
              <a:t>av vegnettet for gående </a:t>
            </a:r>
            <a:r>
              <a:rPr lang="nb-NO" dirty="0" smtClean="0"/>
              <a:t>skal ikke ha </a:t>
            </a:r>
            <a:r>
              <a:rPr lang="nb-NO" dirty="0"/>
              <a:t>denne objekttypen.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6249048" cy="354711"/>
          </a:xfrm>
        </p:spPr>
        <p:txBody>
          <a:bodyPr>
            <a:normAutofit/>
          </a:bodyPr>
          <a:lstStyle/>
          <a:p>
            <a:r>
              <a:rPr lang="nb-NO" dirty="0" smtClean="0"/>
              <a:t>Ny </a:t>
            </a:r>
            <a:r>
              <a:rPr lang="nb-NO" dirty="0" err="1" smtClean="0"/>
              <a:t>vegreferansemodell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6336194" y="4498707"/>
            <a:ext cx="2700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Eks: E6 Biri – i dette området er det 3 sideanlegg knyttet til vegen. To av dem er rasteplasser og en er holdeplass.</a:t>
            </a:r>
            <a:endParaRPr lang="nb-NO" sz="1000" dirty="0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/>
          </p:nvPr>
        </p:nvGraphicFramePr>
        <p:xfrm>
          <a:off x="899367" y="5190189"/>
          <a:ext cx="7000874" cy="530524"/>
        </p:xfrm>
        <a:graphic>
          <a:graphicData uri="http://schemas.openxmlformats.org/drawingml/2006/table">
            <a:tbl>
              <a:tblPr/>
              <a:tblGrid>
                <a:gridCol w="1008337"/>
                <a:gridCol w="2331949"/>
                <a:gridCol w="1220196"/>
                <a:gridCol w="1220196"/>
                <a:gridCol w="1220196"/>
              </a:tblGrid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Gang- og sykkelveg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Sykkelveg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Resten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8"/>
                    </a:solidFill>
                  </a:tcPr>
                </a:tc>
              </a:tr>
              <a:tr h="100666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Sideanlegg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32"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Sideanleggsdel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Må dersom sideanlegg eksisterer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</a:t>
                      </a:r>
                    </a:p>
                  </a:txBody>
                  <a:tcPr marL="4576" marR="4576" marT="45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Bil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37" y="1528543"/>
            <a:ext cx="1946654" cy="2908569"/>
          </a:xfrm>
          <a:prstGeom prst="rect">
            <a:avLst/>
          </a:prstGeom>
        </p:spPr>
      </p:pic>
      <p:sp>
        <p:nvSpPr>
          <p:cNvPr id="9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8570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Andre nye objekttyper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 smtClean="0"/>
              <a:t>923 </a:t>
            </a:r>
            <a:r>
              <a:rPr lang="nb-NO" b="1" dirty="0" err="1" smtClean="0"/>
              <a:t>Beredskapsveg</a:t>
            </a:r>
            <a:endParaRPr lang="nb-NO" b="1" dirty="0" smtClean="0"/>
          </a:p>
          <a:p>
            <a:pPr lvl="1"/>
            <a:r>
              <a:rPr lang="nb-NO" dirty="0"/>
              <a:t>Beskrivelse i datakatalogen: </a:t>
            </a:r>
          </a:p>
          <a:p>
            <a:pPr lvl="2"/>
            <a:r>
              <a:rPr lang="nb-NO" i="1" dirty="0" smtClean="0"/>
              <a:t>Vegstrekning </a:t>
            </a:r>
            <a:r>
              <a:rPr lang="nb-NO" i="1" dirty="0"/>
              <a:t>som ikke er åpen for allmenn trafikk. Åpnes for å lede trafikk til en annen veg når hovedvegen stenges</a:t>
            </a:r>
            <a:r>
              <a:rPr lang="nb-NO" i="1" dirty="0" smtClean="0"/>
              <a:t>.</a:t>
            </a:r>
          </a:p>
          <a:p>
            <a:pPr lvl="1"/>
            <a:r>
              <a:rPr lang="nb-NO" dirty="0" smtClean="0"/>
              <a:t>Brukes på sideanlegg.</a:t>
            </a:r>
          </a:p>
          <a:p>
            <a:pPr lvl="1"/>
            <a:r>
              <a:rPr lang="nb-NO" dirty="0" smtClean="0"/>
              <a:t>Erstatter dagens vegstatus B.</a:t>
            </a:r>
          </a:p>
          <a:p>
            <a:r>
              <a:rPr lang="nb-NO" b="1" dirty="0" smtClean="0"/>
              <a:t>924 </a:t>
            </a:r>
            <a:r>
              <a:rPr lang="nb-NO" b="1" dirty="0" err="1" smtClean="0"/>
              <a:t>Serviceveg</a:t>
            </a:r>
            <a:endParaRPr lang="nb-NO" b="1" dirty="0" smtClean="0"/>
          </a:p>
          <a:p>
            <a:pPr lvl="1"/>
            <a:r>
              <a:rPr lang="nb-NO" dirty="0"/>
              <a:t>Beskrivelse i datakatalogen: </a:t>
            </a:r>
          </a:p>
          <a:p>
            <a:pPr lvl="2"/>
            <a:r>
              <a:rPr lang="nb-NO" i="1" dirty="0" smtClean="0"/>
              <a:t>Vegstrekning </a:t>
            </a:r>
            <a:r>
              <a:rPr lang="nb-NO" i="1" dirty="0"/>
              <a:t>som ikke er åpen for allmenn trafikk, men som benyttes for å komme til tekniske anlegg </a:t>
            </a:r>
            <a:r>
              <a:rPr lang="nb-NO" i="1" dirty="0" smtClean="0"/>
              <a:t>e.l.</a:t>
            </a:r>
          </a:p>
          <a:p>
            <a:pPr lvl="1"/>
            <a:r>
              <a:rPr lang="nb-NO" dirty="0" smtClean="0"/>
              <a:t>Brukes på sideanlegg.</a:t>
            </a:r>
          </a:p>
          <a:p>
            <a:pPr lvl="1"/>
            <a:r>
              <a:rPr lang="nb-NO" dirty="0" smtClean="0"/>
              <a:t>Erstatter dagens vegstatus M.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Ny </a:t>
            </a:r>
            <a:r>
              <a:rPr lang="nb-NO" dirty="0" err="1"/>
              <a:t>vegreferansemodell</a:t>
            </a:r>
            <a:endParaRPr lang="nb-NO" dirty="0"/>
          </a:p>
          <a:p>
            <a:endParaRPr lang="nb-NO" dirty="0"/>
          </a:p>
        </p:txBody>
      </p:sp>
      <p:sp>
        <p:nvSpPr>
          <p:cNvPr id="6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18543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2495</TotalTime>
  <Words>1208</Words>
  <Application>Microsoft Office PowerPoint</Application>
  <PresentationFormat>Skjermfremvisning (4:3)</PresentationFormat>
  <Paragraphs>300</Paragraphs>
  <Slides>13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Sans Unicode</vt:lpstr>
      <vt:lpstr>Times New Roman</vt:lpstr>
      <vt:lpstr>blank</vt:lpstr>
      <vt:lpstr>SOSI vegnett og Elveg Prosjektmøte 1</vt:lpstr>
      <vt:lpstr>SOSI Vegnett 4.6 -&gt; 5.0</vt:lpstr>
      <vt:lpstr>Hva medfører ny vegreferansemodell?</vt:lpstr>
      <vt:lpstr>Nye objekttyper i NVDB</vt:lpstr>
      <vt:lpstr>Vegsystem i NVDB</vt:lpstr>
      <vt:lpstr>Strekning i NVDB</vt:lpstr>
      <vt:lpstr>Kryssystem med sine kryssdeler</vt:lpstr>
      <vt:lpstr>Sideanlegg med sine sideanleggsdeler</vt:lpstr>
      <vt:lpstr>Andre nye objekttyper</vt:lpstr>
      <vt:lpstr>Eksempler</vt:lpstr>
      <vt:lpstr>Ny Vegreferanse</vt:lpstr>
      <vt:lpstr>Ny vegreferanse</vt:lpstr>
      <vt:lpstr>Detaljnivåer – 4 nivåer?</vt:lpstr>
    </vt:vector>
  </TitlesOfParts>
  <Company>Statens vegvesen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Revisjon av SOSI Vegnett og Elveg</dc:title>
  <dc:creator>Støeng Linda Therese</dc:creator>
  <cp:lastModifiedBy>Støeng Linda Therese</cp:lastModifiedBy>
  <cp:revision>77</cp:revision>
  <cp:lastPrinted>2018-09-13T06:07:27Z</cp:lastPrinted>
  <dcterms:created xsi:type="dcterms:W3CDTF">2018-09-06T08:36:02Z</dcterms:created>
  <dcterms:modified xsi:type="dcterms:W3CDTF">2018-09-17T11:53:24Z</dcterms:modified>
</cp:coreProperties>
</file>