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00"/>
  </p:sldMasterIdLst>
  <p:notesMasterIdLst>
    <p:notesMasterId r:id="rId114"/>
  </p:notesMasterIdLst>
  <p:sldIdLst>
    <p:sldId id="256" r:id="rId101"/>
    <p:sldId id="265" r:id="rId102"/>
    <p:sldId id="264" r:id="rId103"/>
    <p:sldId id="277" r:id="rId104"/>
    <p:sldId id="261" r:id="rId105"/>
    <p:sldId id="272" r:id="rId106"/>
    <p:sldId id="262" r:id="rId107"/>
    <p:sldId id="271" r:id="rId108"/>
    <p:sldId id="276" r:id="rId109"/>
    <p:sldId id="263" r:id="rId110"/>
    <p:sldId id="269" r:id="rId111"/>
    <p:sldId id="270" r:id="rId112"/>
    <p:sldId id="278" r:id="rId113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ggen Hovel" initials="HH" lastIdx="2" clrIdx="0">
    <p:extLst>
      <p:ext uri="{19B8F6BF-5375-455C-9EA6-DF929625EA0E}">
        <p15:presenceInfo xmlns:p15="http://schemas.microsoft.com/office/powerpoint/2012/main" userId="S-1-5-21-780819444-1604333509-5979419-1141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220" autoAdjust="0"/>
  </p:normalViewPr>
  <p:slideViewPr>
    <p:cSldViewPr snapToGrid="0">
      <p:cViewPr varScale="1">
        <p:scale>
          <a:sx n="81" d="100"/>
          <a:sy n="81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viewProps" Target="view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slide" Target="slides/slide10.xml"/><Relationship Id="rId115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slide" Target="slides/slide13.xml"/><Relationship Id="rId118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11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172DB-BBFA-4A37-BE9D-DCD944A43B05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EEB2-2F1E-4135-8525-5D146748E7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182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Jeg skal si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litt om endring av produktene i forbindelse med revisjon av </a:t>
            </a: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Sosi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Vegnett til </a:t>
            </a: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Sosi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Vegnett 5.0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65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Dette har</a:t>
            </a:r>
            <a:r>
              <a:rPr lang="nb-NO" baseline="0" dirty="0" smtClean="0"/>
              <a:t> vært et gammelt punkt objekt som har hengt igjen. </a:t>
            </a:r>
            <a:endParaRPr lang="nb-NO" baseline="0" dirty="0" smtClean="0"/>
          </a:p>
          <a:p>
            <a:r>
              <a:rPr lang="nb-NO" baseline="0" dirty="0" smtClean="0"/>
              <a:t/>
            </a:r>
            <a:br>
              <a:rPr lang="nb-NO" baseline="0" dirty="0" smtClean="0"/>
            </a:br>
            <a:r>
              <a:rPr lang="nb-NO" baseline="0" dirty="0" smtClean="0"/>
              <a:t>Fergeleie var </a:t>
            </a:r>
            <a:r>
              <a:rPr lang="nb-NO" baseline="0" dirty="0" smtClean="0"/>
              <a:t>tidligere </a:t>
            </a:r>
            <a:r>
              <a:rPr lang="nb-NO" baseline="0" dirty="0" smtClean="0"/>
              <a:t>objekttype </a:t>
            </a:r>
            <a:r>
              <a:rPr lang="nb-NO" baseline="0" dirty="0" smtClean="0"/>
              <a:t>ferjekai</a:t>
            </a:r>
            <a:r>
              <a:rPr lang="nb-NO" baseline="0" dirty="0" smtClean="0"/>
              <a:t>.</a:t>
            </a:r>
          </a:p>
          <a:p>
            <a:endParaRPr lang="nb-NO" baseline="0" dirty="0" smtClean="0"/>
          </a:p>
          <a:p>
            <a:r>
              <a:rPr lang="nb-NO" baseline="0" dirty="0" smtClean="0"/>
              <a:t>Objektet </a:t>
            </a:r>
            <a:r>
              <a:rPr lang="nb-NO" baseline="0" dirty="0" smtClean="0"/>
              <a:t>er senere omdefinert til å beskrive hele ferjeleie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/>
            </a:r>
            <a:br>
              <a:rPr lang="nb-NO" baseline="0" dirty="0" smtClean="0"/>
            </a:br>
            <a:r>
              <a:rPr lang="nb-NO" baseline="0" dirty="0" smtClean="0"/>
              <a:t>Er ikke lengre relevant for produktet å tas ut</a:t>
            </a:r>
            <a:r>
              <a:rPr lang="nb-NO" baseline="0" dirty="0" smtClean="0"/>
              <a:t>.</a:t>
            </a:r>
          </a:p>
          <a:p>
            <a:endParaRPr lang="nb-NO" baseline="0" dirty="0" smtClean="0"/>
          </a:p>
          <a:p>
            <a:r>
              <a:rPr lang="nb-NO" baseline="0" dirty="0" smtClean="0"/>
              <a:t>Ligger både i </a:t>
            </a:r>
            <a:r>
              <a:rPr lang="nb-NO" baseline="0" dirty="0" err="1" smtClean="0"/>
              <a:t>Elveg</a:t>
            </a:r>
            <a:r>
              <a:rPr lang="nb-NO" baseline="0" dirty="0" smtClean="0"/>
              <a:t> og FKB Vegnett </a:t>
            </a:r>
            <a:r>
              <a:rPr lang="nb-NO" baseline="0" dirty="0" smtClean="0"/>
              <a:t>4.03 i dag.</a:t>
            </a:r>
            <a:endParaRPr lang="nb-NO" baseline="0" dirty="0" smtClean="0"/>
          </a:p>
          <a:p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85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Tanken er å ta bort </a:t>
            </a:r>
            <a:r>
              <a:rPr lang="nb-NO" dirty="0" err="1" smtClean="0"/>
              <a:t>Transid</a:t>
            </a:r>
            <a:r>
              <a:rPr lang="nb-NO" baseline="0" dirty="0" smtClean="0"/>
              <a:t> som i dag ligger i </a:t>
            </a:r>
            <a:r>
              <a:rPr lang="nb-NO" baseline="0" dirty="0" err="1" smtClean="0"/>
              <a:t>Elveg</a:t>
            </a:r>
            <a:r>
              <a:rPr lang="nb-NO" baseline="0" dirty="0" smtClean="0"/>
              <a:t> som koblingsnøkkel mellom objekter og lenker. </a:t>
            </a:r>
          </a:p>
          <a:p>
            <a:endParaRPr lang="nb-NO" baseline="0" dirty="0" smtClean="0"/>
          </a:p>
          <a:p>
            <a:r>
              <a:rPr lang="nb-NO" baseline="0" dirty="0" smtClean="0"/>
              <a:t>Lokal id med </a:t>
            </a:r>
            <a:r>
              <a:rPr lang="nb-NO" baseline="0" dirty="0" err="1" smtClean="0"/>
              <a:t>lineæreferanse</a:t>
            </a:r>
            <a:r>
              <a:rPr lang="nb-NO" baseline="0" dirty="0" smtClean="0"/>
              <a:t> skal </a:t>
            </a:r>
            <a:r>
              <a:rPr lang="nb-NO" baseline="0" dirty="0" smtClean="0"/>
              <a:t>tar over.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526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Kommunedelepunkt utgår fra produktet </a:t>
            </a:r>
            <a:r>
              <a:rPr lang="nb-NO" dirty="0" err="1" smtClean="0"/>
              <a:t>Elveg</a:t>
            </a:r>
            <a:r>
              <a:rPr lang="nb-NO" dirty="0" smtClean="0"/>
              <a:t>,</a:t>
            </a:r>
            <a:r>
              <a:rPr lang="nb-NO" baseline="0" dirty="0" smtClean="0"/>
              <a:t> brukes ikke </a:t>
            </a:r>
            <a:r>
              <a:rPr lang="nb-NO" baseline="0" dirty="0" smtClean="0"/>
              <a:t>lengre.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112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83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.Dagens produkter er basert på SOSI Vegnett 4.0. </a:t>
            </a:r>
            <a:endParaRPr lang="nb-NO" sz="209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 </a:t>
            </a:r>
            <a:r>
              <a:rPr lang="nb-NO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sosi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vegnett </a:t>
            </a:r>
            <a:r>
              <a:rPr lang="nb-NO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ble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 innført bruk av lineære referanser. Men FKB-vegnett 4.5 versjonen ble godkjent men det var </a:t>
            </a:r>
            <a:r>
              <a:rPr lang="nb-NO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utfordinger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å ta </a:t>
            </a:r>
            <a:r>
              <a:rPr lang="nb-NO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linære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referanser i bruk. Så versjonen ble ikke tatt i bruk.</a:t>
            </a:r>
          </a:p>
          <a:p>
            <a:endParaRPr lang="nb-NO" sz="16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 4.6 ble det også lagt opp til bruk av lineære referanser og med </a:t>
            </a:r>
            <a:r>
              <a:rPr lang="nb-NO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egengeomtri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                        </a:t>
            </a:r>
            <a:r>
              <a:rPr lang="nb-NO" sz="1600" kern="1200" baseline="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Elveg</a:t>
            </a:r>
            <a:r>
              <a:rPr lang="nb-NO" sz="160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2.0 med </a:t>
            </a:r>
            <a:r>
              <a:rPr lang="nb-NO" sz="1600" kern="1200" baseline="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linærereferanser</a:t>
            </a:r>
            <a:r>
              <a:rPr lang="nb-NO" sz="160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som </a:t>
            </a:r>
            <a:r>
              <a:rPr lang="nb-NO" sz="1600" kern="1200" baseline="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egengeomtri</a:t>
            </a:r>
            <a:r>
              <a:rPr lang="nb-NO" sz="160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nb-NO" sz="16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Det ble etter hvert klart at det var best å hoppe direkte til 5.0 versjonen siden vi hadde de endringene som er pratet om tidligere. </a:t>
            </a:r>
          </a:p>
          <a:p>
            <a:endParaRPr lang="nb-NO" sz="16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For produktene har vi kalt denne </a:t>
            </a:r>
            <a:r>
              <a:rPr lang="nb-NO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Elveg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2.0. Denne skal ta utgangspunkt i </a:t>
            </a:r>
            <a:r>
              <a:rPr lang="nb-NO" sz="16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Sosi</a:t>
            </a:r>
            <a:r>
              <a:rPr lang="nb-NO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Vegnett 5.0 og produktspesifikasjonen for FKB-Vegnett 4.6.</a:t>
            </a:r>
          </a:p>
          <a:p>
            <a:r>
              <a:rPr lang="nb-NO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nb-NO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b-NO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nb-NO" sz="1600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348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 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ønsker at vi heretter kun skal ha ett produkt for vegnett. Dette vil være en ny versjon av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Elveg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skal benytte prinsippene for bruk av lineære referanser som det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lagt opp til 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FKB Vegnett 4.6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Dette produktet skal også benyttes som grunnlag for utveksling av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vegnettsdata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gjennom Sentral FKB.</a:t>
            </a:r>
          </a:p>
          <a:p>
            <a:endParaRPr lang="nb-N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utgangspunktet er det tenkt at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Elveg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 skal erstatte dagens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Vbase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FKB Vegnett. I tillegg vil deler av det vi i dag finner i FKB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Traktorveg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/Sti finnes i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Elveg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2.0. </a:t>
            </a:r>
            <a:endParaRPr lang="nb-N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Elveg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 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 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være et kvalitetssikret produkt, og skal derfor bestå av en begrenset, men tilpasset mengde objekttyper.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73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Her</a:t>
            </a:r>
            <a:r>
              <a:rPr lang="nb-NO" baseline="0" dirty="0" smtClean="0"/>
              <a:t> har vi listet o</a:t>
            </a:r>
            <a:r>
              <a:rPr lang="nb-NO" dirty="0" smtClean="0"/>
              <a:t>bjekttyper</a:t>
            </a:r>
            <a:r>
              <a:rPr lang="nb-NO" baseline="0" dirty="0" smtClean="0"/>
              <a:t> som vil inngå i </a:t>
            </a:r>
            <a:r>
              <a:rPr lang="nb-NO" baseline="0" dirty="0" err="1" smtClean="0"/>
              <a:t>Elveg</a:t>
            </a:r>
            <a:r>
              <a:rPr lang="nb-NO" baseline="0" dirty="0" smtClean="0"/>
              <a:t> 2.0. i </a:t>
            </a:r>
            <a:r>
              <a:rPr lang="nb-NO" baseline="0" dirty="0" err="1" smtClean="0"/>
              <a:t>tilegg</a:t>
            </a:r>
            <a:r>
              <a:rPr lang="nb-NO" baseline="0" dirty="0" smtClean="0"/>
              <a:t> til </a:t>
            </a:r>
            <a:r>
              <a:rPr lang="nb-NO" baseline="0" dirty="0" err="1" smtClean="0"/>
              <a:t>Veglenke</a:t>
            </a:r>
            <a:endParaRPr lang="nb-NO" baseline="0" dirty="0" smtClean="0"/>
          </a:p>
          <a:p>
            <a:r>
              <a:rPr lang="nb-NO" baseline="0" dirty="0" smtClean="0"/>
              <a:t/>
            </a:r>
            <a:br>
              <a:rPr lang="nb-NO" baseline="0" dirty="0" smtClean="0"/>
            </a:br>
            <a:r>
              <a:rPr lang="nb-NO" baseline="0" dirty="0" smtClean="0"/>
              <a:t>En del tas fra FKB-Vegnett produktet, en del fra </a:t>
            </a:r>
            <a:r>
              <a:rPr lang="nb-NO" baseline="0" dirty="0" err="1" smtClean="0"/>
              <a:t>Elveg</a:t>
            </a:r>
            <a:r>
              <a:rPr lang="nb-NO" baseline="0" dirty="0" smtClean="0"/>
              <a:t> produktet og noen objekttyper fra NVDB i forbindelse med ny modell.</a:t>
            </a:r>
          </a:p>
          <a:p>
            <a:r>
              <a:rPr lang="nb-NO" baseline="0" dirty="0" smtClean="0"/>
              <a:t/>
            </a:r>
            <a:br>
              <a:rPr lang="nb-NO" baseline="0" dirty="0" smtClean="0"/>
            </a:br>
            <a:r>
              <a:rPr lang="nb-NO" baseline="0" dirty="0" smtClean="0"/>
              <a:t>I tillegg vil noen objekttyper utgå. </a:t>
            </a:r>
          </a:p>
          <a:p>
            <a:r>
              <a:rPr lang="nb-NO" baseline="0" dirty="0" smtClean="0"/>
              <a:t/>
            </a:r>
            <a:br>
              <a:rPr lang="nb-NO" baseline="0" dirty="0" smtClean="0"/>
            </a:br>
            <a:r>
              <a:rPr lang="nb-NO" baseline="0" dirty="0" smtClean="0"/>
              <a:t>Ser litt nærmere på de objektene som er nye i forhold til </a:t>
            </a:r>
            <a:r>
              <a:rPr lang="nb-NO" baseline="0" dirty="0" err="1" smtClean="0"/>
              <a:t>Elveg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507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Værutsattveg</a:t>
            </a:r>
            <a:r>
              <a:rPr lang="nb-NO" dirty="0" smtClean="0"/>
              <a:t> har</a:t>
            </a:r>
            <a:r>
              <a:rPr lang="nb-NO" baseline="0" dirty="0" smtClean="0"/>
              <a:t> vært </a:t>
            </a:r>
            <a:r>
              <a:rPr lang="nb-NO" baseline="0" dirty="0" smtClean="0"/>
              <a:t>etterspurt av kommunene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Gjentakelsesintervall: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Angir hvor ofte dette problemet statistisk sett oppstår.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31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Ny i forhold til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Elveg</a:t>
            </a:r>
            <a:r>
              <a:rPr lang="nb-NO" baseline="0" dirty="0" smtClean="0"/>
              <a:t> har vært etterspurt. Har vært i FKB vegnett 4.6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955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Gågateregulering</a:t>
            </a:r>
            <a:r>
              <a:rPr lang="nb-NO" baseline="0" dirty="0" smtClean="0"/>
              <a:t> er Gågate </a:t>
            </a:r>
            <a:r>
              <a:rPr lang="nb-NO" baseline="0" dirty="0" smtClean="0"/>
              <a:t>objekt </a:t>
            </a:r>
            <a:r>
              <a:rPr lang="nb-NO" baseline="0" dirty="0" smtClean="0"/>
              <a:t>som er hentet fra NVDB. 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Objektet heter gågateregulering </a:t>
            </a:r>
            <a:r>
              <a:rPr lang="nb-NO" baseline="0" dirty="0" smtClean="0"/>
              <a:t>her siden vi har en </a:t>
            </a:r>
            <a:r>
              <a:rPr lang="nb-NO" baseline="0" dirty="0" err="1" smtClean="0"/>
              <a:t>typeveg</a:t>
            </a:r>
            <a:r>
              <a:rPr lang="nb-NO" baseline="0" dirty="0" smtClean="0"/>
              <a:t> på </a:t>
            </a:r>
            <a:r>
              <a:rPr lang="nb-NO" baseline="0" dirty="0" err="1" smtClean="0"/>
              <a:t>veglenkene</a:t>
            </a:r>
            <a:r>
              <a:rPr lang="nb-NO" baseline="0" dirty="0" smtClean="0"/>
              <a:t> som </a:t>
            </a:r>
            <a:r>
              <a:rPr lang="nb-NO" baseline="0" dirty="0" smtClean="0"/>
              <a:t>er gågate. 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72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Motorveg utgår som en </a:t>
            </a:r>
            <a:r>
              <a:rPr lang="nb-NO" dirty="0" err="1" smtClean="0"/>
              <a:t>typeveg</a:t>
            </a:r>
            <a:r>
              <a:rPr lang="nb-NO" dirty="0" smtClean="0"/>
              <a:t> i kodelista for </a:t>
            </a:r>
            <a:r>
              <a:rPr lang="nb-NO" dirty="0" err="1" smtClean="0"/>
              <a:t>typeveg</a:t>
            </a:r>
            <a:r>
              <a:rPr lang="nb-NO" dirty="0" smtClean="0"/>
              <a:t>.</a:t>
            </a:r>
            <a:r>
              <a:rPr lang="nb-NO" baseline="0" dirty="0" smtClean="0"/>
              <a:t> 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Men </a:t>
            </a:r>
            <a:r>
              <a:rPr lang="nb-NO" baseline="0" dirty="0" smtClean="0"/>
              <a:t>vi henter inn Motorveg som et objekt fra NVDB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232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 smtClean="0"/>
              <a:t>Vi får også inn </a:t>
            </a:r>
            <a:r>
              <a:rPr lang="nb-NO" baseline="0" dirty="0" err="1" smtClean="0"/>
              <a:t>Beredskapsveg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Serviceveg</a:t>
            </a:r>
            <a:r>
              <a:rPr lang="nb-NO" baseline="0" dirty="0" smtClean="0"/>
              <a:t> som objekter i </a:t>
            </a:r>
            <a:r>
              <a:rPr lang="nb-NO" baseline="0" dirty="0" err="1" smtClean="0"/>
              <a:t>Elveg</a:t>
            </a:r>
            <a:r>
              <a:rPr lang="nb-NO" baseline="0" dirty="0" smtClean="0"/>
              <a:t> 2.0 i forbindelse med ny </a:t>
            </a:r>
            <a:r>
              <a:rPr lang="nb-NO" baseline="0" dirty="0" err="1" smtClean="0"/>
              <a:t>vegreferansemodell</a:t>
            </a:r>
            <a:r>
              <a:rPr lang="nb-NO" baseline="0" dirty="0" smtClean="0"/>
              <a:t> som erstatning for noen vegstatus typer.</a:t>
            </a:r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EEB2-2F1E-4135-8525-5D146748E72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70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713029" y="6328394"/>
            <a:ext cx="1012624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15" name="Rektangel 14"/>
          <p:cNvSpPr/>
          <p:nvPr/>
        </p:nvSpPr>
        <p:spPr>
          <a:xfrm>
            <a:off x="345268" y="6328394"/>
            <a:ext cx="137736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840233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18" y="0"/>
            <a:ext cx="2011684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2169536" y="2348880"/>
            <a:ext cx="9606769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2159563" y="4293096"/>
            <a:ext cx="9606384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5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700374" y="699473"/>
            <a:ext cx="7590375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90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589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8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700374" y="699473"/>
            <a:ext cx="7590375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63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727701" y="1951084"/>
            <a:ext cx="10078249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9" name="Rektangel 8"/>
          <p:cNvSpPr/>
          <p:nvPr/>
        </p:nvSpPr>
        <p:spPr>
          <a:xfrm>
            <a:off x="337502" y="1948927"/>
            <a:ext cx="139175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7504" y="2480626"/>
            <a:ext cx="1147500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048627" y="1380605"/>
            <a:ext cx="7827797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048624" y="1099100"/>
            <a:ext cx="7827795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337504" y="1993710"/>
            <a:ext cx="1389851" cy="172125"/>
          </a:xfrm>
        </p:spPr>
        <p:txBody>
          <a:bodyPr/>
          <a:lstStyle>
            <a:lvl1pPr>
              <a:defRPr spc="80" baseline="0"/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18" y="-5421"/>
            <a:ext cx="2011684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805944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63552" y="1995360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050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727701" y="1951084"/>
            <a:ext cx="10078249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9" name="Rektangel 8"/>
          <p:cNvSpPr/>
          <p:nvPr/>
        </p:nvSpPr>
        <p:spPr>
          <a:xfrm>
            <a:off x="337502" y="1948927"/>
            <a:ext cx="139175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048627" y="1380605"/>
            <a:ext cx="7827797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048624" y="1099100"/>
            <a:ext cx="7827795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18" y="-5421"/>
            <a:ext cx="2011684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805944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" y="2479826"/>
            <a:ext cx="11474807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337502" y="1993710"/>
            <a:ext cx="1389852" cy="172125"/>
          </a:xfrm>
        </p:spPr>
        <p:txBody>
          <a:bodyPr/>
          <a:lstStyle>
            <a:lvl1pPr>
              <a:defRPr spc="80" baseline="0"/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63552" y="1993203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02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700374" y="699473"/>
            <a:ext cx="7590375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698161" y="1777857"/>
            <a:ext cx="535777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1834334"/>
            <a:ext cx="4175275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2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7668017" y="2089626"/>
            <a:ext cx="4177507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7670249" y="1837687"/>
            <a:ext cx="4175275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698162" y="1777988"/>
            <a:ext cx="506979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68554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700374" y="699473"/>
            <a:ext cx="7590375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9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7668017" y="2089626"/>
            <a:ext cx="4177507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700374" y="699473"/>
            <a:ext cx="7590375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345540" y="1834334"/>
            <a:ext cx="6958792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7670249" y="1837687"/>
            <a:ext cx="4175275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68554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7339" y="1701208"/>
            <a:ext cx="7017235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07339" y="3429002"/>
            <a:ext cx="7017235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1834334"/>
            <a:ext cx="4175275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240369" y="477356"/>
            <a:ext cx="124792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 sz="180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17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700376" y="1065656"/>
            <a:ext cx="9332113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700374" y="699473"/>
            <a:ext cx="7590375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6361" y="1834334"/>
            <a:ext cx="1150916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96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713029" y="6328394"/>
            <a:ext cx="1012624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30" name="Rektangel 29"/>
          <p:cNvSpPr/>
          <p:nvPr/>
        </p:nvSpPr>
        <p:spPr>
          <a:xfrm>
            <a:off x="345266" y="6328394"/>
            <a:ext cx="1367763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 sz="1800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700376" y="1058555"/>
            <a:ext cx="9332113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698163" y="1777858"/>
            <a:ext cx="9334327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5268" y="6385408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1DBAA25-B76E-4ABE-9DE0-2FC36C39543D}" type="datetimeFigureOut">
              <a:rPr lang="nb-NO" smtClean="0"/>
              <a:t>12.09.2018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94078" y="6160824"/>
            <a:ext cx="346297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B12E8E-2A2D-4D86-BEA8-A38A57AA6A8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"/>
            <a:ext cx="135308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18" y="0"/>
            <a:ext cx="2011684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102829" y="6374165"/>
            <a:ext cx="9663117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48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esultat for atlanterhavsvei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08" y="1426262"/>
            <a:ext cx="10186727" cy="42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tel 4"/>
          <p:cNvSpPr>
            <a:spLocks noGrp="1"/>
          </p:cNvSpPr>
          <p:nvPr>
            <p:ph type="ctrTitle"/>
          </p:nvPr>
        </p:nvSpPr>
        <p:spPr>
          <a:xfrm>
            <a:off x="2045762" y="1619534"/>
            <a:ext cx="8363712" cy="839914"/>
          </a:xfrm>
        </p:spPr>
        <p:txBody>
          <a:bodyPr>
            <a:normAutofit fontScale="90000"/>
          </a:bodyPr>
          <a:lstStyle/>
          <a:p>
            <a:r>
              <a:rPr lang="nb-NO" sz="5400" b="1" dirty="0" smtClean="0">
                <a:solidFill>
                  <a:schemeClr val="bg1"/>
                </a:solidFill>
              </a:rPr>
              <a:t/>
            </a:r>
            <a:br>
              <a:rPr lang="nb-NO" sz="5400" b="1" dirty="0" smtClean="0">
                <a:solidFill>
                  <a:schemeClr val="bg1"/>
                </a:solidFill>
              </a:rPr>
            </a:br>
            <a:endParaRPr lang="nb-NO" sz="5400" b="1" dirty="0">
              <a:solidFill>
                <a:schemeClr val="bg1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5474" y="2397753"/>
            <a:ext cx="9144000" cy="1655762"/>
          </a:xfrm>
        </p:spPr>
        <p:txBody>
          <a:bodyPr>
            <a:normAutofit/>
          </a:bodyPr>
          <a:lstStyle/>
          <a:p>
            <a:r>
              <a:rPr lang="nb-NO" sz="2800" b="1" dirty="0" smtClean="0">
                <a:solidFill>
                  <a:schemeClr val="bg1"/>
                </a:solidFill>
              </a:rPr>
              <a:t>Fra FKB-Vegnett/</a:t>
            </a:r>
            <a:r>
              <a:rPr lang="nb-NO" sz="2800" b="1" dirty="0" err="1" smtClean="0">
                <a:solidFill>
                  <a:schemeClr val="bg1"/>
                </a:solidFill>
              </a:rPr>
              <a:t>Vbase</a:t>
            </a:r>
            <a:r>
              <a:rPr lang="nb-NO" sz="2800" b="1" dirty="0" smtClean="0">
                <a:solidFill>
                  <a:schemeClr val="bg1"/>
                </a:solidFill>
              </a:rPr>
              <a:t>/</a:t>
            </a:r>
            <a:r>
              <a:rPr lang="nb-NO" sz="2800" b="1" dirty="0" err="1" smtClean="0">
                <a:solidFill>
                  <a:schemeClr val="bg1"/>
                </a:solidFill>
              </a:rPr>
              <a:t>Elveg</a:t>
            </a:r>
            <a:r>
              <a:rPr lang="nb-NO" sz="2800" b="1" dirty="0" smtClean="0">
                <a:solidFill>
                  <a:schemeClr val="bg1"/>
                </a:solidFill>
              </a:rPr>
              <a:t> til Elveg2.0</a:t>
            </a:r>
            <a:endParaRPr lang="nb-N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98163" y="821272"/>
            <a:ext cx="9332113" cy="469132"/>
          </a:xfrm>
        </p:spPr>
        <p:txBody>
          <a:bodyPr/>
          <a:lstStyle/>
          <a:p>
            <a:r>
              <a:rPr lang="nb-NO" dirty="0" smtClean="0"/>
              <a:t>Fergeleie  </a:t>
            </a:r>
            <a:r>
              <a:rPr lang="nb-NO" sz="1200" dirty="0" smtClean="0"/>
              <a:t>(Utgår)</a:t>
            </a:r>
            <a:endParaRPr lang="nb-NO" sz="1200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03" y="2347123"/>
            <a:ext cx="3977183" cy="34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Transportlenke </a:t>
            </a:r>
            <a:r>
              <a:rPr lang="nb-NO" sz="1200" dirty="0"/>
              <a:t>(Utgår)</a:t>
            </a:r>
            <a:endParaRPr lang="nb-NO" sz="1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Transid</a:t>
            </a:r>
            <a:r>
              <a:rPr lang="nb-NO" dirty="0" smtClean="0"/>
              <a:t> </a:t>
            </a:r>
            <a:r>
              <a:rPr lang="nb-NO" dirty="0"/>
              <a:t>som i dag ligger i </a:t>
            </a:r>
            <a:r>
              <a:rPr lang="nb-NO" dirty="0" err="1" smtClean="0"/>
              <a:t>Elveg</a:t>
            </a:r>
            <a:r>
              <a:rPr lang="nb-NO" dirty="0" smtClean="0"/>
              <a:t> tas ut og </a:t>
            </a:r>
            <a:r>
              <a:rPr lang="nb-NO" dirty="0" smtClean="0"/>
              <a:t>erstattes </a:t>
            </a:r>
            <a:r>
              <a:rPr lang="nb-NO" dirty="0" smtClean="0"/>
              <a:t>med Lineære referanser.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9" y="3020992"/>
            <a:ext cx="5166225" cy="297499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42" y="3020992"/>
            <a:ext cx="5517045" cy="29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859887" y="1104853"/>
            <a:ext cx="9332113" cy="469132"/>
          </a:xfrm>
        </p:spPr>
        <p:txBody>
          <a:bodyPr/>
          <a:lstStyle/>
          <a:p>
            <a:r>
              <a:rPr lang="nb-NO" dirty="0" err="1" smtClean="0"/>
              <a:t>Kommunedele</a:t>
            </a:r>
            <a:r>
              <a:rPr lang="nb-NO" dirty="0" smtClean="0"/>
              <a:t> </a:t>
            </a:r>
            <a:r>
              <a:rPr lang="nb-NO" sz="1200" dirty="0"/>
              <a:t>(Utgår)</a:t>
            </a:r>
            <a:endParaRPr lang="nb-NO" sz="1200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5542" y="2009850"/>
            <a:ext cx="3300695" cy="38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esultat for atlanterhavsvei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08" y="1426262"/>
            <a:ext cx="10186727" cy="42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tel 4"/>
          <p:cNvSpPr>
            <a:spLocks noGrp="1"/>
          </p:cNvSpPr>
          <p:nvPr>
            <p:ph type="ctrTitle"/>
          </p:nvPr>
        </p:nvSpPr>
        <p:spPr>
          <a:xfrm>
            <a:off x="2045762" y="1619534"/>
            <a:ext cx="8363712" cy="839914"/>
          </a:xfrm>
        </p:spPr>
        <p:txBody>
          <a:bodyPr>
            <a:normAutofit fontScale="90000"/>
          </a:bodyPr>
          <a:lstStyle/>
          <a:p>
            <a:r>
              <a:rPr lang="nb-NO" sz="5400" b="1" dirty="0" smtClean="0">
                <a:solidFill>
                  <a:schemeClr val="bg1"/>
                </a:solidFill>
              </a:rPr>
              <a:t/>
            </a:r>
            <a:br>
              <a:rPr lang="nb-NO" sz="5400" b="1" dirty="0" smtClean="0">
                <a:solidFill>
                  <a:schemeClr val="bg1"/>
                </a:solidFill>
              </a:rPr>
            </a:br>
            <a:endParaRPr lang="nb-NO" sz="5400" b="1" dirty="0">
              <a:solidFill>
                <a:schemeClr val="bg1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5474" y="2397753"/>
            <a:ext cx="9144000" cy="1655762"/>
          </a:xfrm>
        </p:spPr>
        <p:txBody>
          <a:bodyPr>
            <a:normAutofit/>
          </a:bodyPr>
          <a:lstStyle/>
          <a:p>
            <a:r>
              <a:rPr lang="nb-NO" sz="2800" b="1" dirty="0" smtClean="0">
                <a:solidFill>
                  <a:schemeClr val="bg1"/>
                </a:solidFill>
              </a:rPr>
              <a:t>Fra FKB-Vegnett/</a:t>
            </a:r>
            <a:r>
              <a:rPr lang="nb-NO" sz="2800" b="1" dirty="0" err="1" smtClean="0">
                <a:solidFill>
                  <a:schemeClr val="bg1"/>
                </a:solidFill>
              </a:rPr>
              <a:t>Vbase</a:t>
            </a:r>
            <a:r>
              <a:rPr lang="nb-NO" sz="2800" b="1" dirty="0" smtClean="0">
                <a:solidFill>
                  <a:schemeClr val="bg1"/>
                </a:solidFill>
              </a:rPr>
              <a:t>/</a:t>
            </a:r>
            <a:r>
              <a:rPr lang="nb-NO" sz="2800" b="1" dirty="0" err="1" smtClean="0">
                <a:solidFill>
                  <a:schemeClr val="bg1"/>
                </a:solidFill>
              </a:rPr>
              <a:t>Elveg</a:t>
            </a:r>
            <a:r>
              <a:rPr lang="nb-NO" sz="2800" b="1" dirty="0" smtClean="0">
                <a:solidFill>
                  <a:schemeClr val="bg1"/>
                </a:solidFill>
              </a:rPr>
              <a:t> til Elveg2.0</a:t>
            </a:r>
            <a:endParaRPr lang="nb-N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Endringer 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238491" y="2674640"/>
            <a:ext cx="3183038" cy="36933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SOSI Vegnett 4.0 (2006)</a:t>
            </a:r>
            <a:endParaRPr lang="nb-NO" dirty="0"/>
          </a:p>
        </p:txBody>
      </p:sp>
      <p:sp>
        <p:nvSpPr>
          <p:cNvPr id="5" name="Pil venstre 4"/>
          <p:cNvSpPr/>
          <p:nvPr/>
        </p:nvSpPr>
        <p:spPr>
          <a:xfrm rot="10800000">
            <a:off x="4596260" y="2734267"/>
            <a:ext cx="2069869" cy="302829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7092710" y="2707850"/>
            <a:ext cx="2327563" cy="36933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FKB-Vegnett 4.03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238491" y="3380143"/>
            <a:ext cx="3183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SOSI Vegnett 4.5 (2013)</a:t>
            </a:r>
            <a:endParaRPr lang="nb-NO" dirty="0"/>
          </a:p>
        </p:txBody>
      </p:sp>
      <p:sp>
        <p:nvSpPr>
          <p:cNvPr id="8" name="Pil venstre 7"/>
          <p:cNvSpPr/>
          <p:nvPr/>
        </p:nvSpPr>
        <p:spPr>
          <a:xfrm rot="10800000">
            <a:off x="4655122" y="3398363"/>
            <a:ext cx="2069869" cy="30282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7092710" y="3362057"/>
            <a:ext cx="232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FKB-Vegnett 4.5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>
            <a:off x="6999312" y="3344235"/>
            <a:ext cx="2560320" cy="413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flipH="1">
            <a:off x="7011534" y="3330329"/>
            <a:ext cx="2560320" cy="41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1238491" y="4105902"/>
            <a:ext cx="3130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SOSI Vegnett 4.6 (2016)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238491" y="4818756"/>
            <a:ext cx="3130087" cy="3693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SOSI Vegnett 5.0 (2019)</a:t>
            </a:r>
            <a:endParaRPr lang="nb-NO" dirty="0"/>
          </a:p>
        </p:txBody>
      </p:sp>
      <p:sp>
        <p:nvSpPr>
          <p:cNvPr id="17" name="Pil venstre 16"/>
          <p:cNvSpPr/>
          <p:nvPr/>
        </p:nvSpPr>
        <p:spPr>
          <a:xfrm rot="10800000">
            <a:off x="4655122" y="4112527"/>
            <a:ext cx="2069869" cy="30282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Pil venstre 17"/>
          <p:cNvSpPr/>
          <p:nvPr/>
        </p:nvSpPr>
        <p:spPr>
          <a:xfrm rot="10800000">
            <a:off x="4655124" y="4854646"/>
            <a:ext cx="2069869" cy="302829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/>
          <p:cNvSpPr txBox="1"/>
          <p:nvPr/>
        </p:nvSpPr>
        <p:spPr>
          <a:xfrm>
            <a:off x="7092711" y="4002057"/>
            <a:ext cx="2327563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FKB-Vegnett 4.6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7115691" y="4821394"/>
            <a:ext cx="2327563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err="1" smtClean="0"/>
              <a:t>Elveg</a:t>
            </a:r>
            <a:r>
              <a:rPr lang="nb-NO" dirty="0" smtClean="0"/>
              <a:t> 2.0 </a:t>
            </a:r>
            <a:endParaRPr lang="nb-NO" dirty="0"/>
          </a:p>
        </p:txBody>
      </p:sp>
      <p:cxnSp>
        <p:nvCxnSpPr>
          <p:cNvPr id="21" name="Rett linje 20"/>
          <p:cNvCxnSpPr/>
          <p:nvPr/>
        </p:nvCxnSpPr>
        <p:spPr>
          <a:xfrm>
            <a:off x="7011534" y="3940278"/>
            <a:ext cx="2560320" cy="413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 flipH="1">
            <a:off x="7011534" y="3967537"/>
            <a:ext cx="2560320" cy="41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l ned 23"/>
          <p:cNvSpPr/>
          <p:nvPr/>
        </p:nvSpPr>
        <p:spPr>
          <a:xfrm>
            <a:off x="8157879" y="4415356"/>
            <a:ext cx="197224" cy="41458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Venstrebuet pil 9"/>
          <p:cNvSpPr/>
          <p:nvPr/>
        </p:nvSpPr>
        <p:spPr>
          <a:xfrm>
            <a:off x="10403456" y="2892516"/>
            <a:ext cx="945371" cy="22314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9" name="TekstSylinder 28"/>
          <p:cNvSpPr txBox="1"/>
          <p:nvPr/>
        </p:nvSpPr>
        <p:spPr>
          <a:xfrm>
            <a:off x="694481" y="1922318"/>
            <a:ext cx="452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Sosi</a:t>
            </a:r>
            <a:r>
              <a:rPr lang="nb-NO" dirty="0" smtClean="0"/>
              <a:t> standard generell </a:t>
            </a:r>
            <a:r>
              <a:rPr lang="nb-NO" dirty="0" err="1"/>
              <a:t>objektkatalog</a:t>
            </a:r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6913533" y="1933573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Sosi</a:t>
            </a:r>
            <a:r>
              <a:rPr lang="nb-NO" dirty="0" smtClean="0"/>
              <a:t> - Produktspesifikasjon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94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 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853737" y="1873942"/>
            <a:ext cx="23275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err="1" smtClean="0"/>
              <a:t>Elveg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1853737" y="3380143"/>
            <a:ext cx="232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FKB Vegnett 4.6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853736" y="2615072"/>
            <a:ext cx="232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err="1"/>
              <a:t>V</a:t>
            </a:r>
            <a:r>
              <a:rPr lang="nb-NO" dirty="0" err="1" smtClean="0"/>
              <a:t>base</a:t>
            </a:r>
            <a:endParaRPr lang="nb-NO" dirty="0"/>
          </a:p>
        </p:txBody>
      </p:sp>
      <p:sp>
        <p:nvSpPr>
          <p:cNvPr id="9" name="TekstSylinder 8"/>
          <p:cNvSpPr txBox="1"/>
          <p:nvPr/>
        </p:nvSpPr>
        <p:spPr>
          <a:xfrm>
            <a:off x="1262429" y="1132812"/>
            <a:ext cx="30553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Produkter i dag</a:t>
            </a:r>
            <a:endParaRPr lang="nb-NO" dirty="0"/>
          </a:p>
        </p:txBody>
      </p:sp>
      <p:sp>
        <p:nvSpPr>
          <p:cNvPr id="10" name="Pil venstre 9"/>
          <p:cNvSpPr/>
          <p:nvPr/>
        </p:nvSpPr>
        <p:spPr>
          <a:xfrm rot="11636214">
            <a:off x="4609211" y="2113595"/>
            <a:ext cx="2107281" cy="23238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7437120" y="2560320"/>
            <a:ext cx="228434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dirty="0" err="1" smtClean="0"/>
              <a:t>Elveg</a:t>
            </a:r>
            <a:r>
              <a:rPr lang="nb-NO" dirty="0" smtClean="0"/>
              <a:t> 2.0</a:t>
            </a:r>
            <a:endParaRPr lang="nb-NO" dirty="0"/>
          </a:p>
        </p:txBody>
      </p:sp>
      <p:sp>
        <p:nvSpPr>
          <p:cNvPr id="14" name="Pil venstre 13"/>
          <p:cNvSpPr/>
          <p:nvPr/>
        </p:nvSpPr>
        <p:spPr>
          <a:xfrm rot="10084407">
            <a:off x="4640837" y="3196299"/>
            <a:ext cx="2072963" cy="21324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 venstre 14"/>
          <p:cNvSpPr/>
          <p:nvPr/>
        </p:nvSpPr>
        <p:spPr>
          <a:xfrm rot="10800000">
            <a:off x="4612243" y="2646388"/>
            <a:ext cx="2081165" cy="24499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0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Elveg</a:t>
            </a:r>
            <a:r>
              <a:rPr lang="nb-NO" dirty="0" smtClean="0"/>
              <a:t> 2.0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192438" y="1527687"/>
            <a:ext cx="9626600" cy="46050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b-NO" sz="4400" dirty="0"/>
              <a:t>I utgangspunktet vil </a:t>
            </a:r>
            <a:r>
              <a:rPr lang="nb-NO" sz="4400" dirty="0" err="1"/>
              <a:t>Elveg</a:t>
            </a:r>
            <a:r>
              <a:rPr lang="nb-NO" sz="4400" dirty="0"/>
              <a:t> 2.0 få følgende objekttyper i tillegg til </a:t>
            </a:r>
            <a:r>
              <a:rPr lang="nb-NO" sz="4400" dirty="0" err="1"/>
              <a:t>Veglenke</a:t>
            </a:r>
            <a:r>
              <a:rPr lang="nb-NO" sz="4400" dirty="0"/>
              <a:t>:</a:t>
            </a:r>
          </a:p>
          <a:p>
            <a:pPr marL="0" indent="0">
              <a:buNone/>
            </a:pPr>
            <a:r>
              <a:rPr lang="nb-NO" sz="4400" b="1" i="1" dirty="0"/>
              <a:t>Fra </a:t>
            </a:r>
            <a:r>
              <a:rPr lang="nb-NO" sz="4400" b="1" i="1" dirty="0" err="1"/>
              <a:t>Elveg</a:t>
            </a:r>
            <a:r>
              <a:rPr lang="nb-NO" sz="4400" b="1" i="1" dirty="0"/>
              <a:t> 1.0:</a:t>
            </a:r>
          </a:p>
          <a:p>
            <a:pPr lvl="1" fontAlgn="ctr"/>
            <a:r>
              <a:rPr lang="nb-NO" sz="4400" dirty="0"/>
              <a:t>Fartsgrense</a:t>
            </a:r>
          </a:p>
          <a:p>
            <a:pPr lvl="1" fontAlgn="ctr"/>
            <a:r>
              <a:rPr lang="nb-NO" sz="4400" dirty="0"/>
              <a:t>Innkjøring forbudt</a:t>
            </a:r>
          </a:p>
          <a:p>
            <a:pPr lvl="1" fontAlgn="ctr"/>
            <a:r>
              <a:rPr lang="nb-NO" sz="4400" dirty="0"/>
              <a:t>Høydebegrensning</a:t>
            </a:r>
          </a:p>
          <a:p>
            <a:pPr lvl="1" fontAlgn="ctr"/>
            <a:r>
              <a:rPr lang="nb-NO" sz="4400" dirty="0"/>
              <a:t>Vegsperring</a:t>
            </a:r>
          </a:p>
          <a:p>
            <a:pPr lvl="1" fontAlgn="ctr"/>
            <a:r>
              <a:rPr lang="nb-NO" sz="4400" dirty="0"/>
              <a:t>Svingerestriksjon</a:t>
            </a:r>
          </a:p>
          <a:p>
            <a:pPr lvl="1" fontAlgn="ctr"/>
            <a:r>
              <a:rPr lang="nb-NO" sz="4400" dirty="0"/>
              <a:t>Jernbanekryssing</a:t>
            </a:r>
          </a:p>
          <a:p>
            <a:pPr lvl="1" fontAlgn="ctr"/>
            <a:r>
              <a:rPr lang="nb-NO" sz="4400" dirty="0" smtClean="0"/>
              <a:t>Trafikkreguleringer</a:t>
            </a:r>
            <a:endParaRPr lang="nb-NO" sz="4400" dirty="0"/>
          </a:p>
          <a:p>
            <a:pPr lvl="1" fontAlgn="ctr"/>
            <a:r>
              <a:rPr lang="nb-NO" sz="4400" dirty="0" smtClean="0"/>
              <a:t>Funksjonell </a:t>
            </a:r>
            <a:r>
              <a:rPr lang="nb-NO" sz="4400" dirty="0" err="1"/>
              <a:t>vegklasse</a:t>
            </a:r>
            <a:endParaRPr lang="nb-NO" sz="4400" dirty="0"/>
          </a:p>
          <a:p>
            <a:pPr marL="0" indent="0" fontAlgn="ctr">
              <a:buNone/>
            </a:pPr>
            <a:endParaRPr lang="nb-NO" sz="4400" dirty="0"/>
          </a:p>
          <a:p>
            <a:pPr marL="0" indent="0">
              <a:buNone/>
            </a:pPr>
            <a:r>
              <a:rPr lang="nb-NO" sz="4400" b="1" i="1" dirty="0"/>
              <a:t>Tillegg fra FKB Vegnett 4.6 (ikke vedtatt</a:t>
            </a:r>
            <a:r>
              <a:rPr lang="nb-NO" sz="4400" b="1" i="1" dirty="0" smtClean="0"/>
              <a:t>):</a:t>
            </a:r>
          </a:p>
          <a:p>
            <a:pPr lvl="1"/>
            <a:r>
              <a:rPr lang="nb-NO" sz="4400" dirty="0" smtClean="0"/>
              <a:t>Værutsatt veg</a:t>
            </a:r>
            <a:endParaRPr lang="nb-NO" sz="4400" dirty="0"/>
          </a:p>
          <a:p>
            <a:pPr lvl="1"/>
            <a:r>
              <a:rPr lang="nb-NO" sz="4400" dirty="0" smtClean="0"/>
              <a:t>Landbruksvegklasse</a:t>
            </a:r>
            <a:endParaRPr lang="nb-NO" sz="4400" dirty="0"/>
          </a:p>
          <a:p>
            <a:pPr lvl="1"/>
            <a:r>
              <a:rPr lang="nb-NO" sz="4400" dirty="0" smtClean="0"/>
              <a:t>Gågateregulering</a:t>
            </a:r>
            <a:r>
              <a:rPr lang="nb-NO" sz="4400" dirty="0"/>
              <a:t> </a:t>
            </a:r>
          </a:p>
          <a:p>
            <a:pPr marL="0" indent="0">
              <a:buNone/>
            </a:pPr>
            <a:endParaRPr lang="nb-NO" sz="4400" dirty="0"/>
          </a:p>
          <a:p>
            <a:pPr marL="0" indent="0">
              <a:buNone/>
            </a:pPr>
            <a:r>
              <a:rPr lang="nb-NO" sz="4400" b="1" i="1" dirty="0"/>
              <a:t>Tillegg fra NVDB</a:t>
            </a:r>
            <a:r>
              <a:rPr lang="nb-NO" sz="4400" b="1" i="1" dirty="0" smtClean="0"/>
              <a:t>:</a:t>
            </a:r>
          </a:p>
          <a:p>
            <a:pPr lvl="1"/>
            <a:r>
              <a:rPr lang="nb-NO" sz="4400" dirty="0" smtClean="0"/>
              <a:t>Motorveg</a:t>
            </a:r>
            <a:endParaRPr lang="nb-NO" sz="4400" dirty="0"/>
          </a:p>
          <a:p>
            <a:pPr lvl="1"/>
            <a:r>
              <a:rPr lang="nb-NO" sz="4400" dirty="0" err="1"/>
              <a:t>Beredskapsveg</a:t>
            </a:r>
            <a:r>
              <a:rPr lang="nb-NO" sz="4400" dirty="0"/>
              <a:t> (ny modell)</a:t>
            </a:r>
          </a:p>
          <a:p>
            <a:pPr lvl="1"/>
            <a:r>
              <a:rPr lang="nb-NO" sz="4400" dirty="0" err="1" smtClean="0"/>
              <a:t>Serviceveg</a:t>
            </a:r>
            <a:r>
              <a:rPr lang="nb-NO" sz="4400" dirty="0" smtClean="0"/>
              <a:t> </a:t>
            </a:r>
            <a:r>
              <a:rPr lang="nb-NO" sz="4400" dirty="0"/>
              <a:t>(ny modell</a:t>
            </a:r>
            <a:r>
              <a:rPr lang="nb-NO" sz="4400" dirty="0" smtClean="0"/>
              <a:t>)</a:t>
            </a:r>
          </a:p>
          <a:p>
            <a:pPr marL="0" indent="0">
              <a:buNone/>
            </a:pPr>
            <a:r>
              <a:rPr lang="nb-NO" sz="4400" i="1" dirty="0"/>
              <a:t/>
            </a:r>
            <a:br>
              <a:rPr lang="nb-NO" sz="4400" i="1" dirty="0"/>
            </a:br>
            <a:r>
              <a:rPr lang="nb-NO" sz="4400" b="1" i="1" dirty="0"/>
              <a:t>Objekttyper som utgår </a:t>
            </a:r>
            <a:r>
              <a:rPr lang="nb-NO" sz="4400" i="1" dirty="0" smtClean="0"/>
              <a:t>:</a:t>
            </a:r>
            <a:endParaRPr lang="nb-NO" sz="4400" i="1" dirty="0"/>
          </a:p>
          <a:p>
            <a:pPr lvl="1"/>
            <a:r>
              <a:rPr lang="nb-NO" sz="4400" dirty="0" smtClean="0"/>
              <a:t>Ferjeleie</a:t>
            </a:r>
          </a:p>
          <a:p>
            <a:pPr lvl="1"/>
            <a:r>
              <a:rPr lang="nb-NO" sz="4400" dirty="0" smtClean="0"/>
              <a:t>Transportlenke</a:t>
            </a:r>
          </a:p>
          <a:p>
            <a:pPr lvl="1"/>
            <a:r>
              <a:rPr lang="nb-NO" sz="4400" dirty="0" err="1" smtClean="0"/>
              <a:t>Kommunedele</a:t>
            </a:r>
            <a:r>
              <a:rPr lang="nb-NO" sz="4400" dirty="0" smtClean="0"/>
              <a:t/>
            </a:r>
            <a:br>
              <a:rPr lang="nb-NO" sz="4400" dirty="0" smtClean="0"/>
            </a:br>
            <a:endParaRPr lang="nb-NO" sz="4400" dirty="0"/>
          </a:p>
          <a:p>
            <a:pPr lvl="1"/>
            <a:endParaRPr lang="nb-NO" sz="4400" dirty="0" smtClean="0"/>
          </a:p>
          <a:p>
            <a:pPr lvl="1"/>
            <a:endParaRPr lang="nb-NO" sz="4400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85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65652" y="530034"/>
            <a:ext cx="9332113" cy="469132"/>
          </a:xfrm>
        </p:spPr>
        <p:txBody>
          <a:bodyPr/>
          <a:lstStyle/>
          <a:p>
            <a:r>
              <a:rPr lang="nb-NO" dirty="0" smtClean="0"/>
              <a:t>Værutsatt veg	</a:t>
            </a:r>
            <a:r>
              <a:rPr lang="nb-NO" sz="1200" dirty="0" smtClean="0"/>
              <a:t>(fra FKB Vegnett)</a:t>
            </a:r>
            <a:endParaRPr lang="nb-NO" sz="1200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52" y="1056123"/>
            <a:ext cx="5998688" cy="260960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10" y="4013880"/>
            <a:ext cx="2253713" cy="2284800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63" y="3722680"/>
            <a:ext cx="1973400" cy="25760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490" y="4022919"/>
            <a:ext cx="4552275" cy="22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   </a:t>
            </a:r>
            <a:r>
              <a:rPr lang="nb-NO" dirty="0" smtClean="0"/>
              <a:t>Landbruksvegklasse </a:t>
            </a:r>
            <a:r>
              <a:rPr lang="nb-NO" sz="1200" dirty="0"/>
              <a:t>(fra FKB Vegnett)</a:t>
            </a:r>
            <a:endParaRPr lang="nb-NO" sz="12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0413" y="2054370"/>
            <a:ext cx="2819400" cy="13716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19" y="3650674"/>
            <a:ext cx="3257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23526" y="905643"/>
            <a:ext cx="9332113" cy="469132"/>
          </a:xfrm>
        </p:spPr>
        <p:txBody>
          <a:bodyPr/>
          <a:lstStyle/>
          <a:p>
            <a:r>
              <a:rPr lang="nb-NO" dirty="0" smtClean="0"/>
              <a:t>  </a:t>
            </a:r>
            <a:r>
              <a:rPr lang="nb-NO" dirty="0" smtClean="0"/>
              <a:t>Gågateregulering </a:t>
            </a:r>
            <a:r>
              <a:rPr lang="nb-NO" sz="1200" dirty="0"/>
              <a:t>(fra FKB Vegnett)</a:t>
            </a:r>
            <a:endParaRPr lang="nb-NO" sz="12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24" y="1374775"/>
            <a:ext cx="4126200" cy="29008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24" y="4275575"/>
            <a:ext cx="217143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53135" y="1035405"/>
            <a:ext cx="9332113" cy="469132"/>
          </a:xfrm>
        </p:spPr>
        <p:txBody>
          <a:bodyPr/>
          <a:lstStyle/>
          <a:p>
            <a:r>
              <a:rPr lang="nb-NO" dirty="0" smtClean="0"/>
              <a:t>     </a:t>
            </a:r>
            <a:r>
              <a:rPr lang="nb-NO" dirty="0" smtClean="0"/>
              <a:t>Motorveg </a:t>
            </a:r>
            <a:r>
              <a:rPr lang="nb-NO" sz="1200" dirty="0" smtClean="0"/>
              <a:t>(fra NVDB)</a:t>
            </a:r>
            <a:endParaRPr lang="nb-NO" sz="12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171" y="1957943"/>
            <a:ext cx="3707944" cy="21844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171" y="4290004"/>
            <a:ext cx="1879369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1499526" y="815469"/>
            <a:ext cx="10930719" cy="555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 smtClean="0"/>
              <a:t> </a:t>
            </a:r>
          </a:p>
          <a:p>
            <a:pPr marL="0" indent="0">
              <a:buNone/>
            </a:pPr>
            <a:endParaRPr lang="nb-NO" sz="1600" b="1" dirty="0"/>
          </a:p>
          <a:p>
            <a:pPr marL="0" indent="0">
              <a:buNone/>
            </a:pPr>
            <a:r>
              <a:rPr lang="nb-NO" sz="1600" b="1" dirty="0" err="1" smtClean="0"/>
              <a:t>Beredskapsveg</a:t>
            </a:r>
            <a:r>
              <a:rPr lang="nb-NO" sz="1600" b="1" dirty="0" smtClean="0"/>
              <a:t>  </a:t>
            </a:r>
            <a:r>
              <a:rPr lang="nb-NO" sz="1200" dirty="0" smtClean="0"/>
              <a:t>(fra NVDB ny modell)</a:t>
            </a:r>
            <a:endParaRPr lang="nb-NO" sz="1200" dirty="0"/>
          </a:p>
          <a:p>
            <a:pPr lvl="1"/>
            <a:r>
              <a:rPr lang="nb-NO" sz="1600" dirty="0"/>
              <a:t>Beskrivelse i </a:t>
            </a:r>
            <a:r>
              <a:rPr lang="nb-NO" sz="1600" dirty="0" smtClean="0"/>
              <a:t>datakatalogen: </a:t>
            </a:r>
            <a:endParaRPr lang="nb-NO" sz="1600" dirty="0"/>
          </a:p>
          <a:p>
            <a:pPr lvl="2"/>
            <a:r>
              <a:rPr lang="nb-NO" sz="1600" i="1" dirty="0"/>
              <a:t>Vegstrekning som ikke er åpen for allmenn trafikk. Åpnes for å lede trafikk til en annen veg når hovedvegen stenges.</a:t>
            </a:r>
          </a:p>
          <a:p>
            <a:pPr lvl="1"/>
            <a:r>
              <a:rPr lang="nb-NO" sz="1600" dirty="0"/>
              <a:t>Brukes på sideanlegg.</a:t>
            </a:r>
          </a:p>
          <a:p>
            <a:pPr lvl="1"/>
            <a:r>
              <a:rPr lang="nb-NO" sz="1600" dirty="0"/>
              <a:t>Erstatter dagens vegstatus B.</a:t>
            </a:r>
          </a:p>
          <a:p>
            <a:endParaRPr lang="nb-NO" sz="1600" b="1" dirty="0" smtClean="0"/>
          </a:p>
          <a:p>
            <a:pPr marL="0" indent="0">
              <a:buNone/>
            </a:pPr>
            <a:endParaRPr lang="nb-NO" sz="1600" b="1" dirty="0"/>
          </a:p>
          <a:p>
            <a:pPr marL="0" indent="0">
              <a:buNone/>
            </a:pPr>
            <a:r>
              <a:rPr lang="nb-NO" sz="1600" b="1" dirty="0" err="1" smtClean="0"/>
              <a:t>Serviceveg</a:t>
            </a:r>
            <a:r>
              <a:rPr lang="nb-NO" sz="1600" b="1" dirty="0" smtClean="0"/>
              <a:t> </a:t>
            </a:r>
            <a:r>
              <a:rPr lang="nb-NO" sz="1200" dirty="0"/>
              <a:t>(fra NVDB ny modell</a:t>
            </a:r>
            <a:r>
              <a:rPr lang="nb-NO" sz="1200" dirty="0" smtClean="0"/>
              <a:t>)</a:t>
            </a:r>
          </a:p>
          <a:p>
            <a:pPr marL="0" indent="0">
              <a:buNone/>
            </a:pPr>
            <a:r>
              <a:rPr lang="nb-NO" sz="1600" b="1" dirty="0" smtClean="0"/>
              <a:t>        </a:t>
            </a:r>
            <a:endParaRPr lang="nb-NO" sz="1600" b="1" dirty="0"/>
          </a:p>
          <a:p>
            <a:pPr lvl="1"/>
            <a:r>
              <a:rPr lang="nb-NO" sz="1600" dirty="0"/>
              <a:t>Beskrivelse i datakatalogen: </a:t>
            </a:r>
          </a:p>
          <a:p>
            <a:pPr lvl="2"/>
            <a:r>
              <a:rPr lang="nb-NO" sz="1600" i="1" dirty="0"/>
              <a:t>Vegstrekning som ikke er åpen for allmenn trafikk, men som benyttes for å komme </a:t>
            </a:r>
            <a:endParaRPr lang="nb-NO" sz="1600" i="1" dirty="0" smtClean="0"/>
          </a:p>
          <a:p>
            <a:pPr marL="502127" lvl="2" indent="0">
              <a:buNone/>
            </a:pPr>
            <a:r>
              <a:rPr lang="nb-NO" sz="1600" i="1" dirty="0"/>
              <a:t> </a:t>
            </a:r>
            <a:r>
              <a:rPr lang="nb-NO" sz="1600" i="1" dirty="0" smtClean="0"/>
              <a:t> </a:t>
            </a:r>
            <a:r>
              <a:rPr lang="nb-NO" sz="1600" i="1" dirty="0" smtClean="0"/>
              <a:t>til </a:t>
            </a:r>
            <a:r>
              <a:rPr lang="nb-NO" sz="1600" i="1" dirty="0"/>
              <a:t>tekniske anlegg e.l.</a:t>
            </a:r>
          </a:p>
          <a:p>
            <a:pPr lvl="1"/>
            <a:r>
              <a:rPr lang="nb-NO" sz="1600" dirty="0"/>
              <a:t>Brukes på sideanlegg.</a:t>
            </a:r>
          </a:p>
          <a:p>
            <a:pPr lvl="1"/>
            <a:r>
              <a:rPr lang="nb-NO" sz="1600" dirty="0"/>
              <a:t>Erstatter dagens vegstatus M</a:t>
            </a:r>
          </a:p>
        </p:txBody>
      </p:sp>
    </p:spTree>
    <p:extLst>
      <p:ext uri="{BB962C8B-B14F-4D97-AF65-F5344CB8AC3E}">
        <p14:creationId xmlns:p14="http://schemas.microsoft.com/office/powerpoint/2010/main" val="39123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Statens vegvesen liggende standard nors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97.xml><?xml version="1.0" encoding="utf-8"?>
<EsriMapsInfo xmlns="ESRI.ArcGIS.Mapping.OfficeIntegration.PowerPointInfo">
  <Version>Version1</Version>
  <RequiresSignIn>False</RequiresSignIn>
</EsriMapsInfo>
</file>

<file path=customXml/item98.xml><?xml version="1.0" encoding="utf-8"?>
<EsriMapsInfo xmlns="ESRI.ArcGIS.Mapping.OfficeIntegration.PowerPointInfo">
  <Version>Version1</Version>
  <RequiresSignIn>False</RequiresSignIn>
</EsriMapsInfo>
</file>

<file path=customXml/item9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61ED7E7-05FA-4842-9EC1-84F2595FA49E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F04CCF74-D3C2-4056-AB68-5281FC0FA4B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A0A1A26-B486-49A4-B905-0C7AE16B148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5241A988-581D-4798-A7E4-2D2198412580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F8D6E6F-4ADC-43F9-8F85-C13757FAC2C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9E67B92C-4EA2-483E-8A1D-1C9B63919BC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4516E814-FB53-4EBE-A2C2-907417A2F5B8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6B7CC3C-3CE1-49AB-97C2-1BFD3FC267EE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E99C103B-B82C-4EB9-B3D2-DE3A28AFE37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6F34A9DF-D5A2-4C36-8354-B1D1C52CB6CC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9C5DC59A-934C-4331-B84E-B2FE7BE1A94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90AF8D1-299F-4D15-A806-9B7649C2E27F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AD40AE63-54FB-4804-95D5-D59E5F57F58D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BCB03F9D-3CE7-4F26-92DA-E610BFB9F627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012CC782-7D0E-4AB2-8532-4F4A4F6C66E5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924DF063-FD1C-412F-8951-A771FBAAE1D9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194DBDF0-F0B1-4858-AFDB-76D8EE6C0B13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7174A66B-B943-46DB-90CC-2FA2FF3107FD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F6DB8A8-58F0-4AF0-99B3-DA8F80769AF2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1C98D2EB-42B5-40BF-BC9F-7E9809BCE267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3709B99-A8AD-4216-95FC-D0B2B1933EDB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743484AE-064B-46EA-95DE-C5371FB7D4E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5939411-458F-47CF-BE7E-7ABE06B6822B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9A7CB5FE-2130-407D-ADCE-53835982DF3A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EFF9D405-6DC5-45B2-8348-844A2D207205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B9391DFE-F1D3-44C8-ACFA-5E498E70F7E9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9169605D-C041-4813-B241-82E01B0B3419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426CA48A-CCC7-4C14-A3B1-69878AAB3BF9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BE993A18-11DE-487B-BBA5-99C52E76DF59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F585AB22-3F78-4D5B-879E-3782A2318ABF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BA306898-A667-43C7-8D74-5C13198C5D52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820E098A-56BF-4EDF-941F-27C4A6D6756D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F31465E4-9A77-44C7-A5A1-9060B79C710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146C42C-5652-4FDE-B222-3256325BA923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4C257B9B-1A20-4581-9D0C-DE74A789B771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931A0B5E-F4D5-43AE-9DB9-A28C5BF1817D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9B22FB73-4D6D-47A8-8C3F-7F6F2D3EF371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C21FB7D8-9355-47B6-B6A7-85DD9FC68BCC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C1087980-95CF-48FF-9BD5-2B7A3B429569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43CFA89F-3170-45EC-BC72-46E243CB304F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3E02F647-EE6B-45D0-A1AE-F55E7AB5788A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45CD6E84-8B86-4469-8753-6ADE2E153829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2DC51763-A5E4-4A00-9E88-FFA163CE01DC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AF17C759-7CC7-4138-A081-881BFB8137D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3147352-2DF6-4FC6-95C6-D05C563C03C8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B9788733-7437-4261-B347-E4D5CD8C106B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727FA854-E216-4660-9F2B-42BA7DD875EF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049DBCF4-90A4-40E9-AF73-B0349CBF1B16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57A0D8E9-270E-4F90-ACE2-C6AA61FC3895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31421C90-8DDB-44ED-A84B-42510A3FF6C0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F8D8AC6D-B8FF-4081-9ED2-EEEB2C993C73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C2B0A873-DDDF-4557-BF87-70B7E5A07120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1127128F-C160-4938-85F9-07000BB6FE3D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378DE17E-87A8-47F0-8CF9-36D91AC9DDDC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833EC265-6A23-4EE9-93CD-1992B1FBE0B4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4BE04D1-A84A-4818-AC2A-27D83E411B5C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A8F41500-7CDF-43C8-A8E5-5E00FAE43ED8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AFAE19C4-8404-4791-9CBA-C7A082C410D4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361E4098-9772-40B1-A1D4-327755C510A2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0C8CF29F-AF2B-4EC0-89E8-75855396ED19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0AA36E24-D4E2-43E2-9015-0EF57E88409E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C9D6BAC1-5F4A-4CCA-AE7C-EA73CEC0A388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831C8295-A3A9-4475-A885-DA9FF192E108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9ABD2C95-E3A1-48AA-A692-E90C5FAF20DD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56A28BE2-043C-47DF-B7AE-7DBE8344273B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B00F8802-985A-4B36-AEA7-609CDCA2DAD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590BA688-4793-460F-87B3-4D1C09759443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271A5330-C2B3-475A-98FB-17258D63AA65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1FFDF0AE-C405-40D0-883D-0D63371FD02E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0EC6CC47-0C6D-4DCA-BF4B-1E506EC3CAE3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214DA7E3-7A7E-4A0A-AE16-E1B356B53A04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31472F13-E13F-4DEC-A233-601B239D7671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D655A316-1BB2-4488-B921-1053A995C093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10011107-2435-473D-AEC5-8E13D7949276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8A72E331-AF02-45FF-BD4E-F538B63C12DF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30F44F0B-C0E8-4336-A653-7C2633D0326A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711570C9-8D9B-409E-9391-77F1EE9B2BCD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4C32EC73-ED91-4215-AE44-F2717CC08C4F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71DE3783-A4B1-4665-A7A1-5A2EED13F381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715C2950-5685-42E2-812D-2D180E3C6D72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063673C8-379C-42C5-BA0A-9222640A11D9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456FC410-585A-412C-8257-1176461B7401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FAA1E096-ECA6-4DDE-B6BB-2CB0255E56DF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C0FFBE47-4382-4571-9F97-F3928250DF6C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B35C9255-B54F-4144-A60E-026E3E690276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29D5C0A5-87F0-49D8-BC05-C14731B5823D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1432FDDA-7B2B-457D-ADAF-BF616F5342F6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A601B287-C47E-4834-80B7-8787B9ECB4A4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898BB1E3-C14B-4AE0-ADA9-8DDA60089A45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F4DC9A66-C0BE-4955-A7D8-EA73AEAEE8BC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F5AE2BE3-8EB7-44B7-BDAC-934BAFF29A4B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5FEBE564-5CB7-4068-8407-E6B130CDDF2E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B0B54035-C460-44BE-B73E-6859CEF56BF6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DC27143E-5C62-43F6-8261-D618244EDF02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ED7718DA-8B1B-4866-A828-6D8A08127BDF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A00C8E6B-89A5-4CAA-BDC5-99097194020E}">
  <ds:schemaRefs>
    <ds:schemaRef ds:uri="ESRI.ArcGIS.Mapping.OfficeIntegration.PowerPointInfo"/>
  </ds:schemaRefs>
</ds:datastoreItem>
</file>

<file path=customXml/itemProps97.xml><?xml version="1.0" encoding="utf-8"?>
<ds:datastoreItem xmlns:ds="http://schemas.openxmlformats.org/officeDocument/2006/customXml" ds:itemID="{C09EB8EF-AF05-49E7-A0EC-B6ABBF6A2C0B}">
  <ds:schemaRefs>
    <ds:schemaRef ds:uri="ESRI.ArcGIS.Mapping.OfficeIntegration.PowerPointInfo"/>
  </ds:schemaRefs>
</ds:datastoreItem>
</file>

<file path=customXml/itemProps98.xml><?xml version="1.0" encoding="utf-8"?>
<ds:datastoreItem xmlns:ds="http://schemas.openxmlformats.org/officeDocument/2006/customXml" ds:itemID="{117D0863-88EB-4509-B044-1497271198E7}">
  <ds:schemaRefs>
    <ds:schemaRef ds:uri="ESRI.ArcGIS.Mapping.OfficeIntegration.PowerPointInfo"/>
  </ds:schemaRefs>
</ds:datastoreItem>
</file>

<file path=customXml/itemProps99.xml><?xml version="1.0" encoding="utf-8"?>
<ds:datastoreItem xmlns:ds="http://schemas.openxmlformats.org/officeDocument/2006/customXml" ds:itemID="{C36D23C6-9722-4755-9BDD-4DE8CD29686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1_Statens_vegvesen_liggende_standard_norsk</Template>
  <TotalTime>6118</TotalTime>
  <Words>600</Words>
  <Application>Microsoft Office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Sans Unicode</vt:lpstr>
      <vt:lpstr>1 Statens vegvesen liggende standard norsk</vt:lpstr>
      <vt:lpstr> </vt:lpstr>
      <vt:lpstr>Endringer </vt:lpstr>
      <vt:lpstr>  </vt:lpstr>
      <vt:lpstr>Elveg 2.0 </vt:lpstr>
      <vt:lpstr>Værutsatt veg (fra FKB Vegnett)</vt:lpstr>
      <vt:lpstr>   Landbruksvegklasse (fra FKB Vegnett)</vt:lpstr>
      <vt:lpstr>  Gågateregulering (fra FKB Vegnett)</vt:lpstr>
      <vt:lpstr>     Motorveg (fra NVDB)</vt:lpstr>
      <vt:lpstr>PowerPoint-presentasjon</vt:lpstr>
      <vt:lpstr>Fergeleie  (Utgår)</vt:lpstr>
      <vt:lpstr>Transportlenke (Utgår)</vt:lpstr>
      <vt:lpstr>Kommunedele (Utgår)</vt:lpstr>
      <vt:lpstr> </vt:lpstr>
    </vt:vector>
  </TitlesOfParts>
  <Company>Statens Kartverk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FKB-Vegnett 4.6</dc:title>
  <dc:creator>Ragnhild Johanne Tunheim</dc:creator>
  <cp:lastModifiedBy>Heggen Hovel</cp:lastModifiedBy>
  <cp:revision>170</cp:revision>
  <cp:lastPrinted>2018-09-13T06:28:34Z</cp:lastPrinted>
  <dcterms:created xsi:type="dcterms:W3CDTF">2018-09-05T08:23:48Z</dcterms:created>
  <dcterms:modified xsi:type="dcterms:W3CDTF">2018-09-13T11:58:53Z</dcterms:modified>
</cp:coreProperties>
</file>