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660" r:id="rId1"/>
    <p:sldMasterId id="2147483672" r:id="rId2"/>
  </p:sldMasterIdLst>
  <p:notesMasterIdLst>
    <p:notesMasterId r:id="rId24"/>
  </p:notesMasterIdLst>
  <p:handoutMasterIdLst>
    <p:handoutMasterId r:id="rId25"/>
  </p:handoutMasterIdLst>
  <p:sldIdLst>
    <p:sldId id="256" r:id="rId3"/>
    <p:sldId id="359" r:id="rId4"/>
    <p:sldId id="380" r:id="rId5"/>
    <p:sldId id="257" r:id="rId6"/>
    <p:sldId id="354" r:id="rId7"/>
    <p:sldId id="372" r:id="rId8"/>
    <p:sldId id="373" r:id="rId9"/>
    <p:sldId id="361" r:id="rId10"/>
    <p:sldId id="364" r:id="rId11"/>
    <p:sldId id="366" r:id="rId12"/>
    <p:sldId id="367" r:id="rId13"/>
    <p:sldId id="369" r:id="rId14"/>
    <p:sldId id="374" r:id="rId15"/>
    <p:sldId id="375" r:id="rId16"/>
    <p:sldId id="376" r:id="rId17"/>
    <p:sldId id="377" r:id="rId18"/>
    <p:sldId id="370" r:id="rId19"/>
    <p:sldId id="371" r:id="rId20"/>
    <p:sldId id="378" r:id="rId21"/>
    <p:sldId id="379" r:id="rId22"/>
    <p:sldId id="357" r:id="rId23"/>
  </p:sldIdLst>
  <p:sldSz cx="9144000" cy="6858000" type="screen4x3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– uthev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4" autoAdjust="0"/>
    <p:restoredTop sz="92840" autoAdjust="0"/>
  </p:normalViewPr>
  <p:slideViewPr>
    <p:cSldViewPr>
      <p:cViewPr varScale="1">
        <p:scale>
          <a:sx n="104" d="100"/>
          <a:sy n="104" d="100"/>
        </p:scale>
        <p:origin x="804" y="10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105" d="100"/>
          <a:sy n="105" d="100"/>
        </p:scale>
        <p:origin x="-343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4C7C05-C9CB-4301-A79E-E2CC40B99804}" type="datetimeFigureOut">
              <a:rPr lang="nb-NO" smtClean="0"/>
              <a:t>11.02.2019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F2760B-67CF-47F2-BD90-301CB636EA0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631456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3E9CDE-871D-4736-90AA-6B38E3E683C1}" type="datetimeFigureOut">
              <a:rPr lang="nb-NO" smtClean="0"/>
              <a:t>11.02.2019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E0A8F8-DE54-4687-87A5-A2C4E405A82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60234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Siden er ikke lengre tilgjengelig i og med at høringsperioden er over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E0A8F8-DE54-4687-87A5-A2C4E405A829}" type="slidenum">
              <a:rPr lang="nb-NO" smtClean="0"/>
              <a:t>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19682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 m/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ktangel 13"/>
          <p:cNvSpPr/>
          <p:nvPr/>
        </p:nvSpPr>
        <p:spPr>
          <a:xfrm>
            <a:off x="1284771" y="6328393"/>
            <a:ext cx="7594681" cy="260719"/>
          </a:xfrm>
          <a:prstGeom prst="rect">
            <a:avLst/>
          </a:prstGeom>
          <a:solidFill>
            <a:srgbClr val="DADA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74" tIns="32136" rIns="64274" bIns="32136" rtlCol="0" anchor="ctr"/>
          <a:lstStyle/>
          <a:p>
            <a:pPr algn="ctr"/>
            <a:endParaRPr lang="nb-NO"/>
          </a:p>
        </p:txBody>
      </p:sp>
      <p:sp>
        <p:nvSpPr>
          <p:cNvPr id="15" name="Rektangel 14"/>
          <p:cNvSpPr/>
          <p:nvPr/>
        </p:nvSpPr>
        <p:spPr>
          <a:xfrm>
            <a:off x="258950" y="6328393"/>
            <a:ext cx="1033021" cy="260719"/>
          </a:xfrm>
          <a:prstGeom prst="rect">
            <a:avLst/>
          </a:prstGeom>
          <a:solidFill>
            <a:srgbClr val="ED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74" tIns="32136" rIns="64274" bIns="32136" rtlCol="0" anchor="ctr"/>
          <a:lstStyle/>
          <a:p>
            <a:pPr algn="ctr"/>
            <a:endParaRPr lang="nb-NO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380175" cy="351473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238" y="0"/>
            <a:ext cx="1508763" cy="882970"/>
          </a:xfrm>
          <a:prstGeom prst="rect">
            <a:avLst/>
          </a:prstGeom>
        </p:spPr>
      </p:pic>
      <p:sp>
        <p:nvSpPr>
          <p:cNvPr id="19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470558" y="6160824"/>
            <a:ext cx="259723" cy="151892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DE8D9C2-5F05-44EF-B7C1-1B71CE36FE82}" type="slidenum">
              <a:rPr lang="nb-NO" smtClean="0"/>
              <a:t>‹#›</a:t>
            </a:fld>
            <a:endParaRPr lang="nb-NO"/>
          </a:p>
        </p:txBody>
      </p:sp>
      <p:sp>
        <p:nvSpPr>
          <p:cNvPr id="16" name="Plassholder for dato 3"/>
          <p:cNvSpPr>
            <a:spLocks noGrp="1"/>
          </p:cNvSpPr>
          <p:nvPr>
            <p:ph type="dt" sz="half" idx="2"/>
          </p:nvPr>
        </p:nvSpPr>
        <p:spPr>
          <a:xfrm>
            <a:off x="258951" y="6385407"/>
            <a:ext cx="1025822" cy="172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 b="0" spc="80" baseline="0">
                <a:solidFill>
                  <a:schemeClr val="bg1"/>
                </a:solidFill>
              </a:defRPr>
            </a:lvl1pPr>
          </a:lstStyle>
          <a:p>
            <a:fld id="{63A4B37F-46F4-4EAA-87BA-F8A79AC024D0}" type="datetime1">
              <a:rPr lang="nb-NO" smtClean="0"/>
              <a:t>11.02.2019</a:t>
            </a:fld>
            <a:endParaRPr lang="nb-NO"/>
          </a:p>
        </p:txBody>
      </p:sp>
      <p:sp>
        <p:nvSpPr>
          <p:cNvPr id="11" name="Tittel 3"/>
          <p:cNvSpPr>
            <a:spLocks noGrp="1"/>
          </p:cNvSpPr>
          <p:nvPr>
            <p:ph type="ctrTitle"/>
          </p:nvPr>
        </p:nvSpPr>
        <p:spPr>
          <a:xfrm>
            <a:off x="1627151" y="2348880"/>
            <a:ext cx="7205077" cy="1656184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nb-NO" sz="3600"/>
              <a:t>Klikk for å redigere tittelstil</a:t>
            </a:r>
            <a:endParaRPr lang="nb-NO" sz="3600" dirty="0"/>
          </a:p>
        </p:txBody>
      </p:sp>
      <p:sp>
        <p:nvSpPr>
          <p:cNvPr id="17" name="Undertittel 4"/>
          <p:cNvSpPr>
            <a:spLocks noGrp="1"/>
          </p:cNvSpPr>
          <p:nvPr>
            <p:ph type="subTitle" idx="1"/>
          </p:nvPr>
        </p:nvSpPr>
        <p:spPr>
          <a:xfrm>
            <a:off x="1619672" y="4293096"/>
            <a:ext cx="7204788" cy="1080120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</a:lstStyle>
          <a:p>
            <a:r>
              <a:rPr lang="nb-NO" sz="2400"/>
              <a:t>Klikk for å redigere undertittelstil i malen</a:t>
            </a:r>
            <a:endParaRPr lang="nb-NO" sz="2400" dirty="0"/>
          </a:p>
        </p:txBody>
      </p:sp>
      <p:sp>
        <p:nvSpPr>
          <p:cNvPr id="20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1577122" y="6374164"/>
            <a:ext cx="7247338" cy="17216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endParaRPr lang="nb-NO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nb-NO" dirty="0"/>
          </a:p>
        </p:txBody>
      </p:sp>
      <p:sp>
        <p:nvSpPr>
          <p:cNvPr id="8" name="Plassholder for tekst 7"/>
          <p:cNvSpPr>
            <a:spLocks noGrp="1"/>
          </p:cNvSpPr>
          <p:nvPr>
            <p:ph type="body" sz="quarter" idx="13"/>
          </p:nvPr>
        </p:nvSpPr>
        <p:spPr>
          <a:xfrm>
            <a:off x="1275280" y="699472"/>
            <a:ext cx="5692781" cy="35471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ED901A"/>
                </a:solidFill>
              </a:defRPr>
            </a:lvl1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11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470558" y="6160824"/>
            <a:ext cx="259723" cy="151892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DE8D9C2-5F05-44EF-B7C1-1B71CE36FE82}" type="slidenum">
              <a:rPr lang="nb-NO" smtClean="0"/>
              <a:t>‹#›</a:t>
            </a:fld>
            <a:endParaRPr lang="nb-NO"/>
          </a:p>
        </p:txBody>
      </p:sp>
      <p:sp>
        <p:nvSpPr>
          <p:cNvPr id="7" name="Plassholder for dato 3"/>
          <p:cNvSpPr>
            <a:spLocks noGrp="1"/>
          </p:cNvSpPr>
          <p:nvPr>
            <p:ph type="dt" sz="half" idx="2"/>
          </p:nvPr>
        </p:nvSpPr>
        <p:spPr>
          <a:xfrm>
            <a:off x="258951" y="6385407"/>
            <a:ext cx="1025822" cy="172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 b="0" spc="80" baseline="0">
                <a:solidFill>
                  <a:schemeClr val="bg1"/>
                </a:solidFill>
              </a:defRPr>
            </a:lvl1pPr>
          </a:lstStyle>
          <a:p>
            <a:fld id="{90911593-C7E8-4471-A7B1-9AE70FEBD4C4}" type="datetime1">
              <a:rPr lang="nb-NO" smtClean="0"/>
              <a:t>11.02.2019</a:t>
            </a:fld>
            <a:endParaRPr lang="nb-NO"/>
          </a:p>
        </p:txBody>
      </p:sp>
      <p:sp>
        <p:nvSpPr>
          <p:cNvPr id="9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1577122" y="6374164"/>
            <a:ext cx="7247338" cy="17216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endParaRPr lang="nb-NO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61141-E2A6-4B7A-9626-DE8479ECB200}" type="datetimeFigureOut">
              <a:rPr lang="nb-NO" smtClean="0"/>
              <a:t>11.02.2019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1185D-6753-4B7C-A537-36D53721029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63268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61141-E2A6-4B7A-9626-DE8479ECB200}" type="datetimeFigureOut">
              <a:rPr lang="nb-NO" smtClean="0"/>
              <a:t>11.02.2019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1185D-6753-4B7C-A537-36D53721029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669042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61141-E2A6-4B7A-9626-DE8479ECB200}" type="datetimeFigureOut">
              <a:rPr lang="nb-NO" smtClean="0"/>
              <a:t>11.02.2019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1185D-6753-4B7C-A537-36D53721029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566878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61141-E2A6-4B7A-9626-DE8479ECB200}" type="datetimeFigureOut">
              <a:rPr lang="nb-NO" smtClean="0"/>
              <a:t>11.02.2019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1185D-6753-4B7C-A537-36D53721029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471944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61141-E2A6-4B7A-9626-DE8479ECB200}" type="datetimeFigureOut">
              <a:rPr lang="nb-NO" smtClean="0"/>
              <a:t>11.02.2019</a:t>
            </a:fld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1185D-6753-4B7C-A537-36D53721029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444843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61141-E2A6-4B7A-9626-DE8479ECB200}" type="datetimeFigureOut">
              <a:rPr lang="nb-NO" smtClean="0"/>
              <a:t>11.02.2019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1185D-6753-4B7C-A537-36D53721029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166758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61141-E2A6-4B7A-9626-DE8479ECB200}" type="datetimeFigureOut">
              <a:rPr lang="nb-NO" smtClean="0"/>
              <a:t>11.02.2019</a:t>
            </a:fld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1185D-6753-4B7C-A537-36D53721029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079968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61141-E2A6-4B7A-9626-DE8479ECB200}" type="datetimeFigureOut">
              <a:rPr lang="nb-NO" smtClean="0"/>
              <a:t>11.02.2019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1185D-6753-4B7C-A537-36D53721029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227362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/>
              <a:t>Klikk ikonet for å legge til et bilde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61141-E2A6-4B7A-9626-DE8479ECB200}" type="datetimeFigureOut">
              <a:rPr lang="nb-NO" smtClean="0"/>
              <a:t>11.02.2019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1185D-6753-4B7C-A537-36D53721029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40000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b-NO" dirty="0"/>
          </a:p>
        </p:txBody>
      </p:sp>
      <p:sp>
        <p:nvSpPr>
          <p:cNvPr id="8" name="Plassholder for tekst 7"/>
          <p:cNvSpPr>
            <a:spLocks noGrp="1"/>
          </p:cNvSpPr>
          <p:nvPr>
            <p:ph type="body" sz="quarter" idx="13"/>
          </p:nvPr>
        </p:nvSpPr>
        <p:spPr>
          <a:xfrm>
            <a:off x="1275280" y="699472"/>
            <a:ext cx="5692781" cy="35471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ED9300"/>
                </a:solidFill>
              </a:defRPr>
            </a:lvl1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12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470558" y="6160824"/>
            <a:ext cx="259723" cy="151892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DE8D9C2-5F05-44EF-B7C1-1B71CE36FE82}" type="slidenum">
              <a:rPr lang="nb-NO" smtClean="0"/>
              <a:t>‹#›</a:t>
            </a:fld>
            <a:endParaRPr lang="nb-NO"/>
          </a:p>
        </p:txBody>
      </p:sp>
      <p:sp>
        <p:nvSpPr>
          <p:cNvPr id="9" name="Plassholder for dato 3"/>
          <p:cNvSpPr>
            <a:spLocks noGrp="1"/>
          </p:cNvSpPr>
          <p:nvPr>
            <p:ph type="dt" sz="half" idx="2"/>
          </p:nvPr>
        </p:nvSpPr>
        <p:spPr>
          <a:xfrm>
            <a:off x="258951" y="6385407"/>
            <a:ext cx="1025822" cy="172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 b="0" spc="80" baseline="0">
                <a:solidFill>
                  <a:schemeClr val="bg1"/>
                </a:solidFill>
              </a:defRPr>
            </a:lvl1pPr>
          </a:lstStyle>
          <a:p>
            <a:fld id="{F7E51D25-2D1C-4D66-85F3-514C135BDB23}" type="datetime1">
              <a:rPr lang="nb-NO" smtClean="0"/>
              <a:t>11.02.2019</a:t>
            </a:fld>
            <a:endParaRPr lang="nb-NO"/>
          </a:p>
        </p:txBody>
      </p:sp>
      <p:sp>
        <p:nvSpPr>
          <p:cNvPr id="10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1577122" y="6374164"/>
            <a:ext cx="7247338" cy="17216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endParaRPr lang="nb-NO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61141-E2A6-4B7A-9626-DE8479ECB200}" type="datetimeFigureOut">
              <a:rPr lang="nb-NO" smtClean="0"/>
              <a:t>11.02.2019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1185D-6753-4B7C-A537-36D53721029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109402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61141-E2A6-4B7A-9626-DE8479ECB200}" type="datetimeFigureOut">
              <a:rPr lang="nb-NO" smtClean="0"/>
              <a:t>11.02.2019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1185D-6753-4B7C-A537-36D53721029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43015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rside m/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/>
          <p:cNvSpPr/>
          <p:nvPr/>
        </p:nvSpPr>
        <p:spPr>
          <a:xfrm>
            <a:off x="1295775" y="1951083"/>
            <a:ext cx="7558687" cy="260719"/>
          </a:xfrm>
          <a:prstGeom prst="rect">
            <a:avLst/>
          </a:prstGeom>
          <a:solidFill>
            <a:srgbClr val="DADA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74" tIns="32136" rIns="64274" bIns="32136" rtlCol="0" anchor="ctr"/>
          <a:lstStyle/>
          <a:p>
            <a:pPr algn="ctr"/>
            <a:endParaRPr lang="nb-NO"/>
          </a:p>
        </p:txBody>
      </p:sp>
      <p:sp>
        <p:nvSpPr>
          <p:cNvPr id="9" name="Rektangel 8"/>
          <p:cNvSpPr/>
          <p:nvPr/>
        </p:nvSpPr>
        <p:spPr>
          <a:xfrm>
            <a:off x="253126" y="1948926"/>
            <a:ext cx="1043819" cy="260719"/>
          </a:xfrm>
          <a:prstGeom prst="rect">
            <a:avLst/>
          </a:prstGeom>
          <a:solidFill>
            <a:srgbClr val="ED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74" tIns="32136" rIns="64274" bIns="32136" rtlCol="0" anchor="ctr"/>
          <a:lstStyle/>
          <a:p>
            <a:pPr algn="ctr"/>
            <a:endParaRPr lang="nb-NO"/>
          </a:p>
        </p:txBody>
      </p:sp>
      <p:sp>
        <p:nvSpPr>
          <p:cNvPr id="15" name="Plassholder for bilde 14"/>
          <p:cNvSpPr>
            <a:spLocks noGrp="1"/>
          </p:cNvSpPr>
          <p:nvPr>
            <p:ph type="pic" sz="quarter" idx="12" hasCustomPrompt="1"/>
          </p:nvPr>
        </p:nvSpPr>
        <p:spPr>
          <a:xfrm>
            <a:off x="253128" y="2480626"/>
            <a:ext cx="8606250" cy="4136062"/>
          </a:xfrm>
          <a:noFill/>
        </p:spPr>
        <p:txBody>
          <a:bodyPr tIns="1644764"/>
          <a:lstStyle>
            <a:lvl1pPr algn="ctr">
              <a:buNone/>
              <a:defRPr baseline="0"/>
            </a:lvl1pPr>
          </a:lstStyle>
          <a:p>
            <a:r>
              <a:rPr lang="nb-NO" dirty="0"/>
              <a:t>Sett inn bilde</a:t>
            </a:r>
          </a:p>
        </p:txBody>
      </p:sp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536470" y="1380605"/>
            <a:ext cx="5870848" cy="502024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nb-NO"/>
              <a:t>Klikk for å redigere tittelstil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536468" y="1099100"/>
            <a:ext cx="5870846" cy="339502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ED9300"/>
                </a:solidFill>
              </a:defRPr>
            </a:lvl1pPr>
            <a:lvl2pPr marL="4570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0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1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1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/>
              <a:t>Klikk for å redigere undertittelstil i malen</a:t>
            </a:r>
            <a:endParaRPr lang="nb-NO" dirty="0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253128" y="1993709"/>
            <a:ext cx="1042388" cy="172125"/>
          </a:xfrm>
        </p:spPr>
        <p:txBody>
          <a:bodyPr/>
          <a:lstStyle>
            <a:lvl1pPr>
              <a:defRPr spc="80" baseline="0"/>
            </a:lvl1pPr>
          </a:lstStyle>
          <a:p>
            <a:fld id="{60A48F1C-522E-4A41-B1B3-96FEDF9F2F56}" type="datetime1">
              <a:rPr lang="nb-NO" smtClean="0"/>
              <a:t>11.02.2019</a:t>
            </a:fld>
            <a:endParaRPr lang="nb-NO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238" y="-5421"/>
            <a:ext cx="1508763" cy="8829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421"/>
            <a:ext cx="1354458" cy="1808801"/>
          </a:xfrm>
          <a:prstGeom prst="rect">
            <a:avLst/>
          </a:prstGeom>
        </p:spPr>
      </p:pic>
      <p:sp>
        <p:nvSpPr>
          <p:cNvPr id="11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1547664" y="1995359"/>
            <a:ext cx="7247338" cy="17216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791613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rside m/møn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/>
          <p:cNvSpPr/>
          <p:nvPr/>
        </p:nvSpPr>
        <p:spPr>
          <a:xfrm>
            <a:off x="1295775" y="1951083"/>
            <a:ext cx="7558687" cy="260719"/>
          </a:xfrm>
          <a:prstGeom prst="rect">
            <a:avLst/>
          </a:prstGeom>
          <a:solidFill>
            <a:srgbClr val="DADA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74" tIns="32136" rIns="64274" bIns="32136" rtlCol="0" anchor="ctr"/>
          <a:lstStyle/>
          <a:p>
            <a:pPr algn="ctr"/>
            <a:endParaRPr lang="nb-NO"/>
          </a:p>
        </p:txBody>
      </p:sp>
      <p:sp>
        <p:nvSpPr>
          <p:cNvPr id="9" name="Rektangel 8"/>
          <p:cNvSpPr/>
          <p:nvPr/>
        </p:nvSpPr>
        <p:spPr>
          <a:xfrm>
            <a:off x="253126" y="1948926"/>
            <a:ext cx="1043819" cy="260719"/>
          </a:xfrm>
          <a:prstGeom prst="rect">
            <a:avLst/>
          </a:prstGeom>
          <a:solidFill>
            <a:srgbClr val="ED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74" tIns="32136" rIns="64274" bIns="32136" rtlCol="0" anchor="ctr"/>
          <a:lstStyle/>
          <a:p>
            <a:pPr algn="ctr"/>
            <a:endParaRPr lang="nb-NO"/>
          </a:p>
        </p:txBody>
      </p:sp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536470" y="1380605"/>
            <a:ext cx="5870848" cy="502024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nb-NO"/>
              <a:t>Klikk for å redigere tittelstil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536468" y="1099100"/>
            <a:ext cx="5870846" cy="339502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ED9300"/>
                </a:solidFill>
              </a:defRPr>
            </a:lvl1pPr>
            <a:lvl2pPr marL="4570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0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1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1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/>
              <a:t>Klikk for å redigere undertittelstil i malen</a:t>
            </a:r>
            <a:endParaRPr lang="nb-NO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238" y="-5421"/>
            <a:ext cx="1508763" cy="8829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421"/>
            <a:ext cx="1354458" cy="1808801"/>
          </a:xfrm>
          <a:prstGeom prst="rect">
            <a:avLst/>
          </a:prstGeom>
        </p:spPr>
      </p:pic>
      <p:pic>
        <p:nvPicPr>
          <p:cNvPr id="6" name="Picture 5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56" y="2479826"/>
            <a:ext cx="8606105" cy="4135442"/>
          </a:xfrm>
          <a:prstGeom prst="rect">
            <a:avLst/>
          </a:prstGeom>
        </p:spPr>
      </p:pic>
      <p:sp>
        <p:nvSpPr>
          <p:cNvPr id="12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253126" y="1993709"/>
            <a:ext cx="1042389" cy="172125"/>
          </a:xfrm>
        </p:spPr>
        <p:txBody>
          <a:bodyPr/>
          <a:lstStyle>
            <a:lvl1pPr>
              <a:defRPr spc="80" baseline="0"/>
            </a:lvl1pPr>
          </a:lstStyle>
          <a:p>
            <a:fld id="{B868A18E-ABBF-489E-9BEA-797D7BE41482}" type="datetime1">
              <a:rPr lang="nb-NO" smtClean="0"/>
              <a:t>11.02.2019</a:t>
            </a:fld>
            <a:endParaRPr lang="nb-NO"/>
          </a:p>
        </p:txBody>
      </p:sp>
      <p:sp>
        <p:nvSpPr>
          <p:cNvPr id="11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1547664" y="1993202"/>
            <a:ext cx="7247338" cy="17216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endParaRPr lang="nb-NO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tel, innhold og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14" name="Plassholder for tekst 7"/>
          <p:cNvSpPr>
            <a:spLocks noGrp="1"/>
          </p:cNvSpPr>
          <p:nvPr>
            <p:ph type="body" sz="quarter" idx="17"/>
          </p:nvPr>
        </p:nvSpPr>
        <p:spPr>
          <a:xfrm>
            <a:off x="1275280" y="699472"/>
            <a:ext cx="5692781" cy="35471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ED901A"/>
                </a:solidFill>
              </a:defRPr>
            </a:lvl1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18" name="Plassholder for innhold 2"/>
          <p:cNvSpPr>
            <a:spLocks noGrp="1"/>
          </p:cNvSpPr>
          <p:nvPr>
            <p:ph idx="1"/>
          </p:nvPr>
        </p:nvSpPr>
        <p:spPr>
          <a:xfrm>
            <a:off x="1273621" y="1777857"/>
            <a:ext cx="4018334" cy="4293806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b-NO" dirty="0"/>
          </a:p>
        </p:txBody>
      </p:sp>
      <p:sp>
        <p:nvSpPr>
          <p:cNvPr id="20" name="Plassholder for bilde 3"/>
          <p:cNvSpPr>
            <a:spLocks noGrp="1"/>
          </p:cNvSpPr>
          <p:nvPr>
            <p:ph type="pic" sz="quarter" idx="19"/>
          </p:nvPr>
        </p:nvSpPr>
        <p:spPr>
          <a:xfrm>
            <a:off x="5752687" y="1834333"/>
            <a:ext cx="3131456" cy="4236219"/>
          </a:xfrm>
        </p:spPr>
        <p:txBody>
          <a:bodyPr tIns="1619676"/>
          <a:lstStyle>
            <a:lvl1pPr marL="0" indent="0" algn="ctr">
              <a:buNone/>
              <a:defRPr/>
            </a:lvl1pPr>
          </a:lstStyle>
          <a:p>
            <a:r>
              <a:rPr lang="nb-NO"/>
              <a:t>Klikk på ikonet for å legge til et bilde</a:t>
            </a:r>
            <a:endParaRPr lang="en-GB" dirty="0"/>
          </a:p>
        </p:txBody>
      </p:sp>
      <p:sp>
        <p:nvSpPr>
          <p:cNvPr id="11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470558" y="6160824"/>
            <a:ext cx="259723" cy="151892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DE8D9C2-5F05-44EF-B7C1-1B71CE36FE82}" type="slidenum">
              <a:rPr lang="nb-NO" smtClean="0"/>
              <a:t>‹#›</a:t>
            </a:fld>
            <a:endParaRPr lang="nb-NO"/>
          </a:p>
        </p:txBody>
      </p:sp>
      <p:sp>
        <p:nvSpPr>
          <p:cNvPr id="12" name="Plassholder for dato 3"/>
          <p:cNvSpPr>
            <a:spLocks noGrp="1"/>
          </p:cNvSpPr>
          <p:nvPr>
            <p:ph type="dt" sz="half" idx="2"/>
          </p:nvPr>
        </p:nvSpPr>
        <p:spPr>
          <a:xfrm>
            <a:off x="258951" y="6385407"/>
            <a:ext cx="1025822" cy="172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 b="0" spc="80" baseline="0">
                <a:solidFill>
                  <a:schemeClr val="bg1"/>
                </a:solidFill>
              </a:defRPr>
            </a:lvl1pPr>
          </a:lstStyle>
          <a:p>
            <a:fld id="{14713892-423A-49D0-929B-39501BE10504}" type="datetime1">
              <a:rPr lang="nb-NO" smtClean="0"/>
              <a:t>11.02.2019</a:t>
            </a:fld>
            <a:endParaRPr lang="nb-NO"/>
          </a:p>
        </p:txBody>
      </p:sp>
      <p:sp>
        <p:nvSpPr>
          <p:cNvPr id="9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1577122" y="6374164"/>
            <a:ext cx="7247338" cy="17216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endParaRPr lang="nb-NO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tel, innhold og info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ssholder for tekst 14"/>
          <p:cNvSpPr>
            <a:spLocks noGrp="1"/>
          </p:cNvSpPr>
          <p:nvPr>
            <p:ph type="body" sz="quarter" idx="16"/>
          </p:nvPr>
        </p:nvSpPr>
        <p:spPr>
          <a:xfrm>
            <a:off x="5751013" y="2089626"/>
            <a:ext cx="3133130" cy="718194"/>
          </a:xfrm>
          <a:solidFill>
            <a:srgbClr val="C8CACB"/>
          </a:solidFill>
        </p:spPr>
        <p:txBody>
          <a:bodyPr wrap="square" lIns="197936" tIns="172744" rIns="197936" bIns="172744">
            <a:spAutoFit/>
          </a:bodyPr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13" name="Plassholder for tekst 10"/>
          <p:cNvSpPr>
            <a:spLocks noGrp="1"/>
          </p:cNvSpPr>
          <p:nvPr>
            <p:ph type="body" sz="quarter" idx="15" hasCustomPrompt="1"/>
          </p:nvPr>
        </p:nvSpPr>
        <p:spPr>
          <a:xfrm>
            <a:off x="5752687" y="1837687"/>
            <a:ext cx="3131456" cy="251942"/>
          </a:xfrm>
          <a:solidFill>
            <a:srgbClr val="ED9300"/>
          </a:solidFill>
        </p:spPr>
        <p:txBody>
          <a:bodyPr wrap="square" lIns="101217" tIns="50608" rIns="75913" bIns="50608" anchor="ctr">
            <a:noAutofit/>
          </a:bodyPr>
          <a:lstStyle>
            <a:lvl1pPr marL="0" indent="0" algn="r">
              <a:buNone/>
              <a:defRPr sz="900" b="1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b-NO" dirty="0"/>
              <a:t>Forklaringstekst</a:t>
            </a:r>
          </a:p>
        </p:txBody>
      </p:sp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8" name="Plassholder for innhold 2"/>
          <p:cNvSpPr>
            <a:spLocks noGrp="1"/>
          </p:cNvSpPr>
          <p:nvPr>
            <p:ph idx="1"/>
          </p:nvPr>
        </p:nvSpPr>
        <p:spPr>
          <a:xfrm>
            <a:off x="1273621" y="1777988"/>
            <a:ext cx="3802349" cy="4293806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b-NO" dirty="0"/>
          </a:p>
        </p:txBody>
      </p:sp>
      <p:sp>
        <p:nvSpPr>
          <p:cNvPr id="11" name="Plassholder for tekst 10"/>
          <p:cNvSpPr>
            <a:spLocks noGrp="1"/>
          </p:cNvSpPr>
          <p:nvPr>
            <p:ph type="body" sz="quarter" idx="14" hasCustomPrompt="1"/>
          </p:nvPr>
        </p:nvSpPr>
        <p:spPr>
          <a:xfrm>
            <a:off x="5751415" y="1844793"/>
            <a:ext cx="828076" cy="240704"/>
          </a:xfrm>
          <a:solidFill>
            <a:srgbClr val="58B02C"/>
          </a:solidFill>
        </p:spPr>
        <p:txBody>
          <a:bodyPr wrap="none" lIns="75913" tIns="50608" rIns="101217" bIns="50608" anchor="ctr">
            <a:spAutoFit/>
          </a:bodyPr>
          <a:lstStyle>
            <a:lvl1pPr marL="0" indent="0">
              <a:buNone/>
              <a:defRPr sz="9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b-NO" dirty="0"/>
              <a:t>Infotittel</a:t>
            </a:r>
          </a:p>
        </p:txBody>
      </p:sp>
      <p:sp>
        <p:nvSpPr>
          <p:cNvPr id="14" name="Plassholder for tekst 7"/>
          <p:cNvSpPr>
            <a:spLocks noGrp="1"/>
          </p:cNvSpPr>
          <p:nvPr>
            <p:ph type="body" sz="quarter" idx="17"/>
          </p:nvPr>
        </p:nvSpPr>
        <p:spPr>
          <a:xfrm>
            <a:off x="1275280" y="699472"/>
            <a:ext cx="5692781" cy="35471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ED901A"/>
                </a:solidFill>
              </a:defRPr>
            </a:lvl1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18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470558" y="6160824"/>
            <a:ext cx="259723" cy="151892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DE8D9C2-5F05-44EF-B7C1-1B71CE36FE82}" type="slidenum">
              <a:rPr lang="nb-NO" smtClean="0"/>
              <a:t>‹#›</a:t>
            </a:fld>
            <a:endParaRPr lang="nb-NO"/>
          </a:p>
        </p:txBody>
      </p:sp>
      <p:sp>
        <p:nvSpPr>
          <p:cNvPr id="12" name="Plassholder for dato 3"/>
          <p:cNvSpPr>
            <a:spLocks noGrp="1"/>
          </p:cNvSpPr>
          <p:nvPr>
            <p:ph type="dt" sz="half" idx="2"/>
          </p:nvPr>
        </p:nvSpPr>
        <p:spPr>
          <a:xfrm>
            <a:off x="258951" y="6385407"/>
            <a:ext cx="1025822" cy="172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 b="0" spc="80" baseline="0">
                <a:solidFill>
                  <a:schemeClr val="bg1"/>
                </a:solidFill>
              </a:defRPr>
            </a:lvl1pPr>
          </a:lstStyle>
          <a:p>
            <a:fld id="{443821D6-DD13-4145-8713-7C86E650C51E}" type="datetime1">
              <a:rPr lang="nb-NO" smtClean="0"/>
              <a:t>11.02.2019</a:t>
            </a:fld>
            <a:endParaRPr lang="nb-NO"/>
          </a:p>
        </p:txBody>
      </p:sp>
      <p:sp>
        <p:nvSpPr>
          <p:cNvPr id="16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1577122" y="6374164"/>
            <a:ext cx="7247338" cy="17216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149282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tel, bilde og info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ssholder for tekst 14"/>
          <p:cNvSpPr>
            <a:spLocks noGrp="1"/>
          </p:cNvSpPr>
          <p:nvPr>
            <p:ph type="body" sz="quarter" idx="16"/>
          </p:nvPr>
        </p:nvSpPr>
        <p:spPr>
          <a:xfrm>
            <a:off x="5751013" y="2089626"/>
            <a:ext cx="3133130" cy="718194"/>
          </a:xfrm>
          <a:solidFill>
            <a:srgbClr val="C8CACB"/>
          </a:solidFill>
        </p:spPr>
        <p:txBody>
          <a:bodyPr wrap="square" lIns="197936" tIns="172744" rIns="197936" bIns="172744">
            <a:spAutoFit/>
          </a:bodyPr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14" name="Plassholder for tekst 7"/>
          <p:cNvSpPr>
            <a:spLocks noGrp="1"/>
          </p:cNvSpPr>
          <p:nvPr>
            <p:ph type="body" sz="quarter" idx="17"/>
          </p:nvPr>
        </p:nvSpPr>
        <p:spPr>
          <a:xfrm>
            <a:off x="1275280" y="699472"/>
            <a:ext cx="5692781" cy="35471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ED901A"/>
                </a:solidFill>
              </a:defRPr>
            </a:lvl1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Plassholder for bilde 3"/>
          <p:cNvSpPr>
            <a:spLocks noGrp="1"/>
          </p:cNvSpPr>
          <p:nvPr>
            <p:ph type="pic" sz="quarter" idx="18"/>
          </p:nvPr>
        </p:nvSpPr>
        <p:spPr>
          <a:xfrm>
            <a:off x="259155" y="1834333"/>
            <a:ext cx="5219094" cy="4236219"/>
          </a:xfrm>
        </p:spPr>
        <p:txBody>
          <a:bodyPr tIns="1619676"/>
          <a:lstStyle>
            <a:lvl1pPr marL="0" indent="0" algn="ctr">
              <a:buNone/>
              <a:defRPr/>
            </a:lvl1pPr>
          </a:lstStyle>
          <a:p>
            <a:r>
              <a:rPr lang="nb-NO"/>
              <a:t>Klikk på ikonet for å legge til et bilde</a:t>
            </a:r>
            <a:endParaRPr lang="en-GB" dirty="0"/>
          </a:p>
        </p:txBody>
      </p:sp>
      <p:sp>
        <p:nvSpPr>
          <p:cNvPr id="19" name="Plassholder for tekst 10"/>
          <p:cNvSpPr>
            <a:spLocks noGrp="1"/>
          </p:cNvSpPr>
          <p:nvPr>
            <p:ph type="body" sz="quarter" idx="15" hasCustomPrompt="1"/>
          </p:nvPr>
        </p:nvSpPr>
        <p:spPr>
          <a:xfrm>
            <a:off x="5752687" y="1837687"/>
            <a:ext cx="3131456" cy="251942"/>
          </a:xfrm>
          <a:solidFill>
            <a:srgbClr val="ED9300"/>
          </a:solidFill>
        </p:spPr>
        <p:txBody>
          <a:bodyPr wrap="square" lIns="101217" tIns="50608" rIns="75913" bIns="50608" anchor="ctr">
            <a:noAutofit/>
          </a:bodyPr>
          <a:lstStyle>
            <a:lvl1pPr marL="0" indent="0" algn="r">
              <a:buNone/>
              <a:defRPr sz="900" b="1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b-NO" dirty="0"/>
              <a:t>Forklaringstekst</a:t>
            </a:r>
          </a:p>
        </p:txBody>
      </p:sp>
      <p:sp>
        <p:nvSpPr>
          <p:cNvPr id="20" name="Plassholder for tekst 10"/>
          <p:cNvSpPr>
            <a:spLocks noGrp="1"/>
          </p:cNvSpPr>
          <p:nvPr>
            <p:ph type="body" sz="quarter" idx="14" hasCustomPrompt="1"/>
          </p:nvPr>
        </p:nvSpPr>
        <p:spPr>
          <a:xfrm>
            <a:off x="5751415" y="1844793"/>
            <a:ext cx="828076" cy="240704"/>
          </a:xfrm>
          <a:solidFill>
            <a:srgbClr val="58B02C"/>
          </a:solidFill>
        </p:spPr>
        <p:txBody>
          <a:bodyPr wrap="none" lIns="75913" tIns="50608" rIns="101217" bIns="50608" anchor="ctr">
            <a:spAutoFit/>
          </a:bodyPr>
          <a:lstStyle>
            <a:lvl1pPr marL="0" indent="0">
              <a:buNone/>
              <a:defRPr sz="9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b-NO" dirty="0"/>
              <a:t>Infotittel</a:t>
            </a:r>
          </a:p>
        </p:txBody>
      </p:sp>
      <p:sp>
        <p:nvSpPr>
          <p:cNvPr id="1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470558" y="6160824"/>
            <a:ext cx="259723" cy="151892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DE8D9C2-5F05-44EF-B7C1-1B71CE36FE82}" type="slidenum">
              <a:rPr lang="nb-NO" smtClean="0"/>
              <a:t>‹#›</a:t>
            </a:fld>
            <a:endParaRPr lang="nb-NO"/>
          </a:p>
        </p:txBody>
      </p:sp>
      <p:sp>
        <p:nvSpPr>
          <p:cNvPr id="12" name="Plassholder for dato 3"/>
          <p:cNvSpPr>
            <a:spLocks noGrp="1"/>
          </p:cNvSpPr>
          <p:nvPr>
            <p:ph type="dt" sz="half" idx="2"/>
          </p:nvPr>
        </p:nvSpPr>
        <p:spPr>
          <a:xfrm>
            <a:off x="258951" y="6385407"/>
            <a:ext cx="1025822" cy="172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 b="0" spc="80" baseline="0">
                <a:solidFill>
                  <a:schemeClr val="bg1"/>
                </a:solidFill>
              </a:defRPr>
            </a:lvl1pPr>
          </a:lstStyle>
          <a:p>
            <a:fld id="{1DCE7449-E254-45A3-9DFD-0176685AD21A}" type="datetime1">
              <a:rPr lang="nb-NO" smtClean="0"/>
              <a:t>11.02.2019</a:t>
            </a:fld>
            <a:endParaRPr lang="nb-NO"/>
          </a:p>
        </p:txBody>
      </p:sp>
      <p:sp>
        <p:nvSpPr>
          <p:cNvPr id="11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1577122" y="6374164"/>
            <a:ext cx="7247338" cy="17216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312839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tat, navn og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230504" y="1701208"/>
            <a:ext cx="5262926" cy="1727792"/>
          </a:xfrm>
        </p:spPr>
        <p:txBody>
          <a:bodyPr wrap="square">
            <a:noAutofit/>
          </a:bodyPr>
          <a:lstStyle>
            <a:lvl1pPr>
              <a:defRPr sz="3600"/>
            </a:lvl1pPr>
          </a:lstStyle>
          <a:p>
            <a:r>
              <a:rPr lang="nb-NO"/>
              <a:t>Klikk for å redigere tittelstil</a:t>
            </a:r>
            <a:endParaRPr lang="nb-NO" dirty="0"/>
          </a:p>
        </p:txBody>
      </p:sp>
      <p:sp>
        <p:nvSpPr>
          <p:cNvPr id="14" name="Plassholder for tekst 7"/>
          <p:cNvSpPr>
            <a:spLocks noGrp="1"/>
          </p:cNvSpPr>
          <p:nvPr>
            <p:ph type="body" sz="quarter" idx="17" hasCustomPrompt="1"/>
          </p:nvPr>
        </p:nvSpPr>
        <p:spPr>
          <a:xfrm>
            <a:off x="230504" y="3429001"/>
            <a:ext cx="5262926" cy="354711"/>
          </a:xfrm>
        </p:spPr>
        <p:txBody>
          <a:bodyPr>
            <a:normAutofit/>
          </a:bodyPr>
          <a:lstStyle>
            <a:lvl1pPr marL="0" indent="0" algn="r">
              <a:buNone/>
              <a:defRPr sz="1700">
                <a:solidFill>
                  <a:srgbClr val="ED9300"/>
                </a:solidFill>
              </a:defRPr>
            </a:lvl1pPr>
          </a:lstStyle>
          <a:p>
            <a:pPr lvl="0"/>
            <a:r>
              <a:rPr lang="nb-NO" dirty="0"/>
              <a:t>Navn </a:t>
            </a:r>
            <a:r>
              <a:rPr lang="nb-NO" dirty="0" err="1"/>
              <a:t>Navnesen</a:t>
            </a:r>
            <a:endParaRPr lang="nb-NO" dirty="0"/>
          </a:p>
        </p:txBody>
      </p:sp>
      <p:sp>
        <p:nvSpPr>
          <p:cNvPr id="20" name="Plassholder for bilde 3"/>
          <p:cNvSpPr>
            <a:spLocks noGrp="1"/>
          </p:cNvSpPr>
          <p:nvPr>
            <p:ph type="pic" sz="quarter" idx="19"/>
          </p:nvPr>
        </p:nvSpPr>
        <p:spPr>
          <a:xfrm>
            <a:off x="5752687" y="1834333"/>
            <a:ext cx="3131456" cy="4236219"/>
          </a:xfrm>
        </p:spPr>
        <p:txBody>
          <a:bodyPr tIns="1619676"/>
          <a:lstStyle>
            <a:lvl1pPr marL="0" indent="0" algn="ctr">
              <a:buNone/>
              <a:defRPr/>
            </a:lvl1pPr>
          </a:lstStyle>
          <a:p>
            <a:r>
              <a:rPr lang="nb-NO"/>
              <a:t>Klikk på ikonet for å legge til et bilde</a:t>
            </a:r>
            <a:endParaRPr lang="en-GB" dirty="0"/>
          </a:p>
        </p:txBody>
      </p:sp>
      <p:sp>
        <p:nvSpPr>
          <p:cNvPr id="4" name="Rektangel 3"/>
          <p:cNvSpPr/>
          <p:nvPr/>
        </p:nvSpPr>
        <p:spPr>
          <a:xfrm>
            <a:off x="180276" y="477356"/>
            <a:ext cx="935941" cy="10798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1" tIns="45705" rIns="91411" bIns="45705" rtlCol="0" anchor="ctr"/>
          <a:lstStyle/>
          <a:p>
            <a:pPr algn="ctr"/>
            <a:endParaRPr lang="en-GB"/>
          </a:p>
        </p:txBody>
      </p:sp>
      <p:sp>
        <p:nvSpPr>
          <p:cNvPr id="11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470558" y="6160824"/>
            <a:ext cx="259723" cy="151892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DE8D9C2-5F05-44EF-B7C1-1B71CE36FE82}" type="slidenum">
              <a:rPr lang="nb-NO" smtClean="0"/>
              <a:t>‹#›</a:t>
            </a:fld>
            <a:endParaRPr lang="nb-NO"/>
          </a:p>
        </p:txBody>
      </p:sp>
      <p:sp>
        <p:nvSpPr>
          <p:cNvPr id="12" name="Plassholder for dato 3"/>
          <p:cNvSpPr>
            <a:spLocks noGrp="1"/>
          </p:cNvSpPr>
          <p:nvPr>
            <p:ph type="dt" sz="half" idx="2"/>
          </p:nvPr>
        </p:nvSpPr>
        <p:spPr>
          <a:xfrm>
            <a:off x="258951" y="6385407"/>
            <a:ext cx="1025822" cy="172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 b="0" spc="80" baseline="0">
                <a:solidFill>
                  <a:schemeClr val="bg1"/>
                </a:solidFill>
              </a:defRPr>
            </a:lvl1pPr>
          </a:lstStyle>
          <a:p>
            <a:fld id="{A6B13A42-9EF7-4E54-A2B7-6E707EF52DF2}" type="datetime1">
              <a:rPr lang="nb-NO" smtClean="0"/>
              <a:t>11.02.2019</a:t>
            </a:fld>
            <a:endParaRPr lang="nb-NO"/>
          </a:p>
        </p:txBody>
      </p:sp>
      <p:sp>
        <p:nvSpPr>
          <p:cNvPr id="9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1577122" y="6374164"/>
            <a:ext cx="7247338" cy="17216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858978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t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tel 1"/>
          <p:cNvSpPr>
            <a:spLocks noGrp="1"/>
          </p:cNvSpPr>
          <p:nvPr>
            <p:ph type="title"/>
          </p:nvPr>
        </p:nvSpPr>
        <p:spPr>
          <a:xfrm>
            <a:off x="1275281" y="1065656"/>
            <a:ext cx="6999085" cy="468282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nb-NO" dirty="0"/>
          </a:p>
        </p:txBody>
      </p:sp>
      <p:sp>
        <p:nvSpPr>
          <p:cNvPr id="12" name="Plassholder for tekst 7"/>
          <p:cNvSpPr>
            <a:spLocks noGrp="1"/>
          </p:cNvSpPr>
          <p:nvPr>
            <p:ph type="body" sz="quarter" idx="17"/>
          </p:nvPr>
        </p:nvSpPr>
        <p:spPr>
          <a:xfrm>
            <a:off x="1275280" y="699472"/>
            <a:ext cx="5692781" cy="35471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ED901A"/>
                </a:solidFill>
              </a:defRPr>
            </a:lvl1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15" name="Plassholder for bilde 3"/>
          <p:cNvSpPr>
            <a:spLocks noGrp="1"/>
          </p:cNvSpPr>
          <p:nvPr>
            <p:ph type="pic" sz="quarter" idx="19"/>
          </p:nvPr>
        </p:nvSpPr>
        <p:spPr>
          <a:xfrm>
            <a:off x="252270" y="1834333"/>
            <a:ext cx="8631873" cy="4236219"/>
          </a:xfrm>
        </p:spPr>
        <p:txBody>
          <a:bodyPr tIns="1619676"/>
          <a:lstStyle>
            <a:lvl1pPr marL="0" indent="0" algn="ctr">
              <a:buNone/>
              <a:defRPr/>
            </a:lvl1pPr>
          </a:lstStyle>
          <a:p>
            <a:r>
              <a:rPr lang="nb-NO"/>
              <a:t>Klikk på ikonet for å legge til et bilde</a:t>
            </a:r>
            <a:endParaRPr lang="en-GB" dirty="0"/>
          </a:p>
        </p:txBody>
      </p:sp>
      <p:sp>
        <p:nvSpPr>
          <p:cNvPr id="13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470558" y="6160824"/>
            <a:ext cx="259723" cy="151892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DE8D9C2-5F05-44EF-B7C1-1B71CE36FE82}" type="slidenum">
              <a:rPr lang="nb-NO" smtClean="0"/>
              <a:t>‹#›</a:t>
            </a:fld>
            <a:endParaRPr lang="nb-NO"/>
          </a:p>
        </p:txBody>
      </p:sp>
      <p:sp>
        <p:nvSpPr>
          <p:cNvPr id="10" name="Plassholder for dato 3"/>
          <p:cNvSpPr>
            <a:spLocks noGrp="1"/>
          </p:cNvSpPr>
          <p:nvPr>
            <p:ph type="dt" sz="half" idx="2"/>
          </p:nvPr>
        </p:nvSpPr>
        <p:spPr>
          <a:xfrm>
            <a:off x="258951" y="6385407"/>
            <a:ext cx="1025822" cy="172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 b="0" spc="80" baseline="0">
                <a:solidFill>
                  <a:schemeClr val="bg1"/>
                </a:solidFill>
              </a:defRPr>
            </a:lvl1pPr>
          </a:lstStyle>
          <a:p>
            <a:fld id="{0121AA43-7CF6-4F98-AC58-AF06E51C495D}" type="datetime1">
              <a:rPr lang="nb-NO" smtClean="0"/>
              <a:t>11.02.2019</a:t>
            </a:fld>
            <a:endParaRPr lang="nb-NO"/>
          </a:p>
        </p:txBody>
      </p:sp>
      <p:sp>
        <p:nvSpPr>
          <p:cNvPr id="8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1577122" y="6374164"/>
            <a:ext cx="7247338" cy="17216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endParaRPr lang="nb-NO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ktangel 28"/>
          <p:cNvSpPr/>
          <p:nvPr userDrawn="1"/>
        </p:nvSpPr>
        <p:spPr>
          <a:xfrm>
            <a:off x="1284771" y="6328393"/>
            <a:ext cx="7594681" cy="260719"/>
          </a:xfrm>
          <a:prstGeom prst="rect">
            <a:avLst/>
          </a:prstGeom>
          <a:solidFill>
            <a:srgbClr val="DADA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74" tIns="32136" rIns="64274" bIns="32136" rtlCol="0" anchor="ctr"/>
          <a:lstStyle/>
          <a:p>
            <a:pPr algn="ctr"/>
            <a:endParaRPr lang="nb-NO"/>
          </a:p>
        </p:txBody>
      </p:sp>
      <p:sp>
        <p:nvSpPr>
          <p:cNvPr id="30" name="Rektangel 29"/>
          <p:cNvSpPr/>
          <p:nvPr/>
        </p:nvSpPr>
        <p:spPr>
          <a:xfrm>
            <a:off x="258950" y="6328393"/>
            <a:ext cx="1025822" cy="260719"/>
          </a:xfrm>
          <a:prstGeom prst="rect">
            <a:avLst/>
          </a:prstGeom>
          <a:solidFill>
            <a:srgbClr val="ED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74" tIns="32136" rIns="64274" bIns="32136" rtlCol="0" anchor="ctr"/>
          <a:lstStyle/>
          <a:p>
            <a:pPr algn="ctr"/>
            <a:endParaRPr lang="nb-NO"/>
          </a:p>
        </p:txBody>
      </p:sp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1275281" y="1058555"/>
            <a:ext cx="6999085" cy="469132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1273622" y="1777858"/>
            <a:ext cx="7000745" cy="429380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258951" y="6385407"/>
            <a:ext cx="1025822" cy="172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 b="0" spc="80" baseline="0">
                <a:solidFill>
                  <a:schemeClr val="bg1"/>
                </a:solidFill>
              </a:defRPr>
            </a:lvl1pPr>
          </a:lstStyle>
          <a:p>
            <a:fld id="{5B991113-9BB6-47E7-9E98-FB4BCFE343FB}" type="datetime1">
              <a:rPr lang="nb-NO" smtClean="0"/>
              <a:t>11.02.2019</a:t>
            </a:fld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470558" y="6160824"/>
            <a:ext cx="259723" cy="151892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DE8D9C2-5F05-44EF-B7C1-1B71CE36FE82}" type="slidenum">
              <a:rPr lang="nb-NO" smtClean="0"/>
              <a:t>‹#›</a:t>
            </a:fld>
            <a:endParaRPr lang="nb-NO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5"/>
            <a:ext cx="1014810" cy="139871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238" y="0"/>
            <a:ext cx="1508763" cy="882970"/>
          </a:xfrm>
          <a:prstGeom prst="rect">
            <a:avLst/>
          </a:prstGeom>
        </p:spPr>
      </p:pic>
      <p:sp>
        <p:nvSpPr>
          <p:cNvPr id="12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1577122" y="6374164"/>
            <a:ext cx="7247338" cy="17216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endParaRPr lang="nb-NO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2" r:id="rId2"/>
    <p:sldLayoutId id="2147483663" r:id="rId3"/>
    <p:sldLayoutId id="2147483661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sldNum="0" hdr="0" ftr="0"/>
  <p:txStyles>
    <p:titleStyle>
      <a:lvl1pPr algn="l" defTabSz="914035" rtl="0" eaLnBrk="1" latinLnBrk="0" hangingPunct="1">
        <a:spcBef>
          <a:spcPct val="0"/>
        </a:spcBef>
        <a:buNone/>
        <a:defRPr sz="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2394" indent="-302394" algn="l" defTabSz="914035" rtl="0" eaLnBrk="1" latinLnBrk="0" hangingPunct="1">
        <a:spcBef>
          <a:spcPts val="432"/>
        </a:spcBef>
        <a:buClr>
          <a:srgbClr val="ED9300"/>
        </a:buClr>
        <a:buFont typeface="Arial" pitchFamily="34" charset="0"/>
        <a:buChar char="●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69076" indent="-251065" algn="l" defTabSz="914035" rtl="0" eaLnBrk="1" latinLnBrk="0" hangingPunct="1">
        <a:spcBef>
          <a:spcPts val="432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94052" indent="-191925" algn="l" defTabSz="914035" rtl="0" eaLnBrk="1" latinLnBrk="0" hangingPunct="1">
        <a:spcBef>
          <a:spcPts val="432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45116" indent="-251065" algn="l" defTabSz="914035" rtl="0" eaLnBrk="1" latinLnBrk="0" hangingPunct="1">
        <a:spcBef>
          <a:spcPts val="432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197294" indent="-252181" algn="l" defTabSz="914035" rtl="0" eaLnBrk="1" latinLnBrk="0" hangingPunct="1">
        <a:spcBef>
          <a:spcPts val="432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594" indent="-228507" algn="l" defTabSz="91403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612" indent="-228507" algn="l" defTabSz="91403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628" indent="-228507" algn="l" defTabSz="91403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646" indent="-228507" algn="l" defTabSz="91403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03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18" algn="l" defTabSz="91403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35" algn="l" defTabSz="91403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052" algn="l" defTabSz="91403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069" algn="l" defTabSz="91403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086" algn="l" defTabSz="91403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103" algn="l" defTabSz="91403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120" algn="l" defTabSz="91403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138" algn="l" defTabSz="91403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61141-E2A6-4B7A-9626-DE8479ECB200}" type="datetimeFigureOut">
              <a:rPr lang="nb-NO" smtClean="0"/>
              <a:t>11.02.2019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1185D-6753-4B7C-A537-36D53721029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42834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nvdbw01.kantega.no/nvdb/api/v3/vegnett/veglenkesekvenser/180819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9.png"/><Relationship Id="rId4" Type="http://schemas.openxmlformats.org/officeDocument/2006/relationships/hyperlink" Target="https://nvdbw01.kantega.no/nvdb/api/v3/vegobjekter/591/81512392/3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vdbw01.kantega.no/nvdb/api/v3/vegobjekter/591/81512392/3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kartverket.no/geodataarbeid/Standarder/Horinger/vegnett-5.0-og-Elveg-2.0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SOSI vegnett og </a:t>
            </a:r>
            <a:r>
              <a:rPr lang="nb-NO" dirty="0" err="1"/>
              <a:t>Elveg</a:t>
            </a:r>
            <a:br>
              <a:rPr lang="nb-NO" dirty="0"/>
            </a:br>
            <a:r>
              <a:rPr lang="nb-NO" dirty="0"/>
              <a:t>Prosjektmøte 6 </a:t>
            </a:r>
            <a:br>
              <a:rPr lang="nb-NO" dirty="0"/>
            </a:b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/>
              <a:t>30. januar 2019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nb-NO" dirty="0"/>
              <a:t>30.01.2019</a:t>
            </a:r>
          </a:p>
        </p:txBody>
      </p:sp>
    </p:spTree>
    <p:extLst>
      <p:ext uri="{BB962C8B-B14F-4D97-AF65-F5344CB8AC3E}">
        <p14:creationId xmlns:p14="http://schemas.microsoft.com/office/powerpoint/2010/main" val="2454180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uppe 36">
            <a:extLst>
              <a:ext uri="{FF2B5EF4-FFF2-40B4-BE49-F238E27FC236}">
                <a16:creationId xmlns:a16="http://schemas.microsoft.com/office/drawing/2014/main" id="{7E5CAFC0-71D0-4D01-8552-F1C5681772F7}"/>
              </a:ext>
            </a:extLst>
          </p:cNvPr>
          <p:cNvGrpSpPr/>
          <p:nvPr/>
        </p:nvGrpSpPr>
        <p:grpSpPr>
          <a:xfrm>
            <a:off x="2555776" y="1425738"/>
            <a:ext cx="5802932" cy="391897"/>
            <a:chOff x="2411760" y="1616076"/>
            <a:chExt cx="5802932" cy="391897"/>
          </a:xfrm>
        </p:grpSpPr>
        <p:cxnSp>
          <p:nvCxnSpPr>
            <p:cNvPr id="38" name="Rett pil 4">
              <a:extLst>
                <a:ext uri="{FF2B5EF4-FFF2-40B4-BE49-F238E27FC236}">
                  <a16:creationId xmlns:a16="http://schemas.microsoft.com/office/drawing/2014/main" id="{2B7D8219-651E-427B-824B-9B52C9772FE5}"/>
                </a:ext>
              </a:extLst>
            </p:cNvPr>
            <p:cNvCxnSpPr/>
            <p:nvPr/>
          </p:nvCxnSpPr>
          <p:spPr>
            <a:xfrm>
              <a:off x="2411760" y="1963808"/>
              <a:ext cx="3096344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Rett pil 6">
              <a:extLst>
                <a:ext uri="{FF2B5EF4-FFF2-40B4-BE49-F238E27FC236}">
                  <a16:creationId xmlns:a16="http://schemas.microsoft.com/office/drawing/2014/main" id="{0FA389FA-5F5E-4D1D-8662-17E3EBD25F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08104" y="1963808"/>
              <a:ext cx="2706588" cy="138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kstSylinder 41">
              <a:extLst>
                <a:ext uri="{FF2B5EF4-FFF2-40B4-BE49-F238E27FC236}">
                  <a16:creationId xmlns:a16="http://schemas.microsoft.com/office/drawing/2014/main" id="{9E6C5BE6-B54C-4CFF-8A38-27A325E2850A}"/>
                </a:ext>
              </a:extLst>
            </p:cNvPr>
            <p:cNvSpPr txBox="1"/>
            <p:nvPr/>
          </p:nvSpPr>
          <p:spPr>
            <a:xfrm>
              <a:off x="2771802" y="1638641"/>
              <a:ext cx="2088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b-NO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Felt1, Felt 2, Felt 3</a:t>
              </a:r>
            </a:p>
          </p:txBody>
        </p:sp>
        <p:sp>
          <p:nvSpPr>
            <p:cNvPr id="43" name="TekstSylinder 42">
              <a:extLst>
                <a:ext uri="{FF2B5EF4-FFF2-40B4-BE49-F238E27FC236}">
                  <a16:creationId xmlns:a16="http://schemas.microsoft.com/office/drawing/2014/main" id="{FD73EA05-AE4C-4165-B669-EE732502FF3B}"/>
                </a:ext>
              </a:extLst>
            </p:cNvPr>
            <p:cNvSpPr txBox="1"/>
            <p:nvPr/>
          </p:nvSpPr>
          <p:spPr>
            <a:xfrm>
              <a:off x="5897818" y="1616076"/>
              <a:ext cx="20585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>
                  <a:solidFill>
                    <a:prstClr val="black"/>
                  </a:solidFill>
                </a:rPr>
                <a:t>Felt1, Felt 2, Felt 4</a:t>
              </a:r>
              <a:endParaRPr kumimoji="0" lang="nb-NO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45" name="Gruppe 44">
            <a:extLst>
              <a:ext uri="{FF2B5EF4-FFF2-40B4-BE49-F238E27FC236}">
                <a16:creationId xmlns:a16="http://schemas.microsoft.com/office/drawing/2014/main" id="{9A466EFF-F88A-4E70-9AD3-F81D34E6FB10}"/>
              </a:ext>
            </a:extLst>
          </p:cNvPr>
          <p:cNvGrpSpPr/>
          <p:nvPr/>
        </p:nvGrpSpPr>
        <p:grpSpPr>
          <a:xfrm>
            <a:off x="2570510" y="716568"/>
            <a:ext cx="5802932" cy="664042"/>
            <a:chOff x="2411760" y="822042"/>
            <a:chExt cx="5802932" cy="664042"/>
          </a:xfrm>
        </p:grpSpPr>
        <p:sp>
          <p:nvSpPr>
            <p:cNvPr id="46" name="Rektangel 45">
              <a:extLst>
                <a:ext uri="{FF2B5EF4-FFF2-40B4-BE49-F238E27FC236}">
                  <a16:creationId xmlns:a16="http://schemas.microsoft.com/office/drawing/2014/main" id="{4749C094-1319-4BF5-85EA-315CCA2CF4BC}"/>
                </a:ext>
              </a:extLst>
            </p:cNvPr>
            <p:cNvSpPr/>
            <p:nvPr/>
          </p:nvSpPr>
          <p:spPr>
            <a:xfrm>
              <a:off x="2411760" y="822042"/>
              <a:ext cx="5802932" cy="66404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47" name="Rett linje 46">
              <a:extLst>
                <a:ext uri="{FF2B5EF4-FFF2-40B4-BE49-F238E27FC236}">
                  <a16:creationId xmlns:a16="http://schemas.microsoft.com/office/drawing/2014/main" id="{20A19DDA-D3D8-45F3-B1ED-4311A1B0F5B7}"/>
                </a:ext>
              </a:extLst>
            </p:cNvPr>
            <p:cNvCxnSpPr>
              <a:cxnSpLocks/>
            </p:cNvCxnSpPr>
            <p:nvPr/>
          </p:nvCxnSpPr>
          <p:spPr>
            <a:xfrm>
              <a:off x="2411760" y="1052736"/>
              <a:ext cx="5802932" cy="0"/>
            </a:xfrm>
            <a:prstGeom prst="line">
              <a:avLst/>
            </a:prstGeom>
            <a:ln w="28575">
              <a:solidFill>
                <a:srgbClr val="FFFF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Rett linje 47">
              <a:extLst>
                <a:ext uri="{FF2B5EF4-FFF2-40B4-BE49-F238E27FC236}">
                  <a16:creationId xmlns:a16="http://schemas.microsoft.com/office/drawing/2014/main" id="{6C05CB21-CF94-437F-87C9-BB804AA39C60}"/>
                </a:ext>
              </a:extLst>
            </p:cNvPr>
            <p:cNvCxnSpPr>
              <a:cxnSpLocks/>
            </p:cNvCxnSpPr>
            <p:nvPr/>
          </p:nvCxnSpPr>
          <p:spPr>
            <a:xfrm>
              <a:off x="2411760" y="1277144"/>
              <a:ext cx="5802932" cy="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Pil: høyre 48">
              <a:extLst>
                <a:ext uri="{FF2B5EF4-FFF2-40B4-BE49-F238E27FC236}">
                  <a16:creationId xmlns:a16="http://schemas.microsoft.com/office/drawing/2014/main" id="{82EB8B58-85CC-4C57-9F51-D8F5694C37CB}"/>
                </a:ext>
              </a:extLst>
            </p:cNvPr>
            <p:cNvSpPr/>
            <p:nvPr/>
          </p:nvSpPr>
          <p:spPr>
            <a:xfrm>
              <a:off x="4788024" y="1348774"/>
              <a:ext cx="288032" cy="8877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Pil: høyre 49">
              <a:extLst>
                <a:ext uri="{FF2B5EF4-FFF2-40B4-BE49-F238E27FC236}">
                  <a16:creationId xmlns:a16="http://schemas.microsoft.com/office/drawing/2014/main" id="{B3868E4E-BC6D-4DE4-8962-49A1DE8652D1}"/>
                </a:ext>
              </a:extLst>
            </p:cNvPr>
            <p:cNvSpPr/>
            <p:nvPr/>
          </p:nvSpPr>
          <p:spPr>
            <a:xfrm>
              <a:off x="4788024" y="1108574"/>
              <a:ext cx="288032" cy="8877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Pil: høyre 50">
              <a:extLst>
                <a:ext uri="{FF2B5EF4-FFF2-40B4-BE49-F238E27FC236}">
                  <a16:creationId xmlns:a16="http://schemas.microsoft.com/office/drawing/2014/main" id="{0E44BAF3-3314-429D-9BA5-6115157883AA}"/>
                </a:ext>
              </a:extLst>
            </p:cNvPr>
            <p:cNvSpPr/>
            <p:nvPr/>
          </p:nvSpPr>
          <p:spPr>
            <a:xfrm rot="10800000">
              <a:off x="4776018" y="890656"/>
              <a:ext cx="288032" cy="8877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sp>
        <p:nvSpPr>
          <p:cNvPr id="11" name="TekstSylinder 10">
            <a:extLst>
              <a:ext uri="{FF2B5EF4-FFF2-40B4-BE49-F238E27FC236}">
                <a16:creationId xmlns:a16="http://schemas.microsoft.com/office/drawing/2014/main" id="{E00B20E7-2B3F-46EC-BC39-03A616197617}"/>
              </a:ext>
            </a:extLst>
          </p:cNvPr>
          <p:cNvSpPr txBox="1"/>
          <p:nvPr/>
        </p:nvSpPr>
        <p:spPr>
          <a:xfrm>
            <a:off x="5076056" y="2124753"/>
            <a:ext cx="3096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Stedfestingsegenskap på en høyderestriksjon i NVDB</a:t>
            </a:r>
          </a:p>
        </p:txBody>
      </p:sp>
      <p:sp>
        <p:nvSpPr>
          <p:cNvPr id="26" name="TekstSylinder 25">
            <a:extLst>
              <a:ext uri="{FF2B5EF4-FFF2-40B4-BE49-F238E27FC236}">
                <a16:creationId xmlns:a16="http://schemas.microsoft.com/office/drawing/2014/main" id="{B725BE2B-1D53-455F-BE44-FF476F161FE4}"/>
              </a:ext>
            </a:extLst>
          </p:cNvPr>
          <p:cNvSpPr txBox="1"/>
          <p:nvPr/>
        </p:nvSpPr>
        <p:spPr>
          <a:xfrm>
            <a:off x="611560" y="2126660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Egenskap til veglenka i NVDB:</a:t>
            </a:r>
          </a:p>
        </p:txBody>
      </p:sp>
      <p:grpSp>
        <p:nvGrpSpPr>
          <p:cNvPr id="61" name="Gruppe 60">
            <a:extLst>
              <a:ext uri="{FF2B5EF4-FFF2-40B4-BE49-F238E27FC236}">
                <a16:creationId xmlns:a16="http://schemas.microsoft.com/office/drawing/2014/main" id="{D16FEE9B-43D9-430E-BD39-A898A3240BB8}"/>
              </a:ext>
            </a:extLst>
          </p:cNvPr>
          <p:cNvGrpSpPr/>
          <p:nvPr/>
        </p:nvGrpSpPr>
        <p:grpSpPr>
          <a:xfrm>
            <a:off x="611560" y="2614818"/>
            <a:ext cx="3239943" cy="3395095"/>
            <a:chOff x="611560" y="2614818"/>
            <a:chExt cx="3239943" cy="3395095"/>
          </a:xfrm>
        </p:grpSpPr>
        <p:pic>
          <p:nvPicPr>
            <p:cNvPr id="56" name="Bilde 55">
              <a:extLst>
                <a:ext uri="{FF2B5EF4-FFF2-40B4-BE49-F238E27FC236}">
                  <a16:creationId xmlns:a16="http://schemas.microsoft.com/office/drawing/2014/main" id="{BFB1ACE1-69F5-47CB-AE81-27AF9C9761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6914" y="2614818"/>
              <a:ext cx="3184589" cy="3395095"/>
            </a:xfrm>
            <a:prstGeom prst="rect">
              <a:avLst/>
            </a:prstGeom>
          </p:spPr>
        </p:pic>
        <p:sp>
          <p:nvSpPr>
            <p:cNvPr id="54" name="Ellipse 53">
              <a:extLst>
                <a:ext uri="{FF2B5EF4-FFF2-40B4-BE49-F238E27FC236}">
                  <a16:creationId xmlns:a16="http://schemas.microsoft.com/office/drawing/2014/main" id="{7FAA8264-419B-46BD-A563-A997EC8A615B}"/>
                </a:ext>
              </a:extLst>
            </p:cNvPr>
            <p:cNvSpPr/>
            <p:nvPr/>
          </p:nvSpPr>
          <p:spPr>
            <a:xfrm>
              <a:off x="611560" y="4555624"/>
              <a:ext cx="1728191" cy="1177632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sp>
        <p:nvSpPr>
          <p:cNvPr id="53" name="TekstSylinder 52">
            <a:extLst>
              <a:ext uri="{FF2B5EF4-FFF2-40B4-BE49-F238E27FC236}">
                <a16:creationId xmlns:a16="http://schemas.microsoft.com/office/drawing/2014/main" id="{E11F03AB-3003-485F-8A84-588381B19B42}"/>
              </a:ext>
            </a:extLst>
          </p:cNvPr>
          <p:cNvSpPr txBox="1"/>
          <p:nvPr/>
        </p:nvSpPr>
        <p:spPr>
          <a:xfrm>
            <a:off x="2473814" y="6453336"/>
            <a:ext cx="4690474" cy="276999"/>
          </a:xfrm>
          <a:prstGeom prst="rect">
            <a:avLst/>
          </a:prstGeom>
          <a:solidFill>
            <a:srgbClr val="FF9933"/>
          </a:solidFill>
        </p:spPr>
        <p:txBody>
          <a:bodyPr wrap="square" rtlCol="0">
            <a:spAutoFit/>
          </a:bodyPr>
          <a:lstStyle/>
          <a:p>
            <a:r>
              <a:rPr lang="nb-NO" sz="1200" dirty="0"/>
              <a:t>NB! Eksemplene er hentet fra LES V3. Denne er fortsatt under utvikling. </a:t>
            </a:r>
          </a:p>
        </p:txBody>
      </p:sp>
      <p:sp>
        <p:nvSpPr>
          <p:cNvPr id="58" name="Rektangel 57">
            <a:extLst>
              <a:ext uri="{FF2B5EF4-FFF2-40B4-BE49-F238E27FC236}">
                <a16:creationId xmlns:a16="http://schemas.microsoft.com/office/drawing/2014/main" id="{9B04F74E-1A0B-4430-92A9-96BFE4BCF80E}"/>
              </a:ext>
            </a:extLst>
          </p:cNvPr>
          <p:cNvSpPr/>
          <p:nvPr/>
        </p:nvSpPr>
        <p:spPr>
          <a:xfrm>
            <a:off x="251520" y="6085259"/>
            <a:ext cx="345521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sz="800" dirty="0">
                <a:hlinkClick r:id="rId3"/>
              </a:rPr>
              <a:t>https://nvdbw01.kantega.no/nvdb/api/v3/vegnett/veglenkesekvenser/180819</a:t>
            </a:r>
            <a:endParaRPr lang="nb-NO" sz="800" dirty="0"/>
          </a:p>
          <a:p>
            <a:r>
              <a:rPr lang="nb-NO" sz="800" dirty="0"/>
              <a:t>Veglenke 23</a:t>
            </a:r>
          </a:p>
        </p:txBody>
      </p:sp>
      <p:sp>
        <p:nvSpPr>
          <p:cNvPr id="59" name="Rektangel 58">
            <a:extLst>
              <a:ext uri="{FF2B5EF4-FFF2-40B4-BE49-F238E27FC236}">
                <a16:creationId xmlns:a16="http://schemas.microsoft.com/office/drawing/2014/main" id="{4E4DCA85-EB53-4A2B-8C23-93A87EFF0F5D}"/>
              </a:ext>
            </a:extLst>
          </p:cNvPr>
          <p:cNvSpPr/>
          <p:nvPr/>
        </p:nvSpPr>
        <p:spPr>
          <a:xfrm>
            <a:off x="4977172" y="6085259"/>
            <a:ext cx="329411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sz="800" dirty="0">
                <a:hlinkClick r:id="rId4"/>
              </a:rPr>
              <a:t>https://nvdbw01.kantega.no/nvdb/api/v3/vegobjekter/591/81512392/3</a:t>
            </a:r>
            <a:endParaRPr lang="nb-NO" sz="800" dirty="0"/>
          </a:p>
        </p:txBody>
      </p:sp>
      <p:sp>
        <p:nvSpPr>
          <p:cNvPr id="60" name="TekstSylinder 59">
            <a:extLst>
              <a:ext uri="{FF2B5EF4-FFF2-40B4-BE49-F238E27FC236}">
                <a16:creationId xmlns:a16="http://schemas.microsoft.com/office/drawing/2014/main" id="{4A7DB5CE-5468-4E41-BFDA-7944B0F538DD}"/>
              </a:ext>
            </a:extLst>
          </p:cNvPr>
          <p:cNvSpPr txBox="1"/>
          <p:nvPr/>
        </p:nvSpPr>
        <p:spPr>
          <a:xfrm>
            <a:off x="467544" y="721192"/>
            <a:ext cx="1523443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nb-NO" dirty="0"/>
              <a:t>Stedfesting på veglenke</a:t>
            </a:r>
          </a:p>
        </p:txBody>
      </p:sp>
      <p:pic>
        <p:nvPicPr>
          <p:cNvPr id="64" name="Bilde 63">
            <a:extLst>
              <a:ext uri="{FF2B5EF4-FFF2-40B4-BE49-F238E27FC236}">
                <a16:creationId xmlns:a16="http://schemas.microsoft.com/office/drawing/2014/main" id="{37B31292-A2D8-4E40-8EF3-6AFDB72BFE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1960" y="2923717"/>
            <a:ext cx="3818756" cy="1799644"/>
          </a:xfrm>
          <a:prstGeom prst="rect">
            <a:avLst/>
          </a:prstGeom>
        </p:spPr>
      </p:pic>
      <p:sp>
        <p:nvSpPr>
          <p:cNvPr id="65" name="Ellipse 64">
            <a:extLst>
              <a:ext uri="{FF2B5EF4-FFF2-40B4-BE49-F238E27FC236}">
                <a16:creationId xmlns:a16="http://schemas.microsoft.com/office/drawing/2014/main" id="{2E87E87C-B2A0-4340-B683-B02508DE02E8}"/>
              </a:ext>
            </a:extLst>
          </p:cNvPr>
          <p:cNvSpPr/>
          <p:nvPr/>
        </p:nvSpPr>
        <p:spPr>
          <a:xfrm>
            <a:off x="4358705" y="3877166"/>
            <a:ext cx="1293416" cy="60868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15350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uppe 30">
            <a:extLst>
              <a:ext uri="{FF2B5EF4-FFF2-40B4-BE49-F238E27FC236}">
                <a16:creationId xmlns:a16="http://schemas.microsoft.com/office/drawing/2014/main" id="{C09362DE-2A9A-44C7-BF1A-42A11DD4CBCC}"/>
              </a:ext>
            </a:extLst>
          </p:cNvPr>
          <p:cNvGrpSpPr/>
          <p:nvPr/>
        </p:nvGrpSpPr>
        <p:grpSpPr>
          <a:xfrm>
            <a:off x="2566485" y="1556792"/>
            <a:ext cx="5810223" cy="222088"/>
            <a:chOff x="2397052" y="3485909"/>
            <a:chExt cx="5810223" cy="222088"/>
          </a:xfrm>
        </p:grpSpPr>
        <p:sp>
          <p:nvSpPr>
            <p:cNvPr id="8" name="Pil høyre 7"/>
            <p:cNvSpPr/>
            <p:nvPr/>
          </p:nvSpPr>
          <p:spPr>
            <a:xfrm>
              <a:off x="2397052" y="3499132"/>
              <a:ext cx="3096343" cy="208865"/>
            </a:xfrm>
            <a:prstGeom prst="rightArrow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" name="Pil høyre 22"/>
            <p:cNvSpPr/>
            <p:nvPr/>
          </p:nvSpPr>
          <p:spPr>
            <a:xfrm>
              <a:off x="5500692" y="3485909"/>
              <a:ext cx="2706583" cy="215643"/>
            </a:xfrm>
            <a:prstGeom prst="rightArrow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0" name="Gruppe 19">
            <a:extLst>
              <a:ext uri="{FF2B5EF4-FFF2-40B4-BE49-F238E27FC236}">
                <a16:creationId xmlns:a16="http://schemas.microsoft.com/office/drawing/2014/main" id="{C0E734D5-AEAF-40AC-BEAC-77FB4EAD9425}"/>
              </a:ext>
            </a:extLst>
          </p:cNvPr>
          <p:cNvGrpSpPr/>
          <p:nvPr/>
        </p:nvGrpSpPr>
        <p:grpSpPr>
          <a:xfrm>
            <a:off x="2566485" y="719571"/>
            <a:ext cx="5802932" cy="664042"/>
            <a:chOff x="2411760" y="822042"/>
            <a:chExt cx="5802932" cy="664042"/>
          </a:xfrm>
        </p:grpSpPr>
        <p:sp>
          <p:nvSpPr>
            <p:cNvPr id="18" name="Rektangel 17">
              <a:extLst>
                <a:ext uri="{FF2B5EF4-FFF2-40B4-BE49-F238E27FC236}">
                  <a16:creationId xmlns:a16="http://schemas.microsoft.com/office/drawing/2014/main" id="{B9D61E0D-B4EC-423B-97D4-5742164427F5}"/>
                </a:ext>
              </a:extLst>
            </p:cNvPr>
            <p:cNvSpPr/>
            <p:nvPr/>
          </p:nvSpPr>
          <p:spPr>
            <a:xfrm>
              <a:off x="2411760" y="822042"/>
              <a:ext cx="5802932" cy="66404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32" name="Rett linje 31">
              <a:extLst>
                <a:ext uri="{FF2B5EF4-FFF2-40B4-BE49-F238E27FC236}">
                  <a16:creationId xmlns:a16="http://schemas.microsoft.com/office/drawing/2014/main" id="{82756B1A-974A-436E-8AF3-8C384A257FCB}"/>
                </a:ext>
              </a:extLst>
            </p:cNvPr>
            <p:cNvCxnSpPr>
              <a:cxnSpLocks/>
            </p:cNvCxnSpPr>
            <p:nvPr/>
          </p:nvCxnSpPr>
          <p:spPr>
            <a:xfrm>
              <a:off x="2411760" y="1052736"/>
              <a:ext cx="5802932" cy="0"/>
            </a:xfrm>
            <a:prstGeom prst="line">
              <a:avLst/>
            </a:prstGeom>
            <a:ln w="28575">
              <a:solidFill>
                <a:srgbClr val="FFFF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Rett linje 32">
              <a:extLst>
                <a:ext uri="{FF2B5EF4-FFF2-40B4-BE49-F238E27FC236}">
                  <a16:creationId xmlns:a16="http://schemas.microsoft.com/office/drawing/2014/main" id="{3A726067-C081-49BD-8846-EF148B54B76B}"/>
                </a:ext>
              </a:extLst>
            </p:cNvPr>
            <p:cNvCxnSpPr>
              <a:cxnSpLocks/>
            </p:cNvCxnSpPr>
            <p:nvPr/>
          </p:nvCxnSpPr>
          <p:spPr>
            <a:xfrm>
              <a:off x="2411760" y="1277144"/>
              <a:ext cx="5802932" cy="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Pil: høyre 33">
              <a:extLst>
                <a:ext uri="{FF2B5EF4-FFF2-40B4-BE49-F238E27FC236}">
                  <a16:creationId xmlns:a16="http://schemas.microsoft.com/office/drawing/2014/main" id="{AC50AD0F-D7FF-4CD8-A7EE-E596DF6784D8}"/>
                </a:ext>
              </a:extLst>
            </p:cNvPr>
            <p:cNvSpPr/>
            <p:nvPr/>
          </p:nvSpPr>
          <p:spPr>
            <a:xfrm>
              <a:off x="4788024" y="1348774"/>
              <a:ext cx="288032" cy="8877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Pil: høyre 34">
              <a:extLst>
                <a:ext uri="{FF2B5EF4-FFF2-40B4-BE49-F238E27FC236}">
                  <a16:creationId xmlns:a16="http://schemas.microsoft.com/office/drawing/2014/main" id="{167D304C-E2F1-4FF6-AE17-A1B4BF073689}"/>
                </a:ext>
              </a:extLst>
            </p:cNvPr>
            <p:cNvSpPr/>
            <p:nvPr/>
          </p:nvSpPr>
          <p:spPr>
            <a:xfrm>
              <a:off x="4788024" y="1108574"/>
              <a:ext cx="288032" cy="8877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Pil: høyre 35">
              <a:extLst>
                <a:ext uri="{FF2B5EF4-FFF2-40B4-BE49-F238E27FC236}">
                  <a16:creationId xmlns:a16="http://schemas.microsoft.com/office/drawing/2014/main" id="{309D4B90-88B7-41B0-ADA7-CA41674248F5}"/>
                </a:ext>
              </a:extLst>
            </p:cNvPr>
            <p:cNvSpPr/>
            <p:nvPr/>
          </p:nvSpPr>
          <p:spPr>
            <a:xfrm rot="10800000">
              <a:off x="4776018" y="890656"/>
              <a:ext cx="288032" cy="8877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5" name="Gruppe 24">
            <a:extLst>
              <a:ext uri="{FF2B5EF4-FFF2-40B4-BE49-F238E27FC236}">
                <a16:creationId xmlns:a16="http://schemas.microsoft.com/office/drawing/2014/main" id="{E949A4CB-E64E-4ADF-880E-CAAAC365095D}"/>
              </a:ext>
            </a:extLst>
          </p:cNvPr>
          <p:cNvGrpSpPr/>
          <p:nvPr/>
        </p:nvGrpSpPr>
        <p:grpSpPr>
          <a:xfrm>
            <a:off x="2573781" y="2003939"/>
            <a:ext cx="5810336" cy="657292"/>
            <a:chOff x="2404348" y="3853887"/>
            <a:chExt cx="5810336" cy="657292"/>
          </a:xfrm>
        </p:grpSpPr>
        <p:sp>
          <p:nvSpPr>
            <p:cNvPr id="10" name="Pil høyre 9"/>
            <p:cNvSpPr/>
            <p:nvPr/>
          </p:nvSpPr>
          <p:spPr>
            <a:xfrm>
              <a:off x="2404348" y="3853887"/>
              <a:ext cx="3096344" cy="225117"/>
            </a:xfrm>
            <a:prstGeom prst="rightArrow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" name="TekstSylinder 15"/>
            <p:cNvSpPr txBox="1"/>
            <p:nvPr/>
          </p:nvSpPr>
          <p:spPr>
            <a:xfrm>
              <a:off x="2936128" y="4141847"/>
              <a:ext cx="19567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b-NO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Feltoversikt 1#2#3</a:t>
              </a:r>
            </a:p>
          </p:txBody>
        </p:sp>
        <p:sp>
          <p:nvSpPr>
            <p:cNvPr id="24" name="Pil høyre 23"/>
            <p:cNvSpPr/>
            <p:nvPr/>
          </p:nvSpPr>
          <p:spPr>
            <a:xfrm>
              <a:off x="5513607" y="3855240"/>
              <a:ext cx="2701077" cy="223764"/>
            </a:xfrm>
            <a:prstGeom prst="rightArrow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4" name="TekstSylinder 43">
              <a:extLst>
                <a:ext uri="{FF2B5EF4-FFF2-40B4-BE49-F238E27FC236}">
                  <a16:creationId xmlns:a16="http://schemas.microsoft.com/office/drawing/2014/main" id="{038B0367-21B8-44DB-BAB3-0DDDDEBE9AA1}"/>
                </a:ext>
              </a:extLst>
            </p:cNvPr>
            <p:cNvSpPr txBox="1"/>
            <p:nvPr/>
          </p:nvSpPr>
          <p:spPr>
            <a:xfrm>
              <a:off x="5789867" y="4141847"/>
              <a:ext cx="19567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b-NO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Feltoversikt 1#2#3</a:t>
              </a:r>
            </a:p>
          </p:txBody>
        </p:sp>
      </p:grpSp>
      <p:sp>
        <p:nvSpPr>
          <p:cNvPr id="41" name="TekstSylinder 40">
            <a:extLst>
              <a:ext uri="{FF2B5EF4-FFF2-40B4-BE49-F238E27FC236}">
                <a16:creationId xmlns:a16="http://schemas.microsoft.com/office/drawing/2014/main" id="{613B96F1-83C8-41D4-AC02-B15AE4868E63}"/>
              </a:ext>
            </a:extLst>
          </p:cNvPr>
          <p:cNvSpPr txBox="1"/>
          <p:nvPr/>
        </p:nvSpPr>
        <p:spPr>
          <a:xfrm>
            <a:off x="2555776" y="1678471"/>
            <a:ext cx="31323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Vegystemreferansens</a:t>
            </a:r>
            <a:r>
              <a:rPr kumimoji="0" lang="nb-NO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retning</a:t>
            </a:r>
          </a:p>
        </p:txBody>
      </p:sp>
      <p:grpSp>
        <p:nvGrpSpPr>
          <p:cNvPr id="2" name="Gruppe 1">
            <a:extLst>
              <a:ext uri="{FF2B5EF4-FFF2-40B4-BE49-F238E27FC236}">
                <a16:creationId xmlns:a16="http://schemas.microsoft.com/office/drawing/2014/main" id="{75BE7CE8-C370-4806-B2FB-3EAF0B7E32E6}"/>
              </a:ext>
            </a:extLst>
          </p:cNvPr>
          <p:cNvGrpSpPr/>
          <p:nvPr/>
        </p:nvGrpSpPr>
        <p:grpSpPr>
          <a:xfrm>
            <a:off x="661715" y="3140968"/>
            <a:ext cx="2635994" cy="1651259"/>
            <a:chOff x="927894" y="4005927"/>
            <a:chExt cx="2635994" cy="1651259"/>
          </a:xfrm>
        </p:grpSpPr>
        <p:pic>
          <p:nvPicPr>
            <p:cNvPr id="4" name="Bilde 3">
              <a:extLst>
                <a:ext uri="{FF2B5EF4-FFF2-40B4-BE49-F238E27FC236}">
                  <a16:creationId xmlns:a16="http://schemas.microsoft.com/office/drawing/2014/main" id="{8050DC0E-D750-4E7D-92FC-D6A6BEE343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27894" y="4005927"/>
              <a:ext cx="2635994" cy="1651259"/>
            </a:xfrm>
            <a:prstGeom prst="rect">
              <a:avLst/>
            </a:prstGeom>
          </p:spPr>
        </p:pic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FFE10C3F-A2E5-48EF-97C5-47C3EABD3DAA}"/>
                </a:ext>
              </a:extLst>
            </p:cNvPr>
            <p:cNvSpPr/>
            <p:nvPr/>
          </p:nvSpPr>
          <p:spPr>
            <a:xfrm>
              <a:off x="935303" y="5144167"/>
              <a:ext cx="2136541" cy="378295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sp>
        <p:nvSpPr>
          <p:cNvPr id="40" name="TekstSylinder 39">
            <a:extLst>
              <a:ext uri="{FF2B5EF4-FFF2-40B4-BE49-F238E27FC236}">
                <a16:creationId xmlns:a16="http://schemas.microsoft.com/office/drawing/2014/main" id="{E5615D13-DD32-4ED6-8320-3E5D3CB602B7}"/>
              </a:ext>
            </a:extLst>
          </p:cNvPr>
          <p:cNvSpPr txBox="1"/>
          <p:nvPr/>
        </p:nvSpPr>
        <p:spPr>
          <a:xfrm>
            <a:off x="352375" y="723083"/>
            <a:ext cx="1627337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nb-NO" dirty="0"/>
              <a:t>Det mennesket kan skjønne</a:t>
            </a:r>
          </a:p>
        </p:txBody>
      </p:sp>
      <p:pic>
        <p:nvPicPr>
          <p:cNvPr id="3" name="Bilde 2">
            <a:extLst>
              <a:ext uri="{FF2B5EF4-FFF2-40B4-BE49-F238E27FC236}">
                <a16:creationId xmlns:a16="http://schemas.microsoft.com/office/drawing/2014/main" id="{CC6BFA31-EE5F-4830-85EC-BE9DA4454B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7025" y="3142546"/>
            <a:ext cx="2790824" cy="2728912"/>
          </a:xfrm>
          <a:prstGeom prst="rect">
            <a:avLst/>
          </a:prstGeom>
        </p:spPr>
      </p:pic>
      <p:pic>
        <p:nvPicPr>
          <p:cNvPr id="5" name="Bilde 4">
            <a:extLst>
              <a:ext uri="{FF2B5EF4-FFF2-40B4-BE49-F238E27FC236}">
                <a16:creationId xmlns:a16="http://schemas.microsoft.com/office/drawing/2014/main" id="{E9DABBD6-6E5B-4ACD-B71C-BDC00E3A65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2200" y="3140968"/>
            <a:ext cx="1787713" cy="920359"/>
          </a:xfrm>
          <a:prstGeom prst="rect">
            <a:avLst/>
          </a:prstGeom>
        </p:spPr>
      </p:pic>
      <p:sp>
        <p:nvSpPr>
          <p:cNvPr id="6" name="Pil: høyre 5">
            <a:extLst>
              <a:ext uri="{FF2B5EF4-FFF2-40B4-BE49-F238E27FC236}">
                <a16:creationId xmlns:a16="http://schemas.microsoft.com/office/drawing/2014/main" id="{2721B114-545C-4E5D-A43B-AAFB741247F9}"/>
              </a:ext>
            </a:extLst>
          </p:cNvPr>
          <p:cNvSpPr/>
          <p:nvPr/>
        </p:nvSpPr>
        <p:spPr>
          <a:xfrm rot="5400000">
            <a:off x="7526962" y="4265947"/>
            <a:ext cx="435979" cy="1142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6B5D7B68-EEE3-48F0-93B8-F1FE98B81E50}"/>
              </a:ext>
            </a:extLst>
          </p:cNvPr>
          <p:cNvSpPr txBox="1"/>
          <p:nvPr/>
        </p:nvSpPr>
        <p:spPr>
          <a:xfrm>
            <a:off x="6660232" y="4673670"/>
            <a:ext cx="211418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/>
              <a:t>Også legge ut kortform for Feltoversikt 1#2#3#4#6</a:t>
            </a:r>
          </a:p>
          <a:p>
            <a:pPr algn="ctr"/>
            <a:r>
              <a:rPr lang="nb-NO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</a:p>
        </p:txBody>
      </p:sp>
      <p:sp>
        <p:nvSpPr>
          <p:cNvPr id="52" name="TekstSylinder 51">
            <a:extLst>
              <a:ext uri="{FF2B5EF4-FFF2-40B4-BE49-F238E27FC236}">
                <a16:creationId xmlns:a16="http://schemas.microsoft.com/office/drawing/2014/main" id="{8FFD09DB-456F-48B8-B89D-9574751D7697}"/>
              </a:ext>
            </a:extLst>
          </p:cNvPr>
          <p:cNvSpPr txBox="1"/>
          <p:nvPr/>
        </p:nvSpPr>
        <p:spPr>
          <a:xfrm>
            <a:off x="528301" y="5382159"/>
            <a:ext cx="2531531" cy="461665"/>
          </a:xfrm>
          <a:prstGeom prst="rect">
            <a:avLst/>
          </a:prstGeom>
          <a:solidFill>
            <a:srgbClr val="FF9933"/>
          </a:solidFill>
        </p:spPr>
        <p:txBody>
          <a:bodyPr wrap="square" rtlCol="0">
            <a:spAutoFit/>
          </a:bodyPr>
          <a:lstStyle/>
          <a:p>
            <a:r>
              <a:rPr lang="nb-NO" sz="1200" dirty="0"/>
              <a:t>NB! Eksemplene er hentet fra LES V3. Denne er fortsatt under utvikling. </a:t>
            </a:r>
          </a:p>
        </p:txBody>
      </p:sp>
      <p:sp>
        <p:nvSpPr>
          <p:cNvPr id="13" name="TekstSylinder 12">
            <a:extLst>
              <a:ext uri="{FF2B5EF4-FFF2-40B4-BE49-F238E27FC236}">
                <a16:creationId xmlns:a16="http://schemas.microsoft.com/office/drawing/2014/main" id="{E9444D4C-2795-4495-A296-7D4C9243F91F}"/>
              </a:ext>
            </a:extLst>
          </p:cNvPr>
          <p:cNvSpPr txBox="1"/>
          <p:nvPr/>
        </p:nvSpPr>
        <p:spPr>
          <a:xfrm>
            <a:off x="4129993" y="5869880"/>
            <a:ext cx="2242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/>
              <a:t>Vegsystemreferansen legges ut i kortform for brukeren.</a:t>
            </a:r>
          </a:p>
        </p:txBody>
      </p:sp>
    </p:spTree>
    <p:extLst>
      <p:ext uri="{BB962C8B-B14F-4D97-AF65-F5344CB8AC3E}">
        <p14:creationId xmlns:p14="http://schemas.microsoft.com/office/powerpoint/2010/main" val="2375059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99B4896-7612-43CB-96B5-E40116CAE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Løsning for felt som stedfestingsegenskap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BC9ECD1C-ECE5-40E9-BD8A-BC96655079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1026" name="Bilde 3" descr="image003">
            <a:extLst>
              <a:ext uri="{FF2B5EF4-FFF2-40B4-BE49-F238E27FC236}">
                <a16:creationId xmlns:a16="http://schemas.microsoft.com/office/drawing/2014/main" id="{57D1D08B-F077-49D0-8E42-490C325016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357" y="1928084"/>
            <a:ext cx="3048397" cy="3608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kstSylinder 6">
            <a:extLst>
              <a:ext uri="{FF2B5EF4-FFF2-40B4-BE49-F238E27FC236}">
                <a16:creationId xmlns:a16="http://schemas.microsoft.com/office/drawing/2014/main" id="{6CAEBA82-FA34-475B-97C7-2CD0EA3BFBD8}"/>
              </a:ext>
            </a:extLst>
          </p:cNvPr>
          <p:cNvSpPr txBox="1"/>
          <p:nvPr/>
        </p:nvSpPr>
        <p:spPr>
          <a:xfrm>
            <a:off x="3863200" y="1959223"/>
            <a:ext cx="43924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Hvordan standardiserer vi feltkoden for høyderestriksjonen som er stedfestet på kun felt 3 på veglenka?</a:t>
            </a:r>
          </a:p>
        </p:txBody>
      </p:sp>
      <p:sp>
        <p:nvSpPr>
          <p:cNvPr id="8" name="TekstSylinder 7">
            <a:extLst>
              <a:ext uri="{FF2B5EF4-FFF2-40B4-BE49-F238E27FC236}">
                <a16:creationId xmlns:a16="http://schemas.microsoft.com/office/drawing/2014/main" id="{BE3505E7-4755-4B69-A1B5-3F1C6A0EF0CF}"/>
              </a:ext>
            </a:extLst>
          </p:cNvPr>
          <p:cNvSpPr txBox="1"/>
          <p:nvPr/>
        </p:nvSpPr>
        <p:spPr>
          <a:xfrm>
            <a:off x="1246495" y="2420888"/>
            <a:ext cx="108012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5000" b="1" dirty="0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</a:p>
        </p:txBody>
      </p:sp>
      <p:pic>
        <p:nvPicPr>
          <p:cNvPr id="10" name="Bilde 9">
            <a:extLst>
              <a:ext uri="{FF2B5EF4-FFF2-40B4-BE49-F238E27FC236}">
                <a16:creationId xmlns:a16="http://schemas.microsoft.com/office/drawing/2014/main" id="{AA5175B0-6A93-44B1-A704-3EB50B8988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2564" y="3212976"/>
            <a:ext cx="3818756" cy="1799644"/>
          </a:xfrm>
          <a:prstGeom prst="rect">
            <a:avLst/>
          </a:prstGeom>
        </p:spPr>
      </p:pic>
      <p:sp>
        <p:nvSpPr>
          <p:cNvPr id="9" name="TekstSylinder 8">
            <a:extLst>
              <a:ext uri="{FF2B5EF4-FFF2-40B4-BE49-F238E27FC236}">
                <a16:creationId xmlns:a16="http://schemas.microsoft.com/office/drawing/2014/main" id="{0C92DDE6-901D-4513-91F0-347B69F7E180}"/>
              </a:ext>
            </a:extLst>
          </p:cNvPr>
          <p:cNvSpPr txBox="1"/>
          <p:nvPr/>
        </p:nvSpPr>
        <p:spPr>
          <a:xfrm>
            <a:off x="7539738" y="5796493"/>
            <a:ext cx="15954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800" dirty="0" err="1">
                <a:hlinkClick r:id="rId4"/>
              </a:rPr>
              <a:t>Vegobjekt</a:t>
            </a:r>
            <a:r>
              <a:rPr lang="nb-NO" sz="800" dirty="0">
                <a:hlinkClick r:id="rId4"/>
              </a:rPr>
              <a:t> 81512392</a:t>
            </a:r>
            <a:endParaRPr lang="nb-NO" sz="800" dirty="0"/>
          </a:p>
        </p:txBody>
      </p:sp>
      <p:sp>
        <p:nvSpPr>
          <p:cNvPr id="12" name="Plassholder for dato 3">
            <a:extLst>
              <a:ext uri="{FF2B5EF4-FFF2-40B4-BE49-F238E27FC236}">
                <a16:creationId xmlns:a16="http://schemas.microsoft.com/office/drawing/2014/main" id="{E0F1C7B7-EA67-48F0-9831-5295269D0F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951" y="6385407"/>
            <a:ext cx="1025822" cy="172125"/>
          </a:xfrm>
        </p:spPr>
        <p:txBody>
          <a:bodyPr/>
          <a:lstStyle/>
          <a:p>
            <a:r>
              <a:rPr lang="nb-NO" dirty="0"/>
              <a:t>30.01.2019</a:t>
            </a:r>
          </a:p>
        </p:txBody>
      </p:sp>
    </p:spTree>
    <p:extLst>
      <p:ext uri="{BB962C8B-B14F-4D97-AF65-F5344CB8AC3E}">
        <p14:creationId xmlns:p14="http://schemas.microsoft.com/office/powerpoint/2010/main" val="2214220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470A0A6-ACA8-4D24-936C-E7206717F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/>
              <a:t>Prosjektmøte 6 -Agenda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D9AE41BE-5912-4F5F-9D29-08836256AA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b-NO" dirty="0"/>
          </a:p>
        </p:txBody>
      </p:sp>
      <p:graphicFrame>
        <p:nvGraphicFramePr>
          <p:cNvPr id="6" name="Tabell 5">
            <a:extLst>
              <a:ext uri="{FF2B5EF4-FFF2-40B4-BE49-F238E27FC236}">
                <a16:creationId xmlns:a16="http://schemas.microsoft.com/office/drawing/2014/main" id="{DF88B2BE-67C4-45C6-BC34-BD5355D790C3}"/>
              </a:ext>
            </a:extLst>
          </p:cNvPr>
          <p:cNvGraphicFramePr>
            <a:graphicFrameLocks noGrp="1"/>
          </p:cNvGraphicFramePr>
          <p:nvPr/>
        </p:nvGraphicFramePr>
        <p:xfrm>
          <a:off x="765969" y="1627391"/>
          <a:ext cx="7609080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58842">
                  <a:extLst>
                    <a:ext uri="{9D8B030D-6E8A-4147-A177-3AD203B41FA5}">
                      <a16:colId xmlns:a16="http://schemas.microsoft.com/office/drawing/2014/main" val="4287863625"/>
                    </a:ext>
                  </a:extLst>
                </a:gridCol>
                <a:gridCol w="2550238">
                  <a:extLst>
                    <a:ext uri="{9D8B030D-6E8A-4147-A177-3AD203B41FA5}">
                      <a16:colId xmlns:a16="http://schemas.microsoft.com/office/drawing/2014/main" val="1043324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Tema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Hvem / antatt tid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9116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Rask oppsummering av høringen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Linda / 5 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077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Stedfesting, </a:t>
                      </a:r>
                      <a:r>
                        <a:rPr lang="nb-NO" dirty="0" err="1"/>
                        <a:t>veglenkesekvense</a:t>
                      </a:r>
                      <a:r>
                        <a:rPr lang="nb-NO" dirty="0"/>
                        <a:t> eller veglenke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Knut / 30 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834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Feltbeskrivelser på veglenka, og som stedfestingsegenskaper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Linda og Knut / 30 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226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Ekstern kodeliste for kommunenummer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Ragnhild / 15 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870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Produkt på vegtrasenivå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Tore / 15 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9210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Vegnett over plasser og torg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Tore / 10 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907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Tidsbegrensning på Vegsperring og Trafikkregulering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Linda / 5 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6809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Øvrige endringer i dokumentet (om ønskelig)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Linda og Ragnhild / 20 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954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Eventuelt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nb-NO" dirty="0"/>
                        <a:t>Et objekt kan ha flere geometrier?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nb-NO" dirty="0"/>
                        <a:t>Annet?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8124194"/>
                  </a:ext>
                </a:extLst>
              </a:tr>
            </a:tbl>
          </a:graphicData>
        </a:graphic>
      </p:graphicFrame>
      <p:sp>
        <p:nvSpPr>
          <p:cNvPr id="7" name="Plassholder for dato 3">
            <a:extLst>
              <a:ext uri="{FF2B5EF4-FFF2-40B4-BE49-F238E27FC236}">
                <a16:creationId xmlns:a16="http://schemas.microsoft.com/office/drawing/2014/main" id="{1511BE4D-D0F1-44C2-9350-6A0496FF60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63" y="6384925"/>
            <a:ext cx="1025525" cy="173038"/>
          </a:xfrm>
        </p:spPr>
        <p:txBody>
          <a:bodyPr/>
          <a:lstStyle/>
          <a:p>
            <a:r>
              <a:rPr lang="nb-NO" dirty="0"/>
              <a:t>30.01.2019</a:t>
            </a:r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5E7AD98A-CF80-4BB3-8965-19BD6FD96D30}"/>
              </a:ext>
            </a:extLst>
          </p:cNvPr>
          <p:cNvSpPr/>
          <p:nvPr/>
        </p:nvSpPr>
        <p:spPr>
          <a:xfrm>
            <a:off x="765969" y="3068960"/>
            <a:ext cx="7609080" cy="432048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086953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470A0A6-ACA8-4D24-936C-E7206717F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/>
              <a:t>Prosjektmøte 6 -Agenda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D9AE41BE-5912-4F5F-9D29-08836256AA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b-NO" dirty="0"/>
          </a:p>
        </p:txBody>
      </p:sp>
      <p:graphicFrame>
        <p:nvGraphicFramePr>
          <p:cNvPr id="6" name="Tabell 5">
            <a:extLst>
              <a:ext uri="{FF2B5EF4-FFF2-40B4-BE49-F238E27FC236}">
                <a16:creationId xmlns:a16="http://schemas.microsoft.com/office/drawing/2014/main" id="{DF88B2BE-67C4-45C6-BC34-BD5355D790C3}"/>
              </a:ext>
            </a:extLst>
          </p:cNvPr>
          <p:cNvGraphicFramePr>
            <a:graphicFrameLocks noGrp="1"/>
          </p:cNvGraphicFramePr>
          <p:nvPr/>
        </p:nvGraphicFramePr>
        <p:xfrm>
          <a:off x="765969" y="1627391"/>
          <a:ext cx="7609080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58842">
                  <a:extLst>
                    <a:ext uri="{9D8B030D-6E8A-4147-A177-3AD203B41FA5}">
                      <a16:colId xmlns:a16="http://schemas.microsoft.com/office/drawing/2014/main" val="4287863625"/>
                    </a:ext>
                  </a:extLst>
                </a:gridCol>
                <a:gridCol w="2550238">
                  <a:extLst>
                    <a:ext uri="{9D8B030D-6E8A-4147-A177-3AD203B41FA5}">
                      <a16:colId xmlns:a16="http://schemas.microsoft.com/office/drawing/2014/main" val="1043324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Tema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Hvem / antatt tid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9116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Rask oppsummering av høringen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Linda / 5 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077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Stedfesting, </a:t>
                      </a:r>
                      <a:r>
                        <a:rPr lang="nb-NO" dirty="0" err="1"/>
                        <a:t>veglenkesekvense</a:t>
                      </a:r>
                      <a:r>
                        <a:rPr lang="nb-NO" dirty="0"/>
                        <a:t> eller veglenke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Knut / 30 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834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Feltbeskrivelser på veglenka, og som stedfestingsegenskaper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Linda og Knut / 30 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226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Ekstern kodeliste for kommunenummer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Ragnhild / 15 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870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Produkt på vegtrasenivå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Tore / 15 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9210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Vegnett over plasser og torg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Tore / 10 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907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Tidsbegrensning på Vegsperring og Trafikkregulering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Linda / 5 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6809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Øvrige endringer i dokumentet (om ønskelig)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Linda og Ragnhild / 20 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954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Eventuelt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nb-NO" dirty="0"/>
                        <a:t>Et objekt kan ha flere geometrier?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nb-NO" dirty="0"/>
                        <a:t>Annet?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8124194"/>
                  </a:ext>
                </a:extLst>
              </a:tr>
            </a:tbl>
          </a:graphicData>
        </a:graphic>
      </p:graphicFrame>
      <p:sp>
        <p:nvSpPr>
          <p:cNvPr id="7" name="Plassholder for dato 3">
            <a:extLst>
              <a:ext uri="{FF2B5EF4-FFF2-40B4-BE49-F238E27FC236}">
                <a16:creationId xmlns:a16="http://schemas.microsoft.com/office/drawing/2014/main" id="{1511BE4D-D0F1-44C2-9350-6A0496FF60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63" y="6384925"/>
            <a:ext cx="1025525" cy="173038"/>
          </a:xfrm>
        </p:spPr>
        <p:txBody>
          <a:bodyPr/>
          <a:lstStyle/>
          <a:p>
            <a:r>
              <a:rPr lang="nb-NO" dirty="0"/>
              <a:t>30.01.2019</a:t>
            </a:r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5E7AD98A-CF80-4BB3-8965-19BD6FD96D30}"/>
              </a:ext>
            </a:extLst>
          </p:cNvPr>
          <p:cNvSpPr/>
          <p:nvPr/>
        </p:nvSpPr>
        <p:spPr>
          <a:xfrm>
            <a:off x="765969" y="3434333"/>
            <a:ext cx="7609080" cy="432048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27544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470A0A6-ACA8-4D24-936C-E7206717F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/>
              <a:t>Prosjektmøte 6 -Agenda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D9AE41BE-5912-4F5F-9D29-08836256AA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b-NO" dirty="0"/>
          </a:p>
        </p:txBody>
      </p:sp>
      <p:graphicFrame>
        <p:nvGraphicFramePr>
          <p:cNvPr id="6" name="Tabell 5">
            <a:extLst>
              <a:ext uri="{FF2B5EF4-FFF2-40B4-BE49-F238E27FC236}">
                <a16:creationId xmlns:a16="http://schemas.microsoft.com/office/drawing/2014/main" id="{DF88B2BE-67C4-45C6-BC34-BD5355D790C3}"/>
              </a:ext>
            </a:extLst>
          </p:cNvPr>
          <p:cNvGraphicFramePr>
            <a:graphicFrameLocks noGrp="1"/>
          </p:cNvGraphicFramePr>
          <p:nvPr/>
        </p:nvGraphicFramePr>
        <p:xfrm>
          <a:off x="765969" y="1627391"/>
          <a:ext cx="7609080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58842">
                  <a:extLst>
                    <a:ext uri="{9D8B030D-6E8A-4147-A177-3AD203B41FA5}">
                      <a16:colId xmlns:a16="http://schemas.microsoft.com/office/drawing/2014/main" val="4287863625"/>
                    </a:ext>
                  </a:extLst>
                </a:gridCol>
                <a:gridCol w="2550238">
                  <a:extLst>
                    <a:ext uri="{9D8B030D-6E8A-4147-A177-3AD203B41FA5}">
                      <a16:colId xmlns:a16="http://schemas.microsoft.com/office/drawing/2014/main" val="1043324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Tema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Hvem / antatt tid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9116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Rask oppsummering av høringen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Linda / 5 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077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Stedfesting, </a:t>
                      </a:r>
                      <a:r>
                        <a:rPr lang="nb-NO" dirty="0" err="1"/>
                        <a:t>veglenkesekvense</a:t>
                      </a:r>
                      <a:r>
                        <a:rPr lang="nb-NO" dirty="0"/>
                        <a:t> eller veglenke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Knut / 30 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834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Feltbeskrivelser på veglenka, og som stedfestingsegenskaper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Linda og Knut / 30 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226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Ekstern kodeliste for kommunenummer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Ragnhild / 15 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870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Produkt på vegtrasenivå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Tore / 15 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9210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Vegnett over plasser og torg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Tore / 10 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907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Tidsbegrensning på Vegsperring og Trafikkregulering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Linda / 5 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6809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Øvrige endringer i dokumentet (om ønskelig)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Linda og Ragnhild / 20 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954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Eventuelt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nb-NO" dirty="0"/>
                        <a:t>Et objekt kan ha flere geometrier?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nb-NO" dirty="0"/>
                        <a:t>Annet?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8124194"/>
                  </a:ext>
                </a:extLst>
              </a:tr>
            </a:tbl>
          </a:graphicData>
        </a:graphic>
      </p:graphicFrame>
      <p:sp>
        <p:nvSpPr>
          <p:cNvPr id="7" name="Plassholder for dato 3">
            <a:extLst>
              <a:ext uri="{FF2B5EF4-FFF2-40B4-BE49-F238E27FC236}">
                <a16:creationId xmlns:a16="http://schemas.microsoft.com/office/drawing/2014/main" id="{1511BE4D-D0F1-44C2-9350-6A0496FF60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63" y="6384925"/>
            <a:ext cx="1025525" cy="173038"/>
          </a:xfrm>
        </p:spPr>
        <p:txBody>
          <a:bodyPr/>
          <a:lstStyle/>
          <a:p>
            <a:r>
              <a:rPr lang="nb-NO" dirty="0"/>
              <a:t>30.01.2019</a:t>
            </a:r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5E7AD98A-CF80-4BB3-8965-19BD6FD96D30}"/>
              </a:ext>
            </a:extLst>
          </p:cNvPr>
          <p:cNvSpPr/>
          <p:nvPr/>
        </p:nvSpPr>
        <p:spPr>
          <a:xfrm>
            <a:off x="765969" y="3789040"/>
            <a:ext cx="7609080" cy="432048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018881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470A0A6-ACA8-4D24-936C-E7206717F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/>
              <a:t>Prosjektmøte 6 -Agenda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D9AE41BE-5912-4F5F-9D29-08836256AA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b-NO" dirty="0"/>
          </a:p>
        </p:txBody>
      </p:sp>
      <p:graphicFrame>
        <p:nvGraphicFramePr>
          <p:cNvPr id="6" name="Tabell 5">
            <a:extLst>
              <a:ext uri="{FF2B5EF4-FFF2-40B4-BE49-F238E27FC236}">
                <a16:creationId xmlns:a16="http://schemas.microsoft.com/office/drawing/2014/main" id="{DF88B2BE-67C4-45C6-BC34-BD5355D790C3}"/>
              </a:ext>
            </a:extLst>
          </p:cNvPr>
          <p:cNvGraphicFramePr>
            <a:graphicFrameLocks noGrp="1"/>
          </p:cNvGraphicFramePr>
          <p:nvPr/>
        </p:nvGraphicFramePr>
        <p:xfrm>
          <a:off x="765969" y="1627391"/>
          <a:ext cx="7609080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58842">
                  <a:extLst>
                    <a:ext uri="{9D8B030D-6E8A-4147-A177-3AD203B41FA5}">
                      <a16:colId xmlns:a16="http://schemas.microsoft.com/office/drawing/2014/main" val="4287863625"/>
                    </a:ext>
                  </a:extLst>
                </a:gridCol>
                <a:gridCol w="2550238">
                  <a:extLst>
                    <a:ext uri="{9D8B030D-6E8A-4147-A177-3AD203B41FA5}">
                      <a16:colId xmlns:a16="http://schemas.microsoft.com/office/drawing/2014/main" val="1043324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Tema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Hvem / antatt tid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9116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Rask oppsummering av høringen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Linda / 5 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077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Stedfesting, </a:t>
                      </a:r>
                      <a:r>
                        <a:rPr lang="nb-NO" dirty="0" err="1"/>
                        <a:t>veglenkesekvense</a:t>
                      </a:r>
                      <a:r>
                        <a:rPr lang="nb-NO" dirty="0"/>
                        <a:t> eller veglenke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Knut / 30 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834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Feltbeskrivelser på veglenka, og som stedfestingsegenskaper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Linda og Knut / 30 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226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Ekstern kodeliste for kommunenummer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Ragnhild / 15 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870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Produkt på vegtrasenivå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Tore / 15 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9210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Vegnett over plasser og torg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Tore / 10 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907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Tidsbegrensning på Vegsperring og Trafikkregulering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Linda / 5 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6809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Øvrige endringer i dokumentet (om ønskelig)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Linda og Ragnhild / 20 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954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Eventuelt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nb-NO" dirty="0"/>
                        <a:t>Et objekt kan ha flere geometrier?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nb-NO" dirty="0"/>
                        <a:t>Annet?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8124194"/>
                  </a:ext>
                </a:extLst>
              </a:tr>
            </a:tbl>
          </a:graphicData>
        </a:graphic>
      </p:graphicFrame>
      <p:sp>
        <p:nvSpPr>
          <p:cNvPr id="7" name="Plassholder for dato 3">
            <a:extLst>
              <a:ext uri="{FF2B5EF4-FFF2-40B4-BE49-F238E27FC236}">
                <a16:creationId xmlns:a16="http://schemas.microsoft.com/office/drawing/2014/main" id="{1511BE4D-D0F1-44C2-9350-6A0496FF60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63" y="6384925"/>
            <a:ext cx="1025525" cy="173038"/>
          </a:xfrm>
        </p:spPr>
        <p:txBody>
          <a:bodyPr/>
          <a:lstStyle/>
          <a:p>
            <a:r>
              <a:rPr lang="nb-NO" dirty="0"/>
              <a:t>30.01.2019</a:t>
            </a:r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5E7AD98A-CF80-4BB3-8965-19BD6FD96D30}"/>
              </a:ext>
            </a:extLst>
          </p:cNvPr>
          <p:cNvSpPr/>
          <p:nvPr/>
        </p:nvSpPr>
        <p:spPr>
          <a:xfrm>
            <a:off x="791915" y="4221088"/>
            <a:ext cx="7609080" cy="36004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79226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44C51E7-5FD3-40A7-9AFA-DF9FECE6A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Tidsbegrensning på objekter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F79B409-8103-447D-9D93-B283D51B7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3622" y="1777858"/>
            <a:ext cx="3082353" cy="4293806"/>
          </a:xfrm>
        </p:spPr>
        <p:txBody>
          <a:bodyPr>
            <a:normAutofit/>
          </a:bodyPr>
          <a:lstStyle/>
          <a:p>
            <a:r>
              <a:rPr lang="nb-NO" dirty="0"/>
              <a:t>Tidsbegrensning på Vegsperring og Trafikkregulering har vært etterspurt.</a:t>
            </a:r>
          </a:p>
          <a:p>
            <a:r>
              <a:rPr lang="nb-NO" dirty="0"/>
              <a:t>Det finnes løsninger for dette i f.eks. TN-ITS, men de er nokså kompliserte.</a:t>
            </a:r>
          </a:p>
          <a:p>
            <a:r>
              <a:rPr lang="nb-NO" dirty="0"/>
              <a:t>Inntil vi vet hvor stort behovet er håndterer vi dette på en enkel måte ved at tidsbegrensning blir en egenskap til objekttypene.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0746E9B3-34FD-4DC4-B2BA-2E9F67DEF1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2050" name="Bilde 2" descr="image005">
            <a:extLst>
              <a:ext uri="{FF2B5EF4-FFF2-40B4-BE49-F238E27FC236}">
                <a16:creationId xmlns:a16="http://schemas.microsoft.com/office/drawing/2014/main" id="{254AAAC0-A6B6-4B1C-8787-717DC157C8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700808"/>
            <a:ext cx="3957652" cy="4508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lassholder for dato 3">
            <a:extLst>
              <a:ext uri="{FF2B5EF4-FFF2-40B4-BE49-F238E27FC236}">
                <a16:creationId xmlns:a16="http://schemas.microsoft.com/office/drawing/2014/main" id="{A9A059B5-CA5C-45A8-BFDE-DD54694D76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951" y="6385407"/>
            <a:ext cx="1025822" cy="172125"/>
          </a:xfrm>
        </p:spPr>
        <p:txBody>
          <a:bodyPr/>
          <a:lstStyle/>
          <a:p>
            <a:r>
              <a:rPr lang="nb-NO" dirty="0"/>
              <a:t>30.01.2019</a:t>
            </a:r>
          </a:p>
        </p:txBody>
      </p:sp>
    </p:spTree>
    <p:extLst>
      <p:ext uri="{BB962C8B-B14F-4D97-AF65-F5344CB8AC3E}">
        <p14:creationId xmlns:p14="http://schemas.microsoft.com/office/powerpoint/2010/main" val="35250148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7471667-A973-41C8-9F01-8AEA8CEE0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«</a:t>
            </a:r>
            <a:r>
              <a:rPr lang="nb-NO" dirty="0" err="1"/>
              <a:t>gjeldertidsrom</a:t>
            </a:r>
            <a:r>
              <a:rPr lang="nb-NO" dirty="0"/>
              <a:t>» som tekststreng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DFDCD7BE-1310-4B4E-9113-B207F38BD9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21" name="Bilde 20">
            <a:extLst>
              <a:ext uri="{FF2B5EF4-FFF2-40B4-BE49-F238E27FC236}">
                <a16:creationId xmlns:a16="http://schemas.microsoft.com/office/drawing/2014/main" id="{CC457720-32B5-43AE-9FA2-5E61638AE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4030636"/>
            <a:ext cx="7414855" cy="2062659"/>
          </a:xfrm>
          <a:prstGeom prst="rect">
            <a:avLst/>
          </a:prstGeom>
        </p:spPr>
      </p:pic>
      <p:pic>
        <p:nvPicPr>
          <p:cNvPr id="22" name="Bilde 21">
            <a:extLst>
              <a:ext uri="{FF2B5EF4-FFF2-40B4-BE49-F238E27FC236}">
                <a16:creationId xmlns:a16="http://schemas.microsoft.com/office/drawing/2014/main" id="{C5216FED-3F86-4666-9B7C-0FDC4C0F83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159" y="1724700"/>
            <a:ext cx="7313967" cy="1771310"/>
          </a:xfrm>
          <a:prstGeom prst="rect">
            <a:avLst/>
          </a:prstGeom>
        </p:spPr>
      </p:pic>
      <p:sp>
        <p:nvSpPr>
          <p:cNvPr id="23" name="TekstSylinder 22">
            <a:extLst>
              <a:ext uri="{FF2B5EF4-FFF2-40B4-BE49-F238E27FC236}">
                <a16:creationId xmlns:a16="http://schemas.microsoft.com/office/drawing/2014/main" id="{11A8E210-409C-45B9-B7F2-96B7DAB655A7}"/>
              </a:ext>
            </a:extLst>
          </p:cNvPr>
          <p:cNvSpPr txBox="1"/>
          <p:nvPr/>
        </p:nvSpPr>
        <p:spPr>
          <a:xfrm>
            <a:off x="5131857" y="3689377"/>
            <a:ext cx="3672408" cy="738664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nb-NO" sz="1400" dirty="0"/>
              <a:t>Må ha gode eksempler i produktspesifikasjonene (i NVDB) for hvordan tidsbegrensningen skal skrives</a:t>
            </a:r>
          </a:p>
        </p:txBody>
      </p:sp>
      <p:sp>
        <p:nvSpPr>
          <p:cNvPr id="24" name="Plassholder for dato 3">
            <a:extLst>
              <a:ext uri="{FF2B5EF4-FFF2-40B4-BE49-F238E27FC236}">
                <a16:creationId xmlns:a16="http://schemas.microsoft.com/office/drawing/2014/main" id="{B8527975-0232-4D83-8F9C-B5149AB45E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951" y="6385407"/>
            <a:ext cx="1025822" cy="172125"/>
          </a:xfrm>
        </p:spPr>
        <p:txBody>
          <a:bodyPr/>
          <a:lstStyle/>
          <a:p>
            <a:r>
              <a:rPr lang="nb-NO" dirty="0"/>
              <a:t>30.01.2019</a:t>
            </a:r>
          </a:p>
        </p:txBody>
      </p:sp>
    </p:spTree>
    <p:extLst>
      <p:ext uri="{BB962C8B-B14F-4D97-AF65-F5344CB8AC3E}">
        <p14:creationId xmlns:p14="http://schemas.microsoft.com/office/powerpoint/2010/main" val="3335149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470A0A6-ACA8-4D24-936C-E7206717F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/>
              <a:t>Prosjektmøte 6 -Agenda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D9AE41BE-5912-4F5F-9D29-08836256AA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b-NO" dirty="0"/>
          </a:p>
        </p:txBody>
      </p:sp>
      <p:graphicFrame>
        <p:nvGraphicFramePr>
          <p:cNvPr id="6" name="Tabell 5">
            <a:extLst>
              <a:ext uri="{FF2B5EF4-FFF2-40B4-BE49-F238E27FC236}">
                <a16:creationId xmlns:a16="http://schemas.microsoft.com/office/drawing/2014/main" id="{DF88B2BE-67C4-45C6-BC34-BD5355D790C3}"/>
              </a:ext>
            </a:extLst>
          </p:cNvPr>
          <p:cNvGraphicFramePr>
            <a:graphicFrameLocks noGrp="1"/>
          </p:cNvGraphicFramePr>
          <p:nvPr/>
        </p:nvGraphicFramePr>
        <p:xfrm>
          <a:off x="765969" y="1627391"/>
          <a:ext cx="7609080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58842">
                  <a:extLst>
                    <a:ext uri="{9D8B030D-6E8A-4147-A177-3AD203B41FA5}">
                      <a16:colId xmlns:a16="http://schemas.microsoft.com/office/drawing/2014/main" val="4287863625"/>
                    </a:ext>
                  </a:extLst>
                </a:gridCol>
                <a:gridCol w="2550238">
                  <a:extLst>
                    <a:ext uri="{9D8B030D-6E8A-4147-A177-3AD203B41FA5}">
                      <a16:colId xmlns:a16="http://schemas.microsoft.com/office/drawing/2014/main" val="1043324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Tema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Hvem / antatt tid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9116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Rask oppsummering av høringen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Linda / 5 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077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Stedfesting, </a:t>
                      </a:r>
                      <a:r>
                        <a:rPr lang="nb-NO" dirty="0" err="1"/>
                        <a:t>veglenkesekvense</a:t>
                      </a:r>
                      <a:r>
                        <a:rPr lang="nb-NO" dirty="0"/>
                        <a:t> eller veglenke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Knut / 30 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834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Feltbeskrivelser på veglenka, og som stedfestingsegenskaper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Linda og Knut / 30 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226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Ekstern kodeliste for kommunenummer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Ragnhild / 15 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870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Produkt på vegtrasenivå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Tore / 15 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9210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Vegnett over plasser og torg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Tore / 10 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907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Tidsbegrensning på Vegsperring og Trafikkregulering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Linda / 5 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6809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Øvrige endringer i dokumentet (om ønskelig)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Linda og Ragnhild / 20 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954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Eventuelt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nb-NO" dirty="0"/>
                        <a:t>Et objekt kan ha flere geometrier?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nb-NO" dirty="0"/>
                        <a:t>Annet?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8124194"/>
                  </a:ext>
                </a:extLst>
              </a:tr>
            </a:tbl>
          </a:graphicData>
        </a:graphic>
      </p:graphicFrame>
      <p:sp>
        <p:nvSpPr>
          <p:cNvPr id="7" name="Plassholder for dato 3">
            <a:extLst>
              <a:ext uri="{FF2B5EF4-FFF2-40B4-BE49-F238E27FC236}">
                <a16:creationId xmlns:a16="http://schemas.microsoft.com/office/drawing/2014/main" id="{1511BE4D-D0F1-44C2-9350-6A0496FF60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63" y="6384925"/>
            <a:ext cx="1025525" cy="173038"/>
          </a:xfrm>
        </p:spPr>
        <p:txBody>
          <a:bodyPr/>
          <a:lstStyle/>
          <a:p>
            <a:r>
              <a:rPr lang="nb-NO" dirty="0"/>
              <a:t>30.01.2019</a:t>
            </a:r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5E7AD98A-CF80-4BB3-8965-19BD6FD96D30}"/>
              </a:ext>
            </a:extLst>
          </p:cNvPr>
          <p:cNvSpPr/>
          <p:nvPr/>
        </p:nvSpPr>
        <p:spPr>
          <a:xfrm>
            <a:off x="752674" y="4581128"/>
            <a:ext cx="7609080" cy="432048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63140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470A0A6-ACA8-4D24-936C-E7206717F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/>
              <a:t>Prosjektmøte 6 -Agenda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D9AE41BE-5912-4F5F-9D29-08836256AA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b-NO" dirty="0"/>
          </a:p>
        </p:txBody>
      </p:sp>
      <p:graphicFrame>
        <p:nvGraphicFramePr>
          <p:cNvPr id="6" name="Tabell 5">
            <a:extLst>
              <a:ext uri="{FF2B5EF4-FFF2-40B4-BE49-F238E27FC236}">
                <a16:creationId xmlns:a16="http://schemas.microsoft.com/office/drawing/2014/main" id="{DF88B2BE-67C4-45C6-BC34-BD5355D790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0305916"/>
              </p:ext>
            </p:extLst>
          </p:nvPr>
        </p:nvGraphicFramePr>
        <p:xfrm>
          <a:off x="765969" y="1627391"/>
          <a:ext cx="7609080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58842">
                  <a:extLst>
                    <a:ext uri="{9D8B030D-6E8A-4147-A177-3AD203B41FA5}">
                      <a16:colId xmlns:a16="http://schemas.microsoft.com/office/drawing/2014/main" val="4287863625"/>
                    </a:ext>
                  </a:extLst>
                </a:gridCol>
                <a:gridCol w="2550238">
                  <a:extLst>
                    <a:ext uri="{9D8B030D-6E8A-4147-A177-3AD203B41FA5}">
                      <a16:colId xmlns:a16="http://schemas.microsoft.com/office/drawing/2014/main" val="1043324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Tema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Hvem / antatt tid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9116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Rask oppsummering av høringen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Linda / 5 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077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Stedfesting, </a:t>
                      </a:r>
                      <a:r>
                        <a:rPr lang="nb-NO" dirty="0" err="1"/>
                        <a:t>veglenkesekvense</a:t>
                      </a:r>
                      <a:r>
                        <a:rPr lang="nb-NO" dirty="0"/>
                        <a:t> eller veglenke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Knut / 30 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834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Feltbeskrivelser på veglenka, og som stedfestingsegenskaper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Linda og Knut / 30 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226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Ekstern kodeliste for kommunenummer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Ragnhild / 15 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870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Produkt på vegtrasenivå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Tore / 15 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9210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Vegnett over plasser og torg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Tore / 10 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907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Tidsbegrensning på Vegsperring og Trafikkregulering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Linda / 5 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6809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Øvrige endringer i dokumentet (om ønskelig)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Linda og Ragnhild / 20 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954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Eventuelt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nb-NO" dirty="0"/>
                        <a:t>Et objekt kan ha flere geometrier?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nb-NO" dirty="0"/>
                        <a:t>Annet?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8124194"/>
                  </a:ext>
                </a:extLst>
              </a:tr>
            </a:tbl>
          </a:graphicData>
        </a:graphic>
      </p:graphicFrame>
      <p:sp>
        <p:nvSpPr>
          <p:cNvPr id="7" name="Plassholder for dato 3">
            <a:extLst>
              <a:ext uri="{FF2B5EF4-FFF2-40B4-BE49-F238E27FC236}">
                <a16:creationId xmlns:a16="http://schemas.microsoft.com/office/drawing/2014/main" id="{1511BE4D-D0F1-44C2-9350-6A0496FF60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63" y="6384925"/>
            <a:ext cx="1025525" cy="173038"/>
          </a:xfrm>
        </p:spPr>
        <p:txBody>
          <a:bodyPr/>
          <a:lstStyle/>
          <a:p>
            <a:r>
              <a:rPr lang="nb-NO" dirty="0"/>
              <a:t>30.01.2019</a:t>
            </a:r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F4016BC3-EAFF-470C-B5BA-18C61570FDFA}"/>
              </a:ext>
            </a:extLst>
          </p:cNvPr>
          <p:cNvSpPr/>
          <p:nvPr/>
        </p:nvSpPr>
        <p:spPr>
          <a:xfrm>
            <a:off x="5219342" y="5859228"/>
            <a:ext cx="3158237" cy="307777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r>
              <a:rPr lang="nb-NO" sz="1400" dirty="0">
                <a:latin typeface="Lucida Sans Unicode" panose="020B0602030504020204" pitchFamily="34" charset="0"/>
                <a:ea typeface="Times New Roman" panose="02020603050405020304" pitchFamily="18" charset="0"/>
              </a:rPr>
              <a:t>Pause </a:t>
            </a:r>
            <a:r>
              <a:rPr lang="nb-NO" sz="1400" dirty="0" err="1">
                <a:latin typeface="Lucida Sans Unicode" panose="020B0602030504020204" pitchFamily="34" charset="0"/>
                <a:ea typeface="Times New Roman" panose="02020603050405020304" pitchFamily="18" charset="0"/>
              </a:rPr>
              <a:t>ca</a:t>
            </a:r>
            <a:r>
              <a:rPr lang="nb-NO" sz="1400" dirty="0">
                <a:latin typeface="Lucida Sans Unicode" panose="020B0602030504020204" pitchFamily="34" charset="0"/>
                <a:ea typeface="Times New Roman" panose="02020603050405020304" pitchFamily="18" charset="0"/>
              </a:rPr>
              <a:t> hver time, lunsj </a:t>
            </a:r>
            <a:r>
              <a:rPr lang="nb-NO" sz="1400" dirty="0" err="1">
                <a:latin typeface="Lucida Sans Unicode" panose="020B0602030504020204" pitchFamily="34" charset="0"/>
                <a:ea typeface="Times New Roman" panose="02020603050405020304" pitchFamily="18" charset="0"/>
              </a:rPr>
              <a:t>ca</a:t>
            </a:r>
            <a:r>
              <a:rPr lang="nb-NO" sz="1400" dirty="0">
                <a:latin typeface="Lucida Sans Unicode" panose="020B0602030504020204" pitchFamily="34" charset="0"/>
                <a:ea typeface="Times New Roman" panose="02020603050405020304" pitchFamily="18" charset="0"/>
              </a:rPr>
              <a:t> 11.30</a:t>
            </a:r>
            <a:endParaRPr lang="nb-NO" sz="1400" dirty="0"/>
          </a:p>
        </p:txBody>
      </p:sp>
    </p:spTree>
    <p:extLst>
      <p:ext uri="{BB962C8B-B14F-4D97-AF65-F5344CB8AC3E}">
        <p14:creationId xmlns:p14="http://schemas.microsoft.com/office/powerpoint/2010/main" val="11007166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470A0A6-ACA8-4D24-936C-E7206717F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/>
              <a:t>Prosjektmøte 6 -Agenda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D9AE41BE-5912-4F5F-9D29-08836256AA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b-NO" dirty="0"/>
          </a:p>
        </p:txBody>
      </p:sp>
      <p:graphicFrame>
        <p:nvGraphicFramePr>
          <p:cNvPr id="6" name="Tabell 5">
            <a:extLst>
              <a:ext uri="{FF2B5EF4-FFF2-40B4-BE49-F238E27FC236}">
                <a16:creationId xmlns:a16="http://schemas.microsoft.com/office/drawing/2014/main" id="{DF88B2BE-67C4-45C6-BC34-BD5355D790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7971652"/>
              </p:ext>
            </p:extLst>
          </p:nvPr>
        </p:nvGraphicFramePr>
        <p:xfrm>
          <a:off x="765969" y="1627391"/>
          <a:ext cx="7609080" cy="416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58842">
                  <a:extLst>
                    <a:ext uri="{9D8B030D-6E8A-4147-A177-3AD203B41FA5}">
                      <a16:colId xmlns:a16="http://schemas.microsoft.com/office/drawing/2014/main" val="4287863625"/>
                    </a:ext>
                  </a:extLst>
                </a:gridCol>
                <a:gridCol w="2550238">
                  <a:extLst>
                    <a:ext uri="{9D8B030D-6E8A-4147-A177-3AD203B41FA5}">
                      <a16:colId xmlns:a16="http://schemas.microsoft.com/office/drawing/2014/main" val="1043324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Tema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Hvem / antatt tid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9116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Rask oppsummering av høringen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Linda / 5 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077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Stedfesting, </a:t>
                      </a:r>
                      <a:r>
                        <a:rPr lang="nb-NO" dirty="0" err="1"/>
                        <a:t>veglenkesekvense</a:t>
                      </a:r>
                      <a:r>
                        <a:rPr lang="nb-NO" dirty="0"/>
                        <a:t> eller veglenke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Knut / 30 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834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Feltbeskrivelser på veglenka, og som stedfestingsegenskaper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Linda og Knut / 30 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226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Ekstern kodeliste for kommunenummer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Ragnhild / 15 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870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Produkt på vegtrasenivå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Tore / 15 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9210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Vegnett over plasser og torg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Tore / 10 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907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Tidsbegrensning på Vegsperring og Trafikkregulering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Linda / 5 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6809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Øvrige endringer i dokumentet (om ønskelig)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Linda og Ragnhild / 20 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954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Eventuelt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nb-NO" dirty="0"/>
                        <a:t>Et objekt kan ha flere geometrier?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nb-NO" dirty="0"/>
                        <a:t>Tidsplan videre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nb-NO" dirty="0"/>
                        <a:t>Annet?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8124194"/>
                  </a:ext>
                </a:extLst>
              </a:tr>
            </a:tbl>
          </a:graphicData>
        </a:graphic>
      </p:graphicFrame>
      <p:sp>
        <p:nvSpPr>
          <p:cNvPr id="7" name="Plassholder for dato 3">
            <a:extLst>
              <a:ext uri="{FF2B5EF4-FFF2-40B4-BE49-F238E27FC236}">
                <a16:creationId xmlns:a16="http://schemas.microsoft.com/office/drawing/2014/main" id="{1511BE4D-D0F1-44C2-9350-6A0496FF60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63" y="6384925"/>
            <a:ext cx="1025525" cy="173038"/>
          </a:xfrm>
        </p:spPr>
        <p:txBody>
          <a:bodyPr/>
          <a:lstStyle/>
          <a:p>
            <a:r>
              <a:rPr lang="nb-NO" dirty="0"/>
              <a:t>30.01.2019</a:t>
            </a:r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5E7AD98A-CF80-4BB3-8965-19BD6FD96D30}"/>
              </a:ext>
            </a:extLst>
          </p:cNvPr>
          <p:cNvSpPr/>
          <p:nvPr/>
        </p:nvSpPr>
        <p:spPr>
          <a:xfrm>
            <a:off x="765969" y="4941167"/>
            <a:ext cx="7609080" cy="858278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294649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8EBFE70-6F26-43BF-898F-28A6CB568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Gjenstående arbeide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D208889B-AE3D-4F49-B6BA-CD18C41DE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Beskrivelse av bruk av lineære referanser</a:t>
            </a:r>
          </a:p>
          <a:p>
            <a:r>
              <a:rPr lang="nb-NO" dirty="0"/>
              <a:t>Håndtering av felt (og </a:t>
            </a:r>
            <a:r>
              <a:rPr lang="nb-NO" dirty="0" err="1"/>
              <a:t>evt</a:t>
            </a:r>
            <a:r>
              <a:rPr lang="nb-NO" dirty="0"/>
              <a:t> sideposisjoner) som stedfestingsegenskaper, samt bedre beskrivelse i standarden</a:t>
            </a:r>
          </a:p>
          <a:p>
            <a:r>
              <a:rPr lang="nb-NO"/>
              <a:t>FME-rutine </a:t>
            </a:r>
            <a:r>
              <a:rPr lang="nb-NO" dirty="0"/>
              <a:t>for fileksport for </a:t>
            </a:r>
            <a:r>
              <a:rPr lang="nb-NO" dirty="0" err="1"/>
              <a:t>testfiler</a:t>
            </a:r>
            <a:r>
              <a:rPr lang="nb-NO" dirty="0"/>
              <a:t> som kan sendes ut samtidig med standard og produktspesifikasjon</a:t>
            </a:r>
          </a:p>
          <a:p>
            <a:r>
              <a:rPr lang="nb-NO" dirty="0"/>
              <a:t>Eventuelle tilpasninger i NVDB LES V3 før høsten</a:t>
            </a:r>
          </a:p>
          <a:p>
            <a:endParaRPr lang="nb-NO" dirty="0"/>
          </a:p>
          <a:p>
            <a:r>
              <a:rPr lang="nb-NO" dirty="0"/>
              <a:t>Vi skulle i utgangspunktet være ferdig i løpet av januar, men sendes nok ikke ut før i februar en gang…</a:t>
            </a:r>
          </a:p>
          <a:p>
            <a:endParaRPr lang="nb-NO" dirty="0"/>
          </a:p>
          <a:p>
            <a:r>
              <a:rPr lang="nb-NO" i="1" dirty="0"/>
              <a:t>Hva gjør vi så videre?</a:t>
            </a:r>
          </a:p>
          <a:p>
            <a:pPr lvl="1"/>
            <a:endParaRPr lang="nb-NO" dirty="0"/>
          </a:p>
          <a:p>
            <a:pPr lvl="1"/>
            <a:endParaRPr lang="nb-NO" dirty="0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81A238EC-56A6-497E-9D35-46FDD89C5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b-NO" dirty="0"/>
              <a:t>SOSI Vegnett 5.0, </a:t>
            </a:r>
            <a:r>
              <a:rPr lang="nb-NO" dirty="0" err="1"/>
              <a:t>Elveg</a:t>
            </a:r>
            <a:r>
              <a:rPr lang="nb-NO" dirty="0"/>
              <a:t> 2.0</a:t>
            </a:r>
          </a:p>
        </p:txBody>
      </p:sp>
      <p:sp>
        <p:nvSpPr>
          <p:cNvPr id="6" name="Plassholder for dato 3">
            <a:extLst>
              <a:ext uri="{FF2B5EF4-FFF2-40B4-BE49-F238E27FC236}">
                <a16:creationId xmlns:a16="http://schemas.microsoft.com/office/drawing/2014/main" id="{5E05EC45-AD7A-4A1B-AFD4-9F29C87AF7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951" y="6385407"/>
            <a:ext cx="1025822" cy="172125"/>
          </a:xfrm>
        </p:spPr>
        <p:txBody>
          <a:bodyPr/>
          <a:lstStyle/>
          <a:p>
            <a:r>
              <a:rPr lang="nb-NO" dirty="0"/>
              <a:t>30.01.2019</a:t>
            </a:r>
          </a:p>
        </p:txBody>
      </p:sp>
    </p:spTree>
    <p:extLst>
      <p:ext uri="{BB962C8B-B14F-4D97-AF65-F5344CB8AC3E}">
        <p14:creationId xmlns:p14="http://schemas.microsoft.com/office/powerpoint/2010/main" val="3446523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470A0A6-ACA8-4D24-936C-E7206717F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/>
              <a:t>Prosjektmøte 6 -Agenda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D9AE41BE-5912-4F5F-9D29-08836256AA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b-NO" dirty="0"/>
          </a:p>
        </p:txBody>
      </p:sp>
      <p:graphicFrame>
        <p:nvGraphicFramePr>
          <p:cNvPr id="6" name="Tabell 5">
            <a:extLst>
              <a:ext uri="{FF2B5EF4-FFF2-40B4-BE49-F238E27FC236}">
                <a16:creationId xmlns:a16="http://schemas.microsoft.com/office/drawing/2014/main" id="{DF88B2BE-67C4-45C6-BC34-BD5355D790C3}"/>
              </a:ext>
            </a:extLst>
          </p:cNvPr>
          <p:cNvGraphicFramePr>
            <a:graphicFrameLocks noGrp="1"/>
          </p:cNvGraphicFramePr>
          <p:nvPr/>
        </p:nvGraphicFramePr>
        <p:xfrm>
          <a:off x="765969" y="1627391"/>
          <a:ext cx="7609080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58842">
                  <a:extLst>
                    <a:ext uri="{9D8B030D-6E8A-4147-A177-3AD203B41FA5}">
                      <a16:colId xmlns:a16="http://schemas.microsoft.com/office/drawing/2014/main" val="4287863625"/>
                    </a:ext>
                  </a:extLst>
                </a:gridCol>
                <a:gridCol w="2550238">
                  <a:extLst>
                    <a:ext uri="{9D8B030D-6E8A-4147-A177-3AD203B41FA5}">
                      <a16:colId xmlns:a16="http://schemas.microsoft.com/office/drawing/2014/main" val="1043324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Tema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Hvem / antatt tid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9116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Rask oppsummering av høringen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Linda / 5 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077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Stedfesting, </a:t>
                      </a:r>
                      <a:r>
                        <a:rPr lang="nb-NO" dirty="0" err="1"/>
                        <a:t>veglenkesekvense</a:t>
                      </a:r>
                      <a:r>
                        <a:rPr lang="nb-NO" dirty="0"/>
                        <a:t> eller veglenke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Knut / 30 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834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Feltbeskrivelser på veglenka, og som stedfestingsegenskaper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Linda og Knut / 30 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226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Ekstern kodeliste for kommunenummer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Ragnhild / 15 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870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Produkt på vegtrasenivå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Tore / 15 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9210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Vegnett over plasser og torg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Tore / 10 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907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Tidsbegrensning på Vegsperring og Trafikkregulering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Linda / 5 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6809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Øvrige endringer i dokumentet (om ønskelig)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Linda og Ragnhild / 20 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954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Eventuelt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nb-NO" dirty="0"/>
                        <a:t>Et objekt kan ha flere geometrier?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nb-NO" dirty="0"/>
                        <a:t>Annet?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8124194"/>
                  </a:ext>
                </a:extLst>
              </a:tr>
            </a:tbl>
          </a:graphicData>
        </a:graphic>
      </p:graphicFrame>
      <p:sp>
        <p:nvSpPr>
          <p:cNvPr id="7" name="Plassholder for dato 3">
            <a:extLst>
              <a:ext uri="{FF2B5EF4-FFF2-40B4-BE49-F238E27FC236}">
                <a16:creationId xmlns:a16="http://schemas.microsoft.com/office/drawing/2014/main" id="{1511BE4D-D0F1-44C2-9350-6A0496FF60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63" y="6384925"/>
            <a:ext cx="1025525" cy="173038"/>
          </a:xfrm>
        </p:spPr>
        <p:txBody>
          <a:bodyPr/>
          <a:lstStyle/>
          <a:p>
            <a:r>
              <a:rPr lang="nb-NO" dirty="0"/>
              <a:t>30.01.2019</a:t>
            </a:r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5E7AD98A-CF80-4BB3-8965-19BD6FD96D30}"/>
              </a:ext>
            </a:extLst>
          </p:cNvPr>
          <p:cNvSpPr/>
          <p:nvPr/>
        </p:nvSpPr>
        <p:spPr>
          <a:xfrm>
            <a:off x="765969" y="1988840"/>
            <a:ext cx="7609080" cy="36003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15557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8680E1A-7002-4BAA-B697-DE0FA377237F}" type="datetime1">
              <a:rPr lang="nb-NO" smtClean="0"/>
              <a:t>11.02.2019</a:t>
            </a:fld>
            <a:endParaRPr lang="nb-NO"/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A0FD2733-BE9E-454C-A15B-FBC512E3AF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056" y="150403"/>
            <a:ext cx="8705537" cy="6557193"/>
          </a:xfrm>
          <a:prstGeom prst="rect">
            <a:avLst/>
          </a:prstGeom>
        </p:spPr>
      </p:pic>
      <p:sp>
        <p:nvSpPr>
          <p:cNvPr id="7" name="TekstSylinder 6">
            <a:extLst>
              <a:ext uri="{FF2B5EF4-FFF2-40B4-BE49-F238E27FC236}">
                <a16:creationId xmlns:a16="http://schemas.microsoft.com/office/drawing/2014/main" id="{F1C15AE8-8C26-4062-BD59-7A16E4C8D11F}"/>
              </a:ext>
            </a:extLst>
          </p:cNvPr>
          <p:cNvSpPr txBox="1"/>
          <p:nvPr/>
        </p:nvSpPr>
        <p:spPr>
          <a:xfrm>
            <a:off x="277407" y="6385407"/>
            <a:ext cx="1368152" cy="2616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nb-NO" sz="1100" dirty="0">
                <a:hlinkClick r:id="rId4"/>
              </a:rPr>
              <a:t>Link til siden her</a:t>
            </a:r>
            <a:endParaRPr lang="nb-NO" sz="1100" dirty="0"/>
          </a:p>
        </p:txBody>
      </p:sp>
    </p:spTree>
    <p:extLst>
      <p:ext uri="{BB962C8B-B14F-4D97-AF65-F5344CB8AC3E}">
        <p14:creationId xmlns:p14="http://schemas.microsoft.com/office/powerpoint/2010/main" val="3791913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324F54E-E73B-4133-90DD-66D4A7980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Kommentarer til høringen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A093C8C-2058-47CE-936F-AF1BB5BB3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0" y="1775042"/>
            <a:ext cx="4422447" cy="4293806"/>
          </a:xfrm>
        </p:spPr>
        <p:txBody>
          <a:bodyPr>
            <a:normAutofit fontScale="92500" lnSpcReduction="20000"/>
          </a:bodyPr>
          <a:lstStyle/>
          <a:p>
            <a:r>
              <a:rPr lang="nb-NO" dirty="0"/>
              <a:t>SOSI Vegnett</a:t>
            </a:r>
          </a:p>
          <a:p>
            <a:pPr lvl="1"/>
            <a:r>
              <a:rPr lang="nb-NO" dirty="0"/>
              <a:t>18 kommentarer</a:t>
            </a:r>
          </a:p>
          <a:p>
            <a:pPr lvl="1"/>
            <a:r>
              <a:rPr lang="nb-NO" dirty="0"/>
              <a:t>Noe sammenblanding av produktspesifikasjoner og standard, og med det kommentarer om </a:t>
            </a:r>
            <a:r>
              <a:rPr lang="nb-NO" dirty="0" err="1"/>
              <a:t>typeVeg</a:t>
            </a:r>
            <a:endParaRPr lang="nb-NO" dirty="0"/>
          </a:p>
          <a:p>
            <a:r>
              <a:rPr lang="nb-NO" dirty="0" err="1"/>
              <a:t>Elveg</a:t>
            </a:r>
            <a:r>
              <a:rPr lang="nb-NO" dirty="0"/>
              <a:t> 2.0</a:t>
            </a:r>
          </a:p>
          <a:p>
            <a:pPr lvl="1"/>
            <a:r>
              <a:rPr lang="nb-NO" dirty="0"/>
              <a:t>Vi stilte en rekke spørsmål om bruken av dagens produkter for å vurdere hva som kunne tas ut. </a:t>
            </a:r>
          </a:p>
          <a:p>
            <a:pPr lvl="1"/>
            <a:r>
              <a:rPr lang="nb-NO" dirty="0"/>
              <a:t>43 kommentarer forøvrig</a:t>
            </a:r>
          </a:p>
          <a:p>
            <a:pPr lvl="1"/>
            <a:r>
              <a:rPr lang="nb-NO" dirty="0"/>
              <a:t>Flere kommentarer om at resten av FKB </a:t>
            </a:r>
            <a:r>
              <a:rPr lang="nb-NO" dirty="0" err="1"/>
              <a:t>Traktorveg</a:t>
            </a:r>
            <a:r>
              <a:rPr lang="nb-NO" dirty="0"/>
              <a:t>/sti også bør inn i NVDB.</a:t>
            </a:r>
          </a:p>
          <a:p>
            <a:pPr lvl="1"/>
            <a:r>
              <a:rPr lang="nb-NO" dirty="0" err="1"/>
              <a:t>Elveg</a:t>
            </a:r>
            <a:r>
              <a:rPr lang="nb-NO" dirty="0"/>
              <a:t> må fortsatt være på kjørebane/kjørefeltnivå, vi må da lage et eget produkt på vegtrasenivå</a:t>
            </a:r>
          </a:p>
          <a:p>
            <a:pPr lvl="1"/>
            <a:endParaRPr lang="nb-NO" dirty="0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E3016377-757B-4556-BB1B-E97824E16E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b-NO" dirty="0"/>
          </a:p>
        </p:txBody>
      </p:sp>
      <p:graphicFrame>
        <p:nvGraphicFramePr>
          <p:cNvPr id="7" name="Tabell 6">
            <a:extLst>
              <a:ext uri="{FF2B5EF4-FFF2-40B4-BE49-F238E27FC236}">
                <a16:creationId xmlns:a16="http://schemas.microsoft.com/office/drawing/2014/main" id="{44D1415D-DB51-4B02-8DA7-E6A1355E7A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4393329"/>
              </p:ext>
            </p:extLst>
          </p:nvPr>
        </p:nvGraphicFramePr>
        <p:xfrm>
          <a:off x="182908" y="1706142"/>
          <a:ext cx="4173068" cy="42062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90514">
                  <a:extLst>
                    <a:ext uri="{9D8B030D-6E8A-4147-A177-3AD203B41FA5}">
                      <a16:colId xmlns:a16="http://schemas.microsoft.com/office/drawing/2014/main" val="4024819640"/>
                    </a:ext>
                  </a:extLst>
                </a:gridCol>
                <a:gridCol w="1150713">
                  <a:extLst>
                    <a:ext uri="{9D8B030D-6E8A-4147-A177-3AD203B41FA5}">
                      <a16:colId xmlns:a16="http://schemas.microsoft.com/office/drawing/2014/main" val="3099919838"/>
                    </a:ext>
                  </a:extLst>
                </a:gridCol>
                <a:gridCol w="831841">
                  <a:extLst>
                    <a:ext uri="{9D8B030D-6E8A-4147-A177-3AD203B41FA5}">
                      <a16:colId xmlns:a16="http://schemas.microsoft.com/office/drawing/2014/main" val="1476293874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nb-NO" sz="1400" u="none" strike="noStrike" dirty="0">
                          <a:effectLst/>
                        </a:rPr>
                        <a:t>Fra</a:t>
                      </a:r>
                      <a:endParaRPr lang="nb-N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400" u="none" strike="noStrike">
                          <a:effectLst/>
                        </a:rPr>
                        <a:t>SOSI Vegnett</a:t>
                      </a:r>
                      <a:endParaRPr lang="nb-N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400" u="none" strike="noStrike" dirty="0" err="1">
                          <a:effectLst/>
                        </a:rPr>
                        <a:t>Elveg</a:t>
                      </a:r>
                      <a:endParaRPr lang="nb-N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278500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nb-NO" sz="1400" u="none" strike="noStrike">
                          <a:effectLst/>
                        </a:rPr>
                        <a:t>Vang kommune</a:t>
                      </a:r>
                      <a:endParaRPr lang="nb-N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400" u="none" strike="noStrike">
                          <a:effectLst/>
                        </a:rPr>
                        <a:t>X</a:t>
                      </a:r>
                      <a:endParaRPr lang="nb-N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nb-N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67211438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nb-NO" sz="1400" u="none" strike="noStrike">
                          <a:effectLst/>
                        </a:rPr>
                        <a:t>Kartverket i Bodø</a:t>
                      </a:r>
                      <a:endParaRPr lang="nb-N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400" u="none" strike="noStrike">
                          <a:effectLst/>
                        </a:rPr>
                        <a:t>X</a:t>
                      </a:r>
                      <a:endParaRPr lang="nb-N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400" u="none" strike="noStrike">
                          <a:effectLst/>
                        </a:rPr>
                        <a:t>X</a:t>
                      </a:r>
                      <a:endParaRPr lang="nb-N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46775994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nb-NO" sz="1400" u="none" strike="noStrike">
                          <a:effectLst/>
                        </a:rPr>
                        <a:t>SVV RØ</a:t>
                      </a:r>
                      <a:endParaRPr lang="nb-N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400" u="none" strike="noStrike">
                          <a:effectLst/>
                        </a:rPr>
                        <a:t>X</a:t>
                      </a:r>
                      <a:endParaRPr lang="nb-N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nb-N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25156532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nb-NO" sz="1400" u="none" strike="noStrike">
                          <a:effectLst/>
                        </a:rPr>
                        <a:t>Rogaland fylkeskommune</a:t>
                      </a:r>
                      <a:endParaRPr lang="nb-N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400" u="none" strike="noStrike">
                          <a:effectLst/>
                        </a:rPr>
                        <a:t>X</a:t>
                      </a:r>
                      <a:endParaRPr lang="nb-N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400" u="none" strike="noStrike">
                          <a:effectLst/>
                        </a:rPr>
                        <a:t>X</a:t>
                      </a:r>
                      <a:endParaRPr lang="nb-N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0013226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nb-NO" sz="1400" u="none" strike="noStrike">
                          <a:effectLst/>
                        </a:rPr>
                        <a:t>PBE Oslo kommune</a:t>
                      </a:r>
                      <a:endParaRPr lang="nb-N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400" u="none" strike="noStrike">
                          <a:effectLst/>
                        </a:rPr>
                        <a:t>X</a:t>
                      </a:r>
                      <a:endParaRPr lang="nb-N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nb-N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23174963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nb-NO" sz="1400" u="none" strike="noStrike">
                          <a:effectLst/>
                        </a:rPr>
                        <a:t>Nils Ivar Nes, Kartverket</a:t>
                      </a:r>
                      <a:endParaRPr lang="nb-N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nb-N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400" u="none" strike="noStrike">
                          <a:effectLst/>
                        </a:rPr>
                        <a:t>X</a:t>
                      </a:r>
                      <a:endParaRPr lang="nb-N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58893403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nb-NO" sz="1400" u="none" strike="noStrike">
                          <a:effectLst/>
                        </a:rPr>
                        <a:t>Moss og Rygge kommuen</a:t>
                      </a:r>
                      <a:endParaRPr lang="nb-N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nb-N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400" u="none" strike="noStrike">
                          <a:effectLst/>
                        </a:rPr>
                        <a:t>X</a:t>
                      </a:r>
                      <a:endParaRPr lang="nb-N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34429639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nb-NO" sz="1400" u="none" strike="noStrike">
                          <a:effectLst/>
                        </a:rPr>
                        <a:t>Ski kommune</a:t>
                      </a:r>
                      <a:endParaRPr lang="nb-N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nb-N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400" u="none" strike="noStrike">
                          <a:effectLst/>
                        </a:rPr>
                        <a:t>X</a:t>
                      </a:r>
                      <a:endParaRPr lang="nb-N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18662134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nb-NO" sz="1400" u="none" strike="noStrike">
                          <a:effectLst/>
                        </a:rPr>
                        <a:t>Drammen kommune</a:t>
                      </a:r>
                      <a:endParaRPr lang="nb-N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nb-N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400" u="none" strike="noStrike">
                          <a:effectLst/>
                        </a:rPr>
                        <a:t>X</a:t>
                      </a:r>
                      <a:endParaRPr lang="nb-N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21145862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nb-NO" sz="1400" u="none" strike="noStrike">
                          <a:effectLst/>
                        </a:rPr>
                        <a:t>Trondheim kommune</a:t>
                      </a:r>
                      <a:endParaRPr lang="nb-N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nb-N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400" u="none" strike="noStrike">
                          <a:effectLst/>
                        </a:rPr>
                        <a:t>X</a:t>
                      </a:r>
                      <a:endParaRPr lang="nb-N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94539107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nb-NO" sz="1400" u="none" strike="noStrike">
                          <a:effectLst/>
                        </a:rPr>
                        <a:t>Samferdsel Kartverket</a:t>
                      </a:r>
                      <a:endParaRPr lang="nb-N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nb-N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400" u="none" strike="noStrike">
                          <a:effectLst/>
                        </a:rPr>
                        <a:t>X</a:t>
                      </a:r>
                      <a:endParaRPr lang="nb-N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42649455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nb-NO" sz="1400" u="none" strike="noStrike">
                          <a:effectLst/>
                        </a:rPr>
                        <a:t>Locus</a:t>
                      </a:r>
                      <a:endParaRPr lang="nb-N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nb-N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400" u="none" strike="noStrike">
                          <a:effectLst/>
                        </a:rPr>
                        <a:t>X</a:t>
                      </a:r>
                      <a:endParaRPr lang="nb-N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21009142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nb-NO" sz="1400" u="none" strike="noStrike">
                          <a:effectLst/>
                        </a:rPr>
                        <a:t>Kartografi Kartverket</a:t>
                      </a:r>
                      <a:endParaRPr lang="nb-N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nb-N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400" u="none" strike="noStrike">
                          <a:effectLst/>
                        </a:rPr>
                        <a:t>X</a:t>
                      </a:r>
                      <a:endParaRPr lang="nb-N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36144435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nb-NO" sz="1400" u="none" strike="noStrike">
                          <a:effectLst/>
                        </a:rPr>
                        <a:t>Kartverket Eiendom</a:t>
                      </a:r>
                      <a:endParaRPr lang="nb-N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nb-N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400" u="none" strike="noStrike">
                          <a:effectLst/>
                        </a:rPr>
                        <a:t>X</a:t>
                      </a:r>
                      <a:endParaRPr lang="nb-N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74345421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nb-NO" sz="1400" u="none" strike="noStrike">
                          <a:effectLst/>
                        </a:rPr>
                        <a:t>Asplan Viak</a:t>
                      </a:r>
                      <a:endParaRPr lang="nb-N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nb-N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400" u="none" strike="noStrike" dirty="0" err="1">
                          <a:effectLst/>
                        </a:rPr>
                        <a:t>X</a:t>
                      </a:r>
                      <a:endParaRPr lang="nb-N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42150569"/>
                  </a:ext>
                </a:extLst>
              </a:tr>
            </a:tbl>
          </a:graphicData>
        </a:graphic>
      </p:graphicFrame>
      <p:sp>
        <p:nvSpPr>
          <p:cNvPr id="8" name="Plassholder for dato 3">
            <a:extLst>
              <a:ext uri="{FF2B5EF4-FFF2-40B4-BE49-F238E27FC236}">
                <a16:creationId xmlns:a16="http://schemas.microsoft.com/office/drawing/2014/main" id="{FA0EA69C-93C9-4B4C-8706-5637188D48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63" y="6384925"/>
            <a:ext cx="1025525" cy="173038"/>
          </a:xfrm>
        </p:spPr>
        <p:txBody>
          <a:bodyPr/>
          <a:lstStyle/>
          <a:p>
            <a:r>
              <a:rPr lang="nb-NO" dirty="0"/>
              <a:t>30.01.2019</a:t>
            </a:r>
          </a:p>
        </p:txBody>
      </p:sp>
    </p:spTree>
    <p:extLst>
      <p:ext uri="{BB962C8B-B14F-4D97-AF65-F5344CB8AC3E}">
        <p14:creationId xmlns:p14="http://schemas.microsoft.com/office/powerpoint/2010/main" val="2109820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470A0A6-ACA8-4D24-936C-E7206717F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/>
              <a:t>Prosjektmøte 6 -Agenda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D9AE41BE-5912-4F5F-9D29-08836256AA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b-NO" dirty="0"/>
          </a:p>
        </p:txBody>
      </p:sp>
      <p:graphicFrame>
        <p:nvGraphicFramePr>
          <p:cNvPr id="6" name="Tabell 5">
            <a:extLst>
              <a:ext uri="{FF2B5EF4-FFF2-40B4-BE49-F238E27FC236}">
                <a16:creationId xmlns:a16="http://schemas.microsoft.com/office/drawing/2014/main" id="{DF88B2BE-67C4-45C6-BC34-BD5355D790C3}"/>
              </a:ext>
            </a:extLst>
          </p:cNvPr>
          <p:cNvGraphicFramePr>
            <a:graphicFrameLocks noGrp="1"/>
          </p:cNvGraphicFramePr>
          <p:nvPr/>
        </p:nvGraphicFramePr>
        <p:xfrm>
          <a:off x="765969" y="1627391"/>
          <a:ext cx="7609080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58842">
                  <a:extLst>
                    <a:ext uri="{9D8B030D-6E8A-4147-A177-3AD203B41FA5}">
                      <a16:colId xmlns:a16="http://schemas.microsoft.com/office/drawing/2014/main" val="4287863625"/>
                    </a:ext>
                  </a:extLst>
                </a:gridCol>
                <a:gridCol w="2550238">
                  <a:extLst>
                    <a:ext uri="{9D8B030D-6E8A-4147-A177-3AD203B41FA5}">
                      <a16:colId xmlns:a16="http://schemas.microsoft.com/office/drawing/2014/main" val="1043324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Tema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Hvem / antatt tid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9116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Rask oppsummering av høringen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Linda / 5 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077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Stedfesting, </a:t>
                      </a:r>
                      <a:r>
                        <a:rPr lang="nb-NO" dirty="0" err="1"/>
                        <a:t>veglenkesekvense</a:t>
                      </a:r>
                      <a:r>
                        <a:rPr lang="nb-NO" dirty="0"/>
                        <a:t> eller veglenke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Knut / 30 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834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Feltbeskrivelser på veglenka, og som stedfestingsegenskaper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Linda og Knut / 30 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226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Ekstern kodeliste for kommunenummer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Ragnhild / 15 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870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Produkt på vegtrasenivå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Tore / 15 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9210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Vegnett over plasser og torg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Tore / 10 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907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Tidsbegrensning på Vegsperring og Trafikkregulering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Linda / 5 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6809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Øvrige endringer i dokumentet (om ønskelig)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Linda og Ragnhild / 20 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954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Eventuelt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nb-NO" dirty="0"/>
                        <a:t>Et objekt kan ha flere geometrier?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nb-NO" dirty="0"/>
                        <a:t>Annet?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8124194"/>
                  </a:ext>
                </a:extLst>
              </a:tr>
            </a:tbl>
          </a:graphicData>
        </a:graphic>
      </p:graphicFrame>
      <p:sp>
        <p:nvSpPr>
          <p:cNvPr id="7" name="Plassholder for dato 3">
            <a:extLst>
              <a:ext uri="{FF2B5EF4-FFF2-40B4-BE49-F238E27FC236}">
                <a16:creationId xmlns:a16="http://schemas.microsoft.com/office/drawing/2014/main" id="{1511BE4D-D0F1-44C2-9350-6A0496FF60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63" y="6384925"/>
            <a:ext cx="1025525" cy="173038"/>
          </a:xfrm>
        </p:spPr>
        <p:txBody>
          <a:bodyPr/>
          <a:lstStyle/>
          <a:p>
            <a:r>
              <a:rPr lang="nb-NO" dirty="0"/>
              <a:t>30.01.2019</a:t>
            </a:r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5E7AD98A-CF80-4BB3-8965-19BD6FD96D30}"/>
              </a:ext>
            </a:extLst>
          </p:cNvPr>
          <p:cNvSpPr/>
          <p:nvPr/>
        </p:nvSpPr>
        <p:spPr>
          <a:xfrm>
            <a:off x="765969" y="2307581"/>
            <a:ext cx="7609080" cy="432047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72079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470A0A6-ACA8-4D24-936C-E7206717F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/>
              <a:t>Prosjektmøte 6 -Agenda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D9AE41BE-5912-4F5F-9D29-08836256AA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b-NO" dirty="0"/>
          </a:p>
        </p:txBody>
      </p:sp>
      <p:graphicFrame>
        <p:nvGraphicFramePr>
          <p:cNvPr id="6" name="Tabell 5">
            <a:extLst>
              <a:ext uri="{FF2B5EF4-FFF2-40B4-BE49-F238E27FC236}">
                <a16:creationId xmlns:a16="http://schemas.microsoft.com/office/drawing/2014/main" id="{DF88B2BE-67C4-45C6-BC34-BD5355D790C3}"/>
              </a:ext>
            </a:extLst>
          </p:cNvPr>
          <p:cNvGraphicFramePr>
            <a:graphicFrameLocks noGrp="1"/>
          </p:cNvGraphicFramePr>
          <p:nvPr/>
        </p:nvGraphicFramePr>
        <p:xfrm>
          <a:off x="765969" y="1627391"/>
          <a:ext cx="7609080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58842">
                  <a:extLst>
                    <a:ext uri="{9D8B030D-6E8A-4147-A177-3AD203B41FA5}">
                      <a16:colId xmlns:a16="http://schemas.microsoft.com/office/drawing/2014/main" val="4287863625"/>
                    </a:ext>
                  </a:extLst>
                </a:gridCol>
                <a:gridCol w="2550238">
                  <a:extLst>
                    <a:ext uri="{9D8B030D-6E8A-4147-A177-3AD203B41FA5}">
                      <a16:colId xmlns:a16="http://schemas.microsoft.com/office/drawing/2014/main" val="1043324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Tema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Hvem / antatt tid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9116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Rask oppsummering av høringen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Linda / 5 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077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Stedfesting, </a:t>
                      </a:r>
                      <a:r>
                        <a:rPr lang="nb-NO" dirty="0" err="1"/>
                        <a:t>veglenkesekvense</a:t>
                      </a:r>
                      <a:r>
                        <a:rPr lang="nb-NO" dirty="0"/>
                        <a:t> eller veglenke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Knut / 30 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834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Feltbeskrivelser på veglenka, og som stedfestingsegenskaper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Linda og Knut / 30 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226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Ekstern kodeliste for kommunenummer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Ragnhild / 15 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870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Produkt på vegtrasenivå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Tore / 15 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9210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Vegnett over plasser og torg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Tore / 10 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907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Tidsbegrensning på Vegsperring og Trafikkregulering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Linda / 5 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6809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Øvrige endringer i dokumentet (om ønskelig)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Linda og Ragnhild / 20 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954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Eventuelt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nb-NO" dirty="0"/>
                        <a:t>Et objekt kan ha flere geometrier?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nb-NO" dirty="0"/>
                        <a:t>Annet?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8124194"/>
                  </a:ext>
                </a:extLst>
              </a:tr>
            </a:tbl>
          </a:graphicData>
        </a:graphic>
      </p:graphicFrame>
      <p:sp>
        <p:nvSpPr>
          <p:cNvPr id="7" name="Plassholder for dato 3">
            <a:extLst>
              <a:ext uri="{FF2B5EF4-FFF2-40B4-BE49-F238E27FC236}">
                <a16:creationId xmlns:a16="http://schemas.microsoft.com/office/drawing/2014/main" id="{1511BE4D-D0F1-44C2-9350-6A0496FF60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63" y="6384925"/>
            <a:ext cx="1025525" cy="173038"/>
          </a:xfrm>
        </p:spPr>
        <p:txBody>
          <a:bodyPr/>
          <a:lstStyle/>
          <a:p>
            <a:r>
              <a:rPr lang="nb-NO" dirty="0"/>
              <a:t>30.01.2019</a:t>
            </a:r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5E7AD98A-CF80-4BB3-8965-19BD6FD96D30}"/>
              </a:ext>
            </a:extLst>
          </p:cNvPr>
          <p:cNvSpPr/>
          <p:nvPr/>
        </p:nvSpPr>
        <p:spPr>
          <a:xfrm>
            <a:off x="779344" y="2708920"/>
            <a:ext cx="7609080" cy="432048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17439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137283B-4D9C-40A6-AEA1-24D47F7A6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Feltoversikt i SOSI Vegnett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75F5731D-02E4-4E8C-BD7D-9CE22CDD1A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88742BC4-A78D-4A5C-AD80-2DC5226E6AC3}"/>
              </a:ext>
            </a:extLst>
          </p:cNvPr>
          <p:cNvSpPr txBox="1"/>
          <p:nvPr/>
        </p:nvSpPr>
        <p:spPr>
          <a:xfrm>
            <a:off x="782879" y="1669157"/>
            <a:ext cx="7301817" cy="16158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nb-NO" sz="1100" dirty="0"/>
              <a:t>6.3.2.7 Feltoversikt (kjørefelt)</a:t>
            </a:r>
          </a:p>
          <a:p>
            <a:r>
              <a:rPr lang="nb-NO" sz="1100" dirty="0"/>
              <a:t>I vegnettet defineres kjørefelt som en beskrivelse av tverrsnittet på vegen. Dette defineres som en egenskap på veglenka. Lovlige verdier for kjørefelt er definert i Statens vegvesen sin datakatalog. Kjørefelt i tverrsnittet av vegen beskrives vha. en tekststreng i egenskapen </a:t>
            </a:r>
            <a:r>
              <a:rPr lang="nb-NO" sz="1100" i="1" dirty="0"/>
              <a:t>feltoversikt</a:t>
            </a:r>
            <a:r>
              <a:rPr lang="nb-NO" sz="1100" dirty="0"/>
              <a:t>, og kombinasjon av felt skilles med #.</a:t>
            </a:r>
          </a:p>
          <a:p>
            <a:r>
              <a:rPr lang="nb-NO" sz="1100" dirty="0"/>
              <a:t> </a:t>
            </a:r>
          </a:p>
          <a:p>
            <a:r>
              <a:rPr lang="nb-NO" sz="1100" dirty="0" err="1"/>
              <a:t>Metreringen</a:t>
            </a:r>
            <a:r>
              <a:rPr lang="nb-NO" sz="1100" dirty="0"/>
              <a:t> gir oss referansen i lengderetningen, mens feltkoding kan gi oss plassering på tvers av vegen. Feltkodene gis i forhold til vegens </a:t>
            </a:r>
            <a:r>
              <a:rPr lang="nb-NO" sz="1100" dirty="0" err="1"/>
              <a:t>metreringsretning</a:t>
            </a:r>
            <a:r>
              <a:rPr lang="nb-NO" sz="1100" dirty="0"/>
              <a:t>. Oddetall viser felt med kjøreretning med </a:t>
            </a:r>
            <a:r>
              <a:rPr lang="nb-NO" sz="1100" dirty="0" err="1">
                <a:solidFill>
                  <a:srgbClr val="FF0000"/>
                </a:solidFill>
                <a:highlight>
                  <a:srgbClr val="FFFF00"/>
                </a:highlight>
              </a:rPr>
              <a:t>metreringsretning</a:t>
            </a:r>
            <a:r>
              <a:rPr lang="nb-NO" sz="1100" dirty="0"/>
              <a:t>, partall viser oss felt med kjøreretning mot </a:t>
            </a:r>
            <a:r>
              <a:rPr lang="nb-NO" sz="1100" dirty="0" err="1">
                <a:solidFill>
                  <a:srgbClr val="FF0000"/>
                </a:solidFill>
                <a:highlight>
                  <a:srgbClr val="FFFF00"/>
                </a:highlight>
              </a:rPr>
              <a:t>metreringsretning</a:t>
            </a:r>
            <a:r>
              <a:rPr lang="nb-NO" sz="1100" dirty="0">
                <a:solidFill>
                  <a:srgbClr val="FF0000"/>
                </a:solidFill>
                <a:highlight>
                  <a:srgbClr val="FFFF00"/>
                </a:highlight>
              </a:rPr>
              <a:t>.</a:t>
            </a:r>
          </a:p>
        </p:txBody>
      </p:sp>
      <p:pic>
        <p:nvPicPr>
          <p:cNvPr id="7" name="Bilde 6" title="Figur 22 Eksempler på feltkoding">
            <a:extLst>
              <a:ext uri="{FF2B5EF4-FFF2-40B4-BE49-F238E27FC236}">
                <a16:creationId xmlns:a16="http://schemas.microsoft.com/office/drawing/2014/main" id="{2B0A2166-25FF-4AC9-9906-88FF1DD2238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1600" y="3544169"/>
            <a:ext cx="5589321" cy="2458576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kstSylinder 10">
            <a:extLst>
              <a:ext uri="{FF2B5EF4-FFF2-40B4-BE49-F238E27FC236}">
                <a16:creationId xmlns:a16="http://schemas.microsoft.com/office/drawing/2014/main" id="{71114582-8CAF-4DCC-97C0-780453EAE1E8}"/>
              </a:ext>
            </a:extLst>
          </p:cNvPr>
          <p:cNvSpPr txBox="1"/>
          <p:nvPr/>
        </p:nvSpPr>
        <p:spPr>
          <a:xfrm>
            <a:off x="6968060" y="4003957"/>
            <a:ext cx="1852411" cy="1384995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nb-NO" sz="1200" dirty="0"/>
              <a:t>Opprinnelige beskrivelse kan gi inntrykk av å blande to forskjellige typer feltinformasjon… </a:t>
            </a:r>
          </a:p>
          <a:p>
            <a:endParaRPr lang="nb-NO" sz="1200" dirty="0"/>
          </a:p>
          <a:p>
            <a:r>
              <a:rPr lang="nb-NO" sz="1200" dirty="0"/>
              <a:t>Retter til merket tekst</a:t>
            </a:r>
          </a:p>
        </p:txBody>
      </p:sp>
      <p:sp>
        <p:nvSpPr>
          <p:cNvPr id="12" name="Plassholder for dato 3">
            <a:extLst>
              <a:ext uri="{FF2B5EF4-FFF2-40B4-BE49-F238E27FC236}">
                <a16:creationId xmlns:a16="http://schemas.microsoft.com/office/drawing/2014/main" id="{5FA90034-CA8F-4AB7-8D13-FC82AB74CB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63" y="6384925"/>
            <a:ext cx="1025525" cy="173038"/>
          </a:xfrm>
        </p:spPr>
        <p:txBody>
          <a:bodyPr/>
          <a:lstStyle/>
          <a:p>
            <a:r>
              <a:rPr lang="nb-NO" dirty="0"/>
              <a:t>30.01.2019</a:t>
            </a:r>
          </a:p>
        </p:txBody>
      </p:sp>
    </p:spTree>
    <p:extLst>
      <p:ext uri="{BB962C8B-B14F-4D97-AF65-F5344CB8AC3E}">
        <p14:creationId xmlns:p14="http://schemas.microsoft.com/office/powerpoint/2010/main" val="2014274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Rett pil 4"/>
          <p:cNvCxnSpPr/>
          <p:nvPr/>
        </p:nvCxnSpPr>
        <p:spPr>
          <a:xfrm>
            <a:off x="2411760" y="1963808"/>
            <a:ext cx="309634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ett pil 6"/>
          <p:cNvCxnSpPr>
            <a:cxnSpLocks/>
          </p:cNvCxnSpPr>
          <p:nvPr/>
        </p:nvCxnSpPr>
        <p:spPr>
          <a:xfrm flipH="1">
            <a:off x="5508104" y="1963808"/>
            <a:ext cx="2706588" cy="13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il høyre 7"/>
          <p:cNvSpPr/>
          <p:nvPr/>
        </p:nvSpPr>
        <p:spPr>
          <a:xfrm>
            <a:off x="2404348" y="2988079"/>
            <a:ext cx="3096343" cy="208865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b-N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TekstSylinder 8"/>
          <p:cNvSpPr txBox="1"/>
          <p:nvPr/>
        </p:nvSpPr>
        <p:spPr>
          <a:xfrm>
            <a:off x="265721" y="2877773"/>
            <a:ext cx="2061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Vegsystemreferanse</a:t>
            </a:r>
          </a:p>
        </p:txBody>
      </p:sp>
      <p:sp>
        <p:nvSpPr>
          <p:cNvPr id="10" name="Pil høyre 9"/>
          <p:cNvSpPr/>
          <p:nvPr/>
        </p:nvSpPr>
        <p:spPr>
          <a:xfrm>
            <a:off x="2404348" y="3853887"/>
            <a:ext cx="3096344" cy="225117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b-N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kstSylinder 10"/>
          <p:cNvSpPr txBox="1"/>
          <p:nvPr/>
        </p:nvSpPr>
        <p:spPr>
          <a:xfrm>
            <a:off x="307764" y="3778538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Feltstrekning</a:t>
            </a:r>
          </a:p>
        </p:txBody>
      </p:sp>
      <p:sp>
        <p:nvSpPr>
          <p:cNvPr id="12" name="TekstSylinder 11"/>
          <p:cNvSpPr txBox="1"/>
          <p:nvPr/>
        </p:nvSpPr>
        <p:spPr>
          <a:xfrm>
            <a:off x="2771802" y="1638641"/>
            <a:ext cx="2088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Felt1, Felt 2, Felt 3</a:t>
            </a:r>
          </a:p>
        </p:txBody>
      </p:sp>
      <p:sp>
        <p:nvSpPr>
          <p:cNvPr id="13" name="TekstSylinder 12"/>
          <p:cNvSpPr txBox="1"/>
          <p:nvPr/>
        </p:nvSpPr>
        <p:spPr>
          <a:xfrm>
            <a:off x="5897818" y="1616076"/>
            <a:ext cx="2058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solidFill>
                  <a:prstClr val="black"/>
                </a:solidFill>
              </a:rPr>
              <a:t>Felt1, Felt 2, Felt 4</a:t>
            </a:r>
            <a:endParaRPr kumimoji="0" lang="nb-NO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TekstSylinder 13"/>
          <p:cNvSpPr txBox="1"/>
          <p:nvPr/>
        </p:nvSpPr>
        <p:spPr>
          <a:xfrm>
            <a:off x="3441018" y="363631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 felt østover, et felt vestover</a:t>
            </a:r>
          </a:p>
        </p:txBody>
      </p:sp>
      <p:sp>
        <p:nvSpPr>
          <p:cNvPr id="15" name="TekstSylinder 14"/>
          <p:cNvSpPr txBox="1"/>
          <p:nvPr/>
        </p:nvSpPr>
        <p:spPr>
          <a:xfrm>
            <a:off x="265721" y="1779142"/>
            <a:ext cx="1195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Veglenke</a:t>
            </a:r>
          </a:p>
        </p:txBody>
      </p:sp>
      <p:sp>
        <p:nvSpPr>
          <p:cNvPr id="16" name="TekstSylinder 15"/>
          <p:cNvSpPr txBox="1"/>
          <p:nvPr/>
        </p:nvSpPr>
        <p:spPr>
          <a:xfrm>
            <a:off x="2936128" y="4141847"/>
            <a:ext cx="1956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Feltoversikt 1#2#3</a:t>
            </a:r>
          </a:p>
        </p:txBody>
      </p:sp>
      <p:sp>
        <p:nvSpPr>
          <p:cNvPr id="17" name="TekstSylinder 16"/>
          <p:cNvSpPr txBox="1"/>
          <p:nvPr/>
        </p:nvSpPr>
        <p:spPr>
          <a:xfrm>
            <a:off x="2411760" y="2022230"/>
            <a:ext cx="3096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Veglenke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(på veglenkesekvens 1234567)</a:t>
            </a:r>
          </a:p>
        </p:txBody>
      </p:sp>
      <p:sp>
        <p:nvSpPr>
          <p:cNvPr id="23" name="Pil høyre 22"/>
          <p:cNvSpPr/>
          <p:nvPr/>
        </p:nvSpPr>
        <p:spPr>
          <a:xfrm>
            <a:off x="5508103" y="2983219"/>
            <a:ext cx="2706583" cy="215643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b-N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TekstSylinder 25"/>
          <p:cNvSpPr txBox="1"/>
          <p:nvPr/>
        </p:nvSpPr>
        <p:spPr>
          <a:xfrm>
            <a:off x="5508104" y="2019964"/>
            <a:ext cx="3096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Veglenke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(på veglenkesekvens 87349)</a:t>
            </a:r>
          </a:p>
        </p:txBody>
      </p:sp>
      <p:sp>
        <p:nvSpPr>
          <p:cNvPr id="24" name="Pil høyre 23"/>
          <p:cNvSpPr/>
          <p:nvPr/>
        </p:nvSpPr>
        <p:spPr>
          <a:xfrm>
            <a:off x="5513607" y="3855240"/>
            <a:ext cx="2701077" cy="223764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b-N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2" name="Rett pil 21"/>
          <p:cNvCxnSpPr/>
          <p:nvPr/>
        </p:nvCxnSpPr>
        <p:spPr>
          <a:xfrm>
            <a:off x="2411760" y="5585861"/>
            <a:ext cx="30963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ett pil 26"/>
          <p:cNvCxnSpPr>
            <a:cxnSpLocks/>
          </p:cNvCxnSpPr>
          <p:nvPr/>
        </p:nvCxnSpPr>
        <p:spPr>
          <a:xfrm flipH="1">
            <a:off x="5508104" y="5589240"/>
            <a:ext cx="27065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kstSylinder 1"/>
          <p:cNvSpPr txBox="1"/>
          <p:nvPr/>
        </p:nvSpPr>
        <p:spPr>
          <a:xfrm>
            <a:off x="3564775" y="5585861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</a:t>
            </a:r>
          </a:p>
        </p:txBody>
      </p:sp>
      <p:sp>
        <p:nvSpPr>
          <p:cNvPr id="3" name="TekstSylinder 2"/>
          <p:cNvSpPr txBox="1"/>
          <p:nvPr/>
        </p:nvSpPr>
        <p:spPr>
          <a:xfrm>
            <a:off x="3566568" y="524672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</a:t>
            </a:r>
          </a:p>
        </p:txBody>
      </p:sp>
      <p:sp>
        <p:nvSpPr>
          <p:cNvPr id="28" name="TekstSylinder 27"/>
          <p:cNvSpPr txBox="1"/>
          <p:nvPr/>
        </p:nvSpPr>
        <p:spPr>
          <a:xfrm>
            <a:off x="6620143" y="561605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</a:t>
            </a:r>
          </a:p>
        </p:txBody>
      </p:sp>
      <p:sp>
        <p:nvSpPr>
          <p:cNvPr id="29" name="TekstSylinder 28"/>
          <p:cNvSpPr txBox="1"/>
          <p:nvPr/>
        </p:nvSpPr>
        <p:spPr>
          <a:xfrm>
            <a:off x="6616749" y="528492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</a:t>
            </a:r>
          </a:p>
        </p:txBody>
      </p:sp>
      <p:sp>
        <p:nvSpPr>
          <p:cNvPr id="30" name="TekstSylinder 29"/>
          <p:cNvSpPr txBox="1"/>
          <p:nvPr/>
        </p:nvSpPr>
        <p:spPr>
          <a:xfrm>
            <a:off x="290376" y="5302949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Sideposisjon på veglenka</a:t>
            </a:r>
          </a:p>
        </p:txBody>
      </p:sp>
      <p:cxnSp>
        <p:nvCxnSpPr>
          <p:cNvPr id="6" name="Rett linje 5"/>
          <p:cNvCxnSpPr/>
          <p:nvPr/>
        </p:nvCxnSpPr>
        <p:spPr>
          <a:xfrm>
            <a:off x="89061" y="5013176"/>
            <a:ext cx="88569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" name="TekstSylinder 3">
            <a:extLst>
              <a:ext uri="{FF2B5EF4-FFF2-40B4-BE49-F238E27FC236}">
                <a16:creationId xmlns:a16="http://schemas.microsoft.com/office/drawing/2014/main" id="{67019967-B0CC-42E3-A948-25D403095A1B}"/>
              </a:ext>
            </a:extLst>
          </p:cNvPr>
          <p:cNvSpPr txBox="1"/>
          <p:nvPr/>
        </p:nvSpPr>
        <p:spPr>
          <a:xfrm>
            <a:off x="184471" y="151266"/>
            <a:ext cx="1442796" cy="523220"/>
          </a:xfrm>
          <a:prstGeom prst="rect">
            <a:avLst/>
          </a:prstGeom>
          <a:solidFill>
            <a:srgbClr val="FF9933"/>
          </a:solidFill>
        </p:spPr>
        <p:txBody>
          <a:bodyPr wrap="square" rtlCol="0">
            <a:spAutoFit/>
          </a:bodyPr>
          <a:lstStyle/>
          <a:p>
            <a:r>
              <a:rPr lang="nb-NO" sz="1400" dirty="0"/>
              <a:t>Den kompliserte teorien…</a:t>
            </a:r>
          </a:p>
        </p:txBody>
      </p:sp>
      <p:sp>
        <p:nvSpPr>
          <p:cNvPr id="18" name="Rektangel 17">
            <a:extLst>
              <a:ext uri="{FF2B5EF4-FFF2-40B4-BE49-F238E27FC236}">
                <a16:creationId xmlns:a16="http://schemas.microsoft.com/office/drawing/2014/main" id="{B9D61E0D-B4EC-423B-97D4-5742164427F5}"/>
              </a:ext>
            </a:extLst>
          </p:cNvPr>
          <p:cNvSpPr/>
          <p:nvPr/>
        </p:nvSpPr>
        <p:spPr>
          <a:xfrm>
            <a:off x="2411760" y="822042"/>
            <a:ext cx="5802932" cy="66404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32" name="Rett linje 31">
            <a:extLst>
              <a:ext uri="{FF2B5EF4-FFF2-40B4-BE49-F238E27FC236}">
                <a16:creationId xmlns:a16="http://schemas.microsoft.com/office/drawing/2014/main" id="{82756B1A-974A-436E-8AF3-8C384A257FCB}"/>
              </a:ext>
            </a:extLst>
          </p:cNvPr>
          <p:cNvCxnSpPr>
            <a:cxnSpLocks/>
          </p:cNvCxnSpPr>
          <p:nvPr/>
        </p:nvCxnSpPr>
        <p:spPr>
          <a:xfrm>
            <a:off x="2411760" y="1052736"/>
            <a:ext cx="5802932" cy="0"/>
          </a:xfrm>
          <a:prstGeom prst="line">
            <a:avLst/>
          </a:prstGeom>
          <a:ln w="28575"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Rett linje 32">
            <a:extLst>
              <a:ext uri="{FF2B5EF4-FFF2-40B4-BE49-F238E27FC236}">
                <a16:creationId xmlns:a16="http://schemas.microsoft.com/office/drawing/2014/main" id="{3A726067-C081-49BD-8846-EF148B54B76B}"/>
              </a:ext>
            </a:extLst>
          </p:cNvPr>
          <p:cNvCxnSpPr>
            <a:cxnSpLocks/>
          </p:cNvCxnSpPr>
          <p:nvPr/>
        </p:nvCxnSpPr>
        <p:spPr>
          <a:xfrm>
            <a:off x="2411760" y="1277144"/>
            <a:ext cx="5802932" cy="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Pil: høyre 33">
            <a:extLst>
              <a:ext uri="{FF2B5EF4-FFF2-40B4-BE49-F238E27FC236}">
                <a16:creationId xmlns:a16="http://schemas.microsoft.com/office/drawing/2014/main" id="{AC50AD0F-D7FF-4CD8-A7EE-E596DF6784D8}"/>
              </a:ext>
            </a:extLst>
          </p:cNvPr>
          <p:cNvSpPr/>
          <p:nvPr/>
        </p:nvSpPr>
        <p:spPr>
          <a:xfrm>
            <a:off x="4788024" y="1348774"/>
            <a:ext cx="288032" cy="88770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5" name="Pil: høyre 34">
            <a:extLst>
              <a:ext uri="{FF2B5EF4-FFF2-40B4-BE49-F238E27FC236}">
                <a16:creationId xmlns:a16="http://schemas.microsoft.com/office/drawing/2014/main" id="{167D304C-E2F1-4FF6-AE17-A1B4BF073689}"/>
              </a:ext>
            </a:extLst>
          </p:cNvPr>
          <p:cNvSpPr/>
          <p:nvPr/>
        </p:nvSpPr>
        <p:spPr>
          <a:xfrm>
            <a:off x="4788024" y="1108574"/>
            <a:ext cx="288032" cy="88770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6" name="Pil: høyre 35">
            <a:extLst>
              <a:ext uri="{FF2B5EF4-FFF2-40B4-BE49-F238E27FC236}">
                <a16:creationId xmlns:a16="http://schemas.microsoft.com/office/drawing/2014/main" id="{309D4B90-88B7-41B0-ADA7-CA41674248F5}"/>
              </a:ext>
            </a:extLst>
          </p:cNvPr>
          <p:cNvSpPr/>
          <p:nvPr/>
        </p:nvSpPr>
        <p:spPr>
          <a:xfrm rot="10800000">
            <a:off x="4776018" y="890656"/>
            <a:ext cx="288032" cy="88770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40" name="Rett linje 39">
            <a:extLst>
              <a:ext uri="{FF2B5EF4-FFF2-40B4-BE49-F238E27FC236}">
                <a16:creationId xmlns:a16="http://schemas.microsoft.com/office/drawing/2014/main" id="{E7AD871E-D0DB-4DCD-A15F-7395364F922D}"/>
              </a:ext>
            </a:extLst>
          </p:cNvPr>
          <p:cNvCxnSpPr/>
          <p:nvPr/>
        </p:nvCxnSpPr>
        <p:spPr>
          <a:xfrm>
            <a:off x="5508104" y="723613"/>
            <a:ext cx="0" cy="59402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kstSylinder 41">
            <a:extLst>
              <a:ext uri="{FF2B5EF4-FFF2-40B4-BE49-F238E27FC236}">
                <a16:creationId xmlns:a16="http://schemas.microsoft.com/office/drawing/2014/main" id="{B2128ACF-4323-4EBC-AC9C-7DB795A3524A}"/>
              </a:ext>
            </a:extLst>
          </p:cNvPr>
          <p:cNvSpPr txBox="1"/>
          <p:nvPr/>
        </p:nvSpPr>
        <p:spPr>
          <a:xfrm rot="16200000">
            <a:off x="8085676" y="1833246"/>
            <a:ext cx="1220144" cy="52322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nb-NO" sz="1400" dirty="0"/>
              <a:t>Stedfesting på veglenke</a:t>
            </a:r>
          </a:p>
        </p:txBody>
      </p:sp>
      <p:sp>
        <p:nvSpPr>
          <p:cNvPr id="43" name="TekstSylinder 42">
            <a:extLst>
              <a:ext uri="{FF2B5EF4-FFF2-40B4-BE49-F238E27FC236}">
                <a16:creationId xmlns:a16="http://schemas.microsoft.com/office/drawing/2014/main" id="{B65ACF2F-B225-40EB-AED5-D3E5EC7CE91E}"/>
              </a:ext>
            </a:extLst>
          </p:cNvPr>
          <p:cNvSpPr txBox="1"/>
          <p:nvPr/>
        </p:nvSpPr>
        <p:spPr>
          <a:xfrm rot="16200000">
            <a:off x="8040813" y="3750318"/>
            <a:ext cx="1309871" cy="5232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nb-NO" sz="1400" dirty="0"/>
              <a:t>Det mennesket kan skjønne</a:t>
            </a:r>
          </a:p>
        </p:txBody>
      </p:sp>
      <p:sp>
        <p:nvSpPr>
          <p:cNvPr id="44" name="TekstSylinder 43">
            <a:extLst>
              <a:ext uri="{FF2B5EF4-FFF2-40B4-BE49-F238E27FC236}">
                <a16:creationId xmlns:a16="http://schemas.microsoft.com/office/drawing/2014/main" id="{038B0367-21B8-44DB-BAB3-0DDDDEBE9AA1}"/>
              </a:ext>
            </a:extLst>
          </p:cNvPr>
          <p:cNvSpPr txBox="1"/>
          <p:nvPr/>
        </p:nvSpPr>
        <p:spPr>
          <a:xfrm>
            <a:off x="5789867" y="4141847"/>
            <a:ext cx="1956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Feltoversikt 1#2#3</a:t>
            </a:r>
          </a:p>
        </p:txBody>
      </p:sp>
      <p:sp>
        <p:nvSpPr>
          <p:cNvPr id="45" name="TekstSylinder 44">
            <a:extLst>
              <a:ext uri="{FF2B5EF4-FFF2-40B4-BE49-F238E27FC236}">
                <a16:creationId xmlns:a16="http://schemas.microsoft.com/office/drawing/2014/main" id="{2FB1E5CE-6284-421B-84AD-5022C8B50374}"/>
              </a:ext>
            </a:extLst>
          </p:cNvPr>
          <p:cNvSpPr txBox="1"/>
          <p:nvPr/>
        </p:nvSpPr>
        <p:spPr>
          <a:xfrm>
            <a:off x="259596" y="3318376"/>
            <a:ext cx="4020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800" dirty="0" err="1"/>
              <a:t>Metreringen</a:t>
            </a:r>
            <a:r>
              <a:rPr lang="nb-NO" sz="800" dirty="0"/>
              <a:t> gir oss referansen i lengderetningen, mens feltkoding kan gi oss plassering på tvers av vegen. Feltkodene gis i forhold til vegens </a:t>
            </a:r>
            <a:r>
              <a:rPr lang="nb-NO" sz="800" dirty="0" err="1"/>
              <a:t>metreringsretning</a:t>
            </a:r>
            <a:r>
              <a:rPr lang="nb-NO" sz="800" dirty="0"/>
              <a:t>. Oddetall viser felt med kjøreretning med lenkeretningen, partall viser oss felt med kjøreretning mot lenkeretningen.</a:t>
            </a:r>
          </a:p>
        </p:txBody>
      </p:sp>
    </p:spTree>
    <p:extLst>
      <p:ext uri="{BB962C8B-B14F-4D97-AF65-F5344CB8AC3E}">
        <p14:creationId xmlns:p14="http://schemas.microsoft.com/office/powerpoint/2010/main" val="2355127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animBg="1"/>
      <p:bldP spid="11" grpId="0"/>
      <p:bldP spid="12" grpId="0"/>
      <p:bldP spid="13" grpId="0"/>
      <p:bldP spid="14" grpId="0"/>
      <p:bldP spid="15" grpId="0"/>
      <p:bldP spid="16" grpId="0"/>
      <p:bldP spid="17" grpId="0"/>
      <p:bldP spid="23" grpId="0" animBg="1"/>
      <p:bldP spid="26" grpId="0"/>
      <p:bldP spid="24" grpId="0" animBg="1"/>
      <p:bldP spid="2" grpId="0"/>
      <p:bldP spid="3" grpId="0"/>
      <p:bldP spid="28" grpId="0"/>
      <p:bldP spid="29" grpId="0"/>
      <p:bldP spid="30" grpId="0"/>
      <p:bldP spid="18" grpId="0" animBg="1"/>
      <p:bldP spid="34" grpId="0" animBg="1"/>
      <p:bldP spid="35" grpId="0" animBg="1"/>
      <p:bldP spid="36" grpId="0" animBg="1"/>
      <p:bldP spid="42" grpId="0" animBg="1"/>
      <p:bldP spid="43" grpId="0" animBg="1"/>
      <p:bldP spid="44" grpId="0"/>
      <p:bldP spid="45" grpId="0"/>
    </p:bldLst>
  </p:timing>
</p:sld>
</file>

<file path=ppt/theme/theme1.xml><?xml version="1.0" encoding="utf-8"?>
<a:theme xmlns:a="http://schemas.openxmlformats.org/drawingml/2006/main" name="blank">
  <a:themeElements>
    <a:clrScheme name="SVV">
      <a:dk1>
        <a:sysClr val="windowText" lastClr="000000"/>
      </a:dk1>
      <a:lt1>
        <a:sysClr val="window" lastClr="FFFFFF"/>
      </a:lt1>
      <a:dk2>
        <a:srgbClr val="ED9300"/>
      </a:dk2>
      <a:lt2>
        <a:srgbClr val="E1E1E1"/>
      </a:lt2>
      <a:accent1>
        <a:srgbClr val="ED9300"/>
      </a:accent1>
      <a:accent2>
        <a:srgbClr val="3F505A"/>
      </a:accent2>
      <a:accent3>
        <a:srgbClr val="DADADA"/>
      </a:accent3>
      <a:accent4>
        <a:srgbClr val="58B02C"/>
      </a:accent4>
      <a:accent5>
        <a:srgbClr val="75450B"/>
      </a:accent5>
      <a:accent6>
        <a:srgbClr val="1F282D"/>
      </a:accent6>
      <a:hlink>
        <a:srgbClr val="0000FF"/>
      </a:hlink>
      <a:folHlink>
        <a:srgbClr val="800080"/>
      </a:folHlink>
    </a:clrScheme>
    <a:fontScheme name="Custom 1">
      <a:majorFont>
        <a:latin typeface="Lucida Sans Unicode"/>
        <a:ea typeface=""/>
        <a:cs typeface=""/>
      </a:majorFont>
      <a:minorFont>
        <a:latin typeface="Lucida Sans Unicod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 Statens vegvesen liggende standard norsk.potx [Skrivebeskyttet]" id="{3E198112-B1E4-44BC-8C3E-1CA4DA7E830E}" vid="{29E3B4CA-6E79-4609-AB97-F34C0014226E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 Statens vegvesen liggende standard norsk</Template>
  <TotalTime>631</TotalTime>
  <Words>1630</Words>
  <Application>Microsoft Office PowerPoint</Application>
  <PresentationFormat>Skjermfremvisning (4:3)</PresentationFormat>
  <Paragraphs>355</Paragraphs>
  <Slides>21</Slides>
  <Notes>1</Notes>
  <HiddenSlides>0</HiddenSlides>
  <MMClips>0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2</vt:i4>
      </vt:variant>
      <vt:variant>
        <vt:lpstr>Lysbildetitler</vt:lpstr>
      </vt:variant>
      <vt:variant>
        <vt:i4>21</vt:i4>
      </vt:variant>
    </vt:vector>
  </HeadingPairs>
  <TitlesOfParts>
    <vt:vector size="27" baseType="lpstr">
      <vt:lpstr>Arial</vt:lpstr>
      <vt:lpstr>Calibri</vt:lpstr>
      <vt:lpstr>Lucida Sans Unicode</vt:lpstr>
      <vt:lpstr>Times New Roman</vt:lpstr>
      <vt:lpstr>blank</vt:lpstr>
      <vt:lpstr>Office-tema</vt:lpstr>
      <vt:lpstr>SOSI vegnett og Elveg Prosjektmøte 6  </vt:lpstr>
      <vt:lpstr>Prosjektmøte 6 -Agenda</vt:lpstr>
      <vt:lpstr>Prosjektmøte 6 -Agenda</vt:lpstr>
      <vt:lpstr>PowerPoint-presentasjon</vt:lpstr>
      <vt:lpstr>Kommentarer til høringen</vt:lpstr>
      <vt:lpstr>Prosjektmøte 6 -Agenda</vt:lpstr>
      <vt:lpstr>Prosjektmøte 6 -Agenda</vt:lpstr>
      <vt:lpstr>Feltoversikt i SOSI Vegnett</vt:lpstr>
      <vt:lpstr>PowerPoint-presentasjon</vt:lpstr>
      <vt:lpstr>PowerPoint-presentasjon</vt:lpstr>
      <vt:lpstr>PowerPoint-presentasjon</vt:lpstr>
      <vt:lpstr>Løsning for felt som stedfestingsegenskap</vt:lpstr>
      <vt:lpstr>Prosjektmøte 6 -Agenda</vt:lpstr>
      <vt:lpstr>Prosjektmøte 6 -Agenda</vt:lpstr>
      <vt:lpstr>Prosjektmøte 6 -Agenda</vt:lpstr>
      <vt:lpstr>Prosjektmøte 6 -Agenda</vt:lpstr>
      <vt:lpstr>Tidsbegrensning på objekter</vt:lpstr>
      <vt:lpstr>«gjeldertidsrom» som tekststreng</vt:lpstr>
      <vt:lpstr>Prosjektmøte 6 -Agenda</vt:lpstr>
      <vt:lpstr>Prosjektmøte 6 -Agenda</vt:lpstr>
      <vt:lpstr>Gjenstående arbeide</vt:lpstr>
    </vt:vector>
  </TitlesOfParts>
  <Company>Statens vegvesen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SOSI Vegnett 5.0 Produkspesifikasjon Elveg 2.0 - Status</dc:title>
  <dc:creator>Linda Therese Støeng</dc:creator>
  <cp:lastModifiedBy>Linda Therese Støeng</cp:lastModifiedBy>
  <cp:revision>57</cp:revision>
  <dcterms:created xsi:type="dcterms:W3CDTF">2019-01-22T19:44:12Z</dcterms:created>
  <dcterms:modified xsi:type="dcterms:W3CDTF">2019-02-11T12:16:35Z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5fbf486-f09d-4a86-8810-b4add863c98a_Enabled">
    <vt:lpwstr>True</vt:lpwstr>
  </property>
  <property fmtid="{D5CDD505-2E9C-101B-9397-08002B2CF9AE}" pid="3" name="MSIP_Label_e5fbf486-f09d-4a86-8810-b4add863c98a_SiteId">
    <vt:lpwstr>38856954-ed55-49f7-8bdd-738ffbbfd390</vt:lpwstr>
  </property>
  <property fmtid="{D5CDD505-2E9C-101B-9397-08002B2CF9AE}" pid="4" name="MSIP_Label_e5fbf486-f09d-4a86-8810-b4add863c98a_Owner">
    <vt:lpwstr>linsto@vegvesen.no</vt:lpwstr>
  </property>
  <property fmtid="{D5CDD505-2E9C-101B-9397-08002B2CF9AE}" pid="5" name="MSIP_Label_e5fbf486-f09d-4a86-8810-b4add863c98a_SetDate">
    <vt:lpwstr>2019-02-03T18:06:49.3982097Z</vt:lpwstr>
  </property>
  <property fmtid="{D5CDD505-2E9C-101B-9397-08002B2CF9AE}" pid="6" name="MSIP_Label_e5fbf486-f09d-4a86-8810-b4add863c98a_Name">
    <vt:lpwstr>Public</vt:lpwstr>
  </property>
  <property fmtid="{D5CDD505-2E9C-101B-9397-08002B2CF9AE}" pid="7" name="MSIP_Label_e5fbf486-f09d-4a86-8810-b4add863c98a_Application">
    <vt:lpwstr>Microsoft Azure Information Protection</vt:lpwstr>
  </property>
  <property fmtid="{D5CDD505-2E9C-101B-9397-08002B2CF9AE}" pid="8" name="MSIP_Label_e5fbf486-f09d-4a86-8810-b4add863c98a_Extended_MSFT_Method">
    <vt:lpwstr>Manual</vt:lpwstr>
  </property>
  <property fmtid="{D5CDD505-2E9C-101B-9397-08002B2CF9AE}" pid="9" name="Sensitivity">
    <vt:lpwstr>Public</vt:lpwstr>
  </property>
</Properties>
</file>