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2" r:id="rId4"/>
    <p:sldId id="271" r:id="rId5"/>
    <p:sldId id="276" r:id="rId6"/>
    <p:sldId id="265" r:id="rId7"/>
    <p:sldId id="285" r:id="rId8"/>
    <p:sldId id="277" r:id="rId9"/>
    <p:sldId id="261" r:id="rId10"/>
    <p:sldId id="281" r:id="rId11"/>
    <p:sldId id="278" r:id="rId12"/>
    <p:sldId id="262" r:id="rId13"/>
    <p:sldId id="282" r:id="rId14"/>
    <p:sldId id="279" r:id="rId15"/>
    <p:sldId id="284" r:id="rId16"/>
    <p:sldId id="283" r:id="rId17"/>
    <p:sldId id="280" r:id="rId18"/>
    <p:sldId id="264" r:id="rId19"/>
    <p:sldId id="286" r:id="rId20"/>
    <p:sldId id="267" r:id="rId21"/>
    <p:sldId id="268" r:id="rId22"/>
  </p:sldIdLst>
  <p:sldSz cx="9144000" cy="6858000" type="screen4x3"/>
  <p:notesSz cx="6858000" cy="91440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ut Jetlund" initials="K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29" autoAdjust="0"/>
  </p:normalViewPr>
  <p:slideViewPr>
    <p:cSldViewPr>
      <p:cViewPr>
        <p:scale>
          <a:sx n="150" d="100"/>
          <a:sy n="150" d="100"/>
        </p:scale>
        <p:origin x="-504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b-NO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A8D20-0CCB-4CF5-90C7-CD7C9C28E8CE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7654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21703-1239-4B03-A789-F9FDD38DEB74}" type="slidenum">
              <a:rPr lang="nb-NO"/>
              <a:pPr/>
              <a:t>1</a:t>
            </a:fld>
            <a:endParaRPr lang="nb-NO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0508" indent="-220508"/>
            <a:endParaRPr lang="nb-NO" sz="1000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b-NO" sz="8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0508" indent="-220508"/>
            <a:endParaRPr lang="nb-NO" sz="1000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0508" indent="-220508"/>
            <a:endParaRPr lang="nb-NO" sz="1000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8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0508" indent="-220508"/>
            <a:endParaRPr lang="nb-NO" sz="1000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0508" indent="-220508"/>
            <a:endParaRPr lang="nb-NO" sz="1000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8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0508" indent="-220508"/>
            <a:endParaRPr lang="nb-NO" sz="1000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823913"/>
            <a:ext cx="4271962" cy="32035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12" y="4368470"/>
            <a:ext cx="5028177" cy="4064945"/>
          </a:xfrm>
          <a:noFill/>
        </p:spPr>
        <p:txBody>
          <a:bodyPr/>
          <a:lstStyle/>
          <a:p>
            <a:endParaRPr lang="en-US" sz="10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8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0683" y="824627"/>
            <a:ext cx="4678238" cy="3203471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12" y="4368470"/>
            <a:ext cx="5028177" cy="4064945"/>
          </a:xfrm>
          <a:noFill/>
        </p:spPr>
        <p:txBody>
          <a:bodyPr/>
          <a:lstStyle/>
          <a:p>
            <a:endParaRPr lang="en-US" sz="10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8D20-0CCB-4CF5-90C7-CD7C9C28E8CE}" type="slidenum">
              <a:rPr lang="nb-NO" smtClean="0"/>
              <a:pPr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998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8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8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0508" indent="-220508"/>
            <a:endParaRPr lang="nb-NO" sz="1000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0508" indent="-220508"/>
            <a:endParaRPr lang="nb-NO" sz="1000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nb-NO" sz="800" dirty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0508" indent="-220508"/>
            <a:endParaRPr lang="nb-NO" sz="1000" dirty="0">
              <a:latin typeface="Times" pitchFamily="3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ppmal_blå_liggende_front med credit_e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922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noProof="0" smtClean="0"/>
              <a:t>Klikk for å redigere tittelstil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48063"/>
            <a:ext cx="6400800" cy="19685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nb-NO" noProof="0" smtClean="0"/>
              <a:t>Klikk for å redigere undertittelstil i malen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5734050"/>
            <a:ext cx="1522413" cy="476250"/>
          </a:xfrm>
        </p:spPr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124075" y="5734050"/>
            <a:ext cx="5184775" cy="476250"/>
          </a:xfrm>
        </p:spPr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451725" y="5734050"/>
            <a:ext cx="1235075" cy="476250"/>
          </a:xfrm>
        </p:spPr>
        <p:txBody>
          <a:bodyPr/>
          <a:lstStyle>
            <a:lvl1pPr>
              <a:defRPr/>
            </a:lvl1pPr>
          </a:lstStyle>
          <a:p>
            <a:fld id="{CB3298A6-28BD-4C79-A2B1-C454B9F2F22D}" type="slidenum">
              <a:rPr lang="nb-NO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F0F46A-F913-4A12-B6EA-8FF7588F0615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713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B2DB7-1254-4672-A1B1-F7931951FDA1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62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13" y="152400"/>
            <a:ext cx="609441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11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11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F01F1-3DB9-4881-9001-7BF0E5D057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8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7214-1CB5-4657-A190-45873A0A94E4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505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75B62-D02D-46C4-8057-FAF2300647B8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29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F6767-E493-41D5-99DE-BD9EB11B3103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458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592DE-A9B7-41D9-8379-5803AEBCB663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2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330F4-40F2-479B-8A8B-3DF07DEEBD41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06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4D895-6432-42A2-BF6C-795872EE0B42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549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5F252-500F-49D5-ABCF-AE8511C95ED1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266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BA789-A32B-4276-857D-65F512090BA1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467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ppmal_blå_liggende_innhold med credit_e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tittelstil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5949950"/>
            <a:ext cx="1511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7424A"/>
                </a:solidFill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5949950"/>
            <a:ext cx="5329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37424A"/>
                </a:solidFill>
                <a:latin typeface="+mn-lt"/>
              </a:defRPr>
            </a:lvl1pPr>
          </a:lstStyle>
          <a:p>
            <a:endParaRPr lang="nb-NO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1725" y="5949950"/>
            <a:ext cx="12350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37424A"/>
                </a:solidFill>
                <a:latin typeface="+mn-lt"/>
              </a:defRPr>
            </a:lvl1pPr>
          </a:lstStyle>
          <a:p>
            <a:fld id="{A4B6C0BF-D09B-445A-AC05-9DACBA3539A1}" type="slidenum">
              <a:rPr lang="nb-NO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37424A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37424A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37424A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37424A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37424A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37424A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37424A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37424A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37424A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rgbClr val="37424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424A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7424A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37424A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37424A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37424A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37424A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37424A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37424A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7864" y="1792288"/>
            <a:ext cx="5110336" cy="1470025"/>
          </a:xfrm>
        </p:spPr>
        <p:txBody>
          <a:bodyPr/>
          <a:lstStyle/>
          <a:p>
            <a:r>
              <a:rPr lang="nb-NO" dirty="0" smtClean="0"/>
              <a:t>Linear </a:t>
            </a:r>
            <a:r>
              <a:rPr lang="nb-NO" dirty="0" err="1" smtClean="0"/>
              <a:t>referencing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FME</a:t>
            </a:r>
            <a:endParaRPr lang="nb-NO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9872" y="3548063"/>
            <a:ext cx="4352528" cy="1968500"/>
          </a:xfrm>
        </p:spPr>
        <p:txBody>
          <a:bodyPr/>
          <a:lstStyle/>
          <a:p>
            <a:r>
              <a:rPr lang="nb-NO" dirty="0" smtClean="0"/>
              <a:t>Knut Jetlund</a:t>
            </a:r>
          </a:p>
          <a:p>
            <a:r>
              <a:rPr lang="nb-NO" dirty="0" smtClean="0"/>
              <a:t>Statens vegvesen</a:t>
            </a:r>
          </a:p>
          <a:p>
            <a:r>
              <a:rPr lang="nb-NO" sz="1600" dirty="0" smtClean="0"/>
              <a:t>(Norwegian Public Roads </a:t>
            </a:r>
            <a:r>
              <a:rPr lang="nb-NO" sz="1600" dirty="0" err="1" smtClean="0"/>
              <a:t>Adminstration</a:t>
            </a:r>
            <a:r>
              <a:rPr lang="nb-NO" sz="1600" dirty="0" smtClean="0"/>
              <a:t>)</a:t>
            </a:r>
            <a:endParaRPr lang="nb-NO" sz="16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15280"/>
            <a:ext cx="2808312" cy="388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LRS to </a:t>
            </a:r>
            <a:r>
              <a:rPr lang="nb-NO" dirty="0" err="1" smtClean="0"/>
              <a:t>geometry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2800" dirty="0" smtClean="0"/>
              <a:t>Wildlife </a:t>
            </a:r>
            <a:r>
              <a:rPr lang="nb-NO" sz="2800" dirty="0" err="1" smtClean="0"/>
              <a:t>accidents</a:t>
            </a:r>
            <a:r>
              <a:rPr lang="nb-NO" sz="2800" dirty="0" smtClean="0"/>
              <a:t> and </a:t>
            </a:r>
            <a:r>
              <a:rPr lang="nb-NO" sz="2800" dirty="0" err="1" smtClean="0"/>
              <a:t>Streetlight</a:t>
            </a:r>
            <a:r>
              <a:rPr lang="nb-NO" sz="2800" dirty="0" smtClean="0"/>
              <a:t> </a:t>
            </a:r>
            <a:r>
              <a:rPr lang="nb-NO" sz="2800" dirty="0" err="1" smtClean="0"/>
              <a:t>sections</a:t>
            </a:r>
            <a:endParaRPr lang="nb-NO" sz="2800" dirty="0" smtClean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84784"/>
            <a:ext cx="5856248" cy="4349750"/>
          </a:xfrm>
        </p:spPr>
      </p:pic>
    </p:spTree>
    <p:extLst>
      <p:ext uri="{BB962C8B-B14F-4D97-AF65-F5344CB8AC3E}">
        <p14:creationId xmlns:p14="http://schemas.microsoft.com/office/powerpoint/2010/main" val="1437932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Accident</a:t>
            </a:r>
            <a:r>
              <a:rPr lang="nb-NO" dirty="0" smtClean="0"/>
              <a:t> </a:t>
            </a:r>
            <a:r>
              <a:rPr lang="nb-NO" dirty="0" err="1" smtClean="0"/>
              <a:t>sections</a:t>
            </a:r>
            <a:r>
              <a:rPr lang="nb-NO" dirty="0" smtClean="0"/>
              <a:t> - LRS</a:t>
            </a:r>
            <a:endParaRPr lang="nb-NO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/>
          <a:lstStyle/>
          <a:p>
            <a:r>
              <a:rPr lang="en-US" sz="2000" dirty="0" smtClean="0"/>
              <a:t>Calculate </a:t>
            </a:r>
            <a:r>
              <a:rPr lang="en-US" sz="2000" dirty="0" smtClean="0"/>
              <a:t>linear reference for the </a:t>
            </a:r>
            <a:r>
              <a:rPr lang="en-US" sz="2000" dirty="0" smtClean="0"/>
              <a:t>accident sections</a:t>
            </a:r>
            <a:endParaRPr lang="en-US" sz="2000" dirty="0" smtClean="0"/>
          </a:p>
          <a:p>
            <a:pPr lvl="1"/>
            <a:r>
              <a:rPr lang="en-US" sz="1800" i="1" dirty="0" smtClean="0"/>
              <a:t>Geometry to </a:t>
            </a:r>
            <a:r>
              <a:rPr lang="en-US" sz="1800" i="1" dirty="0" smtClean="0"/>
              <a:t>LRS</a:t>
            </a:r>
            <a:endParaRPr lang="en-US" sz="1800" i="1" dirty="0" smtClean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2896"/>
            <a:ext cx="749722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0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Geometry </a:t>
            </a:r>
            <a:r>
              <a:rPr lang="nb-NO" smtClean="0">
                <a:sym typeface="Wingdings" pitchFamily="2" charset="2"/>
              </a:rPr>
              <a:t>to LRS</a:t>
            </a:r>
            <a:endParaRPr lang="nb-NO" smtClean="0"/>
          </a:p>
        </p:txBody>
      </p:sp>
      <p:sp>
        <p:nvSpPr>
          <p:cNvPr id="23572" name="Freeform 20"/>
          <p:cNvSpPr>
            <a:spLocks noChangeAspect="1"/>
          </p:cNvSpPr>
          <p:nvPr/>
        </p:nvSpPr>
        <p:spPr bwMode="auto">
          <a:xfrm>
            <a:off x="827088" y="2276475"/>
            <a:ext cx="360362" cy="2819400"/>
          </a:xfrm>
          <a:custGeom>
            <a:avLst/>
            <a:gdLst>
              <a:gd name="T0" fmla="*/ 0 w 226"/>
              <a:gd name="T1" fmla="*/ 2819400 h 1769"/>
              <a:gd name="T2" fmla="*/ 288609 w 226"/>
              <a:gd name="T3" fmla="*/ 2459205 h 1769"/>
              <a:gd name="T4" fmla="*/ 360362 w 226"/>
              <a:gd name="T5" fmla="*/ 2024103 h 1769"/>
              <a:gd name="T6" fmla="*/ 288609 w 226"/>
              <a:gd name="T7" fmla="*/ 1373840 h 1769"/>
              <a:gd name="T8" fmla="*/ 279041 w 226"/>
              <a:gd name="T9" fmla="*/ 943519 h 1769"/>
              <a:gd name="T10" fmla="*/ 216855 w 226"/>
              <a:gd name="T11" fmla="*/ 433509 h 1769"/>
              <a:gd name="T12" fmla="*/ 288609 w 226"/>
              <a:gd name="T13" fmla="*/ 0 h 17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"/>
              <a:gd name="T22" fmla="*/ 0 h 1769"/>
              <a:gd name="T23" fmla="*/ 226 w 226"/>
              <a:gd name="T24" fmla="*/ 1769 h 17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" h="1769">
                <a:moveTo>
                  <a:pt x="0" y="1769"/>
                </a:moveTo>
                <a:lnTo>
                  <a:pt x="181" y="1543"/>
                </a:lnTo>
                <a:lnTo>
                  <a:pt x="226" y="1270"/>
                </a:lnTo>
                <a:lnTo>
                  <a:pt x="181" y="862"/>
                </a:lnTo>
                <a:lnTo>
                  <a:pt x="175" y="592"/>
                </a:lnTo>
                <a:lnTo>
                  <a:pt x="136" y="272"/>
                </a:lnTo>
                <a:lnTo>
                  <a:pt x="181" y="0"/>
                </a:lnTo>
              </a:path>
            </a:pathLst>
          </a:custGeom>
          <a:noFill/>
          <a:ln w="3810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b-NO"/>
          </a:p>
        </p:txBody>
      </p:sp>
      <p:grpSp>
        <p:nvGrpSpPr>
          <p:cNvPr id="14393" name="Group 57"/>
          <p:cNvGrpSpPr>
            <a:grpSpLocks/>
          </p:cNvGrpSpPr>
          <p:nvPr/>
        </p:nvGrpSpPr>
        <p:grpSpPr bwMode="auto">
          <a:xfrm>
            <a:off x="755650" y="2276475"/>
            <a:ext cx="503238" cy="2881313"/>
            <a:chOff x="476" y="1252"/>
            <a:chExt cx="317" cy="1815"/>
          </a:xfrm>
        </p:grpSpPr>
        <p:sp>
          <p:nvSpPr>
            <p:cNvPr id="14383" name="Oval 21"/>
            <p:cNvSpPr>
              <a:spLocks noChangeAspect="1" noChangeArrowheads="1"/>
            </p:cNvSpPr>
            <p:nvPr/>
          </p:nvSpPr>
          <p:spPr bwMode="auto">
            <a:xfrm>
              <a:off x="476" y="2976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339933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CA"/>
            </a:p>
          </p:txBody>
        </p:sp>
        <p:sp>
          <p:nvSpPr>
            <p:cNvPr id="14384" name="Oval 22"/>
            <p:cNvSpPr>
              <a:spLocks noChangeAspect="1" noChangeArrowheads="1"/>
            </p:cNvSpPr>
            <p:nvPr/>
          </p:nvSpPr>
          <p:spPr bwMode="auto">
            <a:xfrm>
              <a:off x="657" y="2749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339933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CA"/>
            </a:p>
          </p:txBody>
        </p:sp>
        <p:sp>
          <p:nvSpPr>
            <p:cNvPr id="14385" name="Oval 23"/>
            <p:cNvSpPr>
              <a:spLocks noChangeAspect="1" noChangeArrowheads="1"/>
            </p:cNvSpPr>
            <p:nvPr/>
          </p:nvSpPr>
          <p:spPr bwMode="auto">
            <a:xfrm>
              <a:off x="702" y="2477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339933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CA"/>
            </a:p>
          </p:txBody>
        </p:sp>
        <p:sp>
          <p:nvSpPr>
            <p:cNvPr id="14386" name="Oval 24"/>
            <p:cNvSpPr>
              <a:spLocks noChangeAspect="1" noChangeArrowheads="1"/>
            </p:cNvSpPr>
            <p:nvPr/>
          </p:nvSpPr>
          <p:spPr bwMode="auto">
            <a:xfrm>
              <a:off x="657" y="2069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339933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CA"/>
            </a:p>
          </p:txBody>
        </p:sp>
        <p:sp>
          <p:nvSpPr>
            <p:cNvPr id="14387" name="Oval 25"/>
            <p:cNvSpPr>
              <a:spLocks noChangeAspect="1" noChangeArrowheads="1"/>
            </p:cNvSpPr>
            <p:nvPr/>
          </p:nvSpPr>
          <p:spPr bwMode="auto">
            <a:xfrm>
              <a:off x="657" y="1796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339933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CA"/>
            </a:p>
          </p:txBody>
        </p:sp>
        <p:sp>
          <p:nvSpPr>
            <p:cNvPr id="14388" name="Oval 26"/>
            <p:cNvSpPr>
              <a:spLocks noChangeAspect="1" noChangeArrowheads="1"/>
            </p:cNvSpPr>
            <p:nvPr/>
          </p:nvSpPr>
          <p:spPr bwMode="auto">
            <a:xfrm>
              <a:off x="612" y="1479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339933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CA"/>
            </a:p>
          </p:txBody>
        </p:sp>
        <p:sp>
          <p:nvSpPr>
            <p:cNvPr id="14389" name="Oval 27"/>
            <p:cNvSpPr>
              <a:spLocks noChangeAspect="1" noChangeArrowheads="1"/>
            </p:cNvSpPr>
            <p:nvPr/>
          </p:nvSpPr>
          <p:spPr bwMode="auto">
            <a:xfrm>
              <a:off x="657" y="1252"/>
              <a:ext cx="91" cy="91"/>
            </a:xfrm>
            <a:prstGeom prst="ellipse">
              <a:avLst/>
            </a:prstGeom>
            <a:solidFill>
              <a:srgbClr val="FF3300"/>
            </a:solidFill>
            <a:ln w="9525" algn="ctr">
              <a:solidFill>
                <a:srgbClr val="339933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CA"/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331913" y="2060575"/>
            <a:ext cx="2087562" cy="3041650"/>
            <a:chOff x="839" y="1570"/>
            <a:chExt cx="1315" cy="1916"/>
          </a:xfrm>
        </p:grpSpPr>
        <p:sp>
          <p:nvSpPr>
            <p:cNvPr id="14380" name="Text Box 44"/>
            <p:cNvSpPr txBox="1">
              <a:spLocks noChangeArrowheads="1"/>
            </p:cNvSpPr>
            <p:nvPr/>
          </p:nvSpPr>
          <p:spPr bwMode="auto">
            <a:xfrm>
              <a:off x="839" y="2309"/>
              <a:ext cx="3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400">
                  <a:solidFill>
                    <a:srgbClr val="FF3300"/>
                  </a:solidFill>
                  <a:latin typeface="Verdana" pitchFamily="34" charset="0"/>
                </a:rPr>
                <a:t>d</a:t>
              </a:r>
              <a:r>
                <a:rPr lang="nb-NO" sz="1400" baseline="-25000">
                  <a:solidFill>
                    <a:srgbClr val="FF3300"/>
                  </a:solidFill>
                  <a:latin typeface="Verdana" pitchFamily="34" charset="0"/>
                </a:rPr>
                <a:t>min</a:t>
              </a:r>
            </a:p>
          </p:txBody>
        </p:sp>
        <p:sp>
          <p:nvSpPr>
            <p:cNvPr id="14381" name="Text Box 45"/>
            <p:cNvSpPr txBox="1">
              <a:spLocks noChangeArrowheads="1"/>
            </p:cNvSpPr>
            <p:nvPr/>
          </p:nvSpPr>
          <p:spPr bwMode="auto">
            <a:xfrm>
              <a:off x="1701" y="3294"/>
              <a:ext cx="3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400">
                  <a:solidFill>
                    <a:srgbClr val="FF3300"/>
                  </a:solidFill>
                  <a:latin typeface="Verdana" pitchFamily="34" charset="0"/>
                </a:rPr>
                <a:t>m</a:t>
              </a:r>
              <a:r>
                <a:rPr lang="nb-NO" sz="1400" baseline="-25000">
                  <a:solidFill>
                    <a:srgbClr val="FF3300"/>
                  </a:solidFill>
                  <a:latin typeface="Verdana" pitchFamily="34" charset="0"/>
                </a:rPr>
                <a:t>min</a:t>
              </a:r>
            </a:p>
          </p:txBody>
        </p:sp>
        <p:sp>
          <p:nvSpPr>
            <p:cNvPr id="14382" name="Text Box 46"/>
            <p:cNvSpPr txBox="1">
              <a:spLocks noChangeArrowheads="1"/>
            </p:cNvSpPr>
            <p:nvPr/>
          </p:nvSpPr>
          <p:spPr bwMode="auto">
            <a:xfrm>
              <a:off x="1701" y="1570"/>
              <a:ext cx="4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400" dirty="0" err="1">
                  <a:solidFill>
                    <a:srgbClr val="FF3300"/>
                  </a:solidFill>
                  <a:latin typeface="Verdana" pitchFamily="34" charset="0"/>
                </a:rPr>
                <a:t>m</a:t>
              </a:r>
              <a:r>
                <a:rPr lang="nb-NO" sz="1400" baseline="-25000" dirty="0" err="1">
                  <a:solidFill>
                    <a:srgbClr val="FF3300"/>
                  </a:solidFill>
                  <a:latin typeface="Verdana" pitchFamily="34" charset="0"/>
                </a:rPr>
                <a:t>max</a:t>
              </a:r>
              <a:endParaRPr lang="nb-NO" sz="1400" baseline="-25000" dirty="0">
                <a:solidFill>
                  <a:srgbClr val="FF3300"/>
                </a:solidFill>
                <a:latin typeface="Verdana" pitchFamily="34" charset="0"/>
              </a:endParaRPr>
            </a:p>
          </p:txBody>
        </p:sp>
      </p:grpSp>
      <p:grpSp>
        <p:nvGrpSpPr>
          <p:cNvPr id="14395" name="Group 59"/>
          <p:cNvGrpSpPr>
            <a:grpSpLocks/>
          </p:cNvGrpSpPr>
          <p:nvPr/>
        </p:nvGrpSpPr>
        <p:grpSpPr bwMode="auto">
          <a:xfrm>
            <a:off x="827088" y="2276475"/>
            <a:ext cx="1512887" cy="2881313"/>
            <a:chOff x="521" y="1298"/>
            <a:chExt cx="953" cy="1815"/>
          </a:xfrm>
        </p:grpSpPr>
        <p:sp>
          <p:nvSpPr>
            <p:cNvPr id="14365" name="Line 34"/>
            <p:cNvSpPr>
              <a:spLocks noChangeShapeType="1"/>
            </p:cNvSpPr>
            <p:nvPr/>
          </p:nvSpPr>
          <p:spPr bwMode="auto">
            <a:xfrm>
              <a:off x="702" y="1332"/>
              <a:ext cx="72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grpSp>
          <p:nvGrpSpPr>
            <p:cNvPr id="14366" name="Group 58"/>
            <p:cNvGrpSpPr>
              <a:grpSpLocks/>
            </p:cNvGrpSpPr>
            <p:nvPr/>
          </p:nvGrpSpPr>
          <p:grpSpPr bwMode="auto">
            <a:xfrm>
              <a:off x="521" y="1525"/>
              <a:ext cx="953" cy="1588"/>
              <a:chOff x="521" y="1525"/>
              <a:chExt cx="953" cy="1588"/>
            </a:xfrm>
          </p:grpSpPr>
          <p:sp>
            <p:nvSpPr>
              <p:cNvPr id="14368" name="Line 28"/>
              <p:cNvSpPr>
                <a:spLocks noChangeShapeType="1"/>
              </p:cNvSpPr>
              <p:nvPr/>
            </p:nvSpPr>
            <p:spPr bwMode="auto">
              <a:xfrm>
                <a:off x="521" y="3056"/>
                <a:ext cx="90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nb-NO"/>
              </a:p>
            </p:txBody>
          </p:sp>
          <p:sp>
            <p:nvSpPr>
              <p:cNvPr id="14369" name="Line 29"/>
              <p:cNvSpPr>
                <a:spLocks noChangeShapeType="1"/>
              </p:cNvSpPr>
              <p:nvPr/>
            </p:nvSpPr>
            <p:spPr bwMode="auto">
              <a:xfrm>
                <a:off x="703" y="2840"/>
                <a:ext cx="72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nb-NO"/>
              </a:p>
            </p:txBody>
          </p:sp>
          <p:sp>
            <p:nvSpPr>
              <p:cNvPr id="14370" name="Line 30"/>
              <p:cNvSpPr>
                <a:spLocks noChangeShapeType="1"/>
              </p:cNvSpPr>
              <p:nvPr/>
            </p:nvSpPr>
            <p:spPr bwMode="auto">
              <a:xfrm>
                <a:off x="748" y="2568"/>
                <a:ext cx="680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nb-NO"/>
              </a:p>
            </p:txBody>
          </p:sp>
          <p:sp>
            <p:nvSpPr>
              <p:cNvPr id="14371" name="Line 31"/>
              <p:cNvSpPr>
                <a:spLocks noChangeShapeType="1"/>
              </p:cNvSpPr>
              <p:nvPr/>
            </p:nvSpPr>
            <p:spPr bwMode="auto">
              <a:xfrm>
                <a:off x="703" y="2160"/>
                <a:ext cx="72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nb-NO"/>
              </a:p>
            </p:txBody>
          </p:sp>
          <p:sp>
            <p:nvSpPr>
              <p:cNvPr id="14372" name="Line 32"/>
              <p:cNvSpPr>
                <a:spLocks noChangeShapeType="1"/>
              </p:cNvSpPr>
              <p:nvPr/>
            </p:nvSpPr>
            <p:spPr bwMode="auto">
              <a:xfrm>
                <a:off x="703" y="1888"/>
                <a:ext cx="72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nb-NO"/>
              </a:p>
            </p:txBody>
          </p:sp>
          <p:sp>
            <p:nvSpPr>
              <p:cNvPr id="14373" name="Line 33"/>
              <p:cNvSpPr>
                <a:spLocks noChangeShapeType="1"/>
              </p:cNvSpPr>
              <p:nvPr/>
            </p:nvSpPr>
            <p:spPr bwMode="auto">
              <a:xfrm>
                <a:off x="657" y="1570"/>
                <a:ext cx="771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nb-NO"/>
              </a:p>
            </p:txBody>
          </p:sp>
          <p:sp>
            <p:nvSpPr>
              <p:cNvPr id="14374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383" y="3022"/>
                <a:ext cx="91" cy="91"/>
              </a:xfrm>
              <a:prstGeom prst="diamond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CA"/>
              </a:p>
            </p:txBody>
          </p:sp>
          <p:sp>
            <p:nvSpPr>
              <p:cNvPr id="14375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1383" y="2795"/>
                <a:ext cx="91" cy="91"/>
              </a:xfrm>
              <a:prstGeom prst="diamond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CA"/>
              </a:p>
            </p:txBody>
          </p:sp>
          <p:sp>
            <p:nvSpPr>
              <p:cNvPr id="14376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383" y="2523"/>
                <a:ext cx="91" cy="91"/>
              </a:xfrm>
              <a:prstGeom prst="diamond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CA"/>
              </a:p>
            </p:txBody>
          </p:sp>
          <p:sp>
            <p:nvSpPr>
              <p:cNvPr id="14377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383" y="2115"/>
                <a:ext cx="91" cy="91"/>
              </a:xfrm>
              <a:prstGeom prst="diamond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CA"/>
              </a:p>
            </p:txBody>
          </p:sp>
          <p:sp>
            <p:nvSpPr>
              <p:cNvPr id="14378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383" y="1842"/>
                <a:ext cx="91" cy="91"/>
              </a:xfrm>
              <a:prstGeom prst="diamond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CA"/>
              </a:p>
            </p:txBody>
          </p:sp>
          <p:sp>
            <p:nvSpPr>
              <p:cNvPr id="14379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383" y="1525"/>
                <a:ext cx="91" cy="91"/>
              </a:xfrm>
              <a:prstGeom prst="diamond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CA"/>
              </a:p>
            </p:txBody>
          </p:sp>
        </p:grpSp>
        <p:sp>
          <p:nvSpPr>
            <p:cNvPr id="14367" name="AutoShape 53"/>
            <p:cNvSpPr>
              <a:spLocks noChangeAspect="1" noChangeArrowheads="1"/>
            </p:cNvSpPr>
            <p:nvPr/>
          </p:nvSpPr>
          <p:spPr bwMode="auto">
            <a:xfrm>
              <a:off x="1383" y="1298"/>
              <a:ext cx="91" cy="91"/>
            </a:xfrm>
            <a:prstGeom prst="diamond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CA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979613" y="1557338"/>
            <a:ext cx="869950" cy="4205287"/>
            <a:chOff x="1201" y="1207"/>
            <a:chExt cx="548" cy="2649"/>
          </a:xfrm>
        </p:grpSpPr>
        <p:sp>
          <p:nvSpPr>
            <p:cNvPr id="14353" name="Text Box 14"/>
            <p:cNvSpPr txBox="1">
              <a:spLocks noChangeArrowheads="1"/>
            </p:cNvSpPr>
            <p:nvPr/>
          </p:nvSpPr>
          <p:spPr bwMode="auto">
            <a:xfrm>
              <a:off x="1428" y="1797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chemeClr val="accent2"/>
                  </a:solidFill>
                  <a:latin typeface="Verdana" pitchFamily="34" charset="0"/>
                </a:rPr>
                <a:t>8200</a:t>
              </a:r>
            </a:p>
          </p:txBody>
        </p:sp>
        <p:sp>
          <p:nvSpPr>
            <p:cNvPr id="14354" name="Line 7"/>
            <p:cNvSpPr>
              <a:spLocks noChangeShapeType="1"/>
            </p:cNvSpPr>
            <p:nvPr/>
          </p:nvSpPr>
          <p:spPr bwMode="auto">
            <a:xfrm rot="-5400000">
              <a:off x="1248" y="1433"/>
              <a:ext cx="272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4355" name="Line 8"/>
            <p:cNvSpPr>
              <a:spLocks noChangeShapeType="1"/>
            </p:cNvSpPr>
            <p:nvPr/>
          </p:nvSpPr>
          <p:spPr bwMode="auto">
            <a:xfrm rot="-5400000">
              <a:off x="1089" y="2182"/>
              <a:ext cx="59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4356" name="Line 9"/>
            <p:cNvSpPr>
              <a:spLocks noChangeShapeType="1"/>
            </p:cNvSpPr>
            <p:nvPr/>
          </p:nvSpPr>
          <p:spPr bwMode="auto">
            <a:xfrm rot="-5400000">
              <a:off x="1089" y="2772"/>
              <a:ext cx="59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4357" name="Line 10"/>
            <p:cNvSpPr>
              <a:spLocks noChangeShapeType="1"/>
            </p:cNvSpPr>
            <p:nvPr/>
          </p:nvSpPr>
          <p:spPr bwMode="auto">
            <a:xfrm rot="-5400000">
              <a:off x="1089" y="3361"/>
              <a:ext cx="590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4358" name="Text Box 11"/>
            <p:cNvSpPr txBox="1">
              <a:spLocks noChangeArrowheads="1"/>
            </p:cNvSpPr>
            <p:nvPr/>
          </p:nvSpPr>
          <p:spPr bwMode="auto">
            <a:xfrm>
              <a:off x="1201" y="3702"/>
              <a:ext cx="45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chemeClr val="accent2"/>
                  </a:solidFill>
                  <a:latin typeface="Verdana" pitchFamily="34" charset="0"/>
                </a:rPr>
                <a:t>F454-01</a:t>
              </a:r>
            </a:p>
          </p:txBody>
        </p:sp>
        <p:sp>
          <p:nvSpPr>
            <p:cNvPr id="14359" name="Text Box 12"/>
            <p:cNvSpPr txBox="1">
              <a:spLocks noChangeArrowheads="1"/>
            </p:cNvSpPr>
            <p:nvPr/>
          </p:nvSpPr>
          <p:spPr bwMode="auto">
            <a:xfrm>
              <a:off x="1428" y="3566"/>
              <a:ext cx="16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chemeClr val="accent2"/>
                  </a:solidFill>
                  <a:latin typeface="Verdana" pitchFamily="34" charset="0"/>
                </a:rPr>
                <a:t>0</a:t>
              </a:r>
            </a:p>
          </p:txBody>
        </p:sp>
        <p:sp>
          <p:nvSpPr>
            <p:cNvPr id="14360" name="Text Box 13"/>
            <p:cNvSpPr txBox="1">
              <a:spLocks noChangeArrowheads="1"/>
            </p:cNvSpPr>
            <p:nvPr/>
          </p:nvSpPr>
          <p:spPr bwMode="auto">
            <a:xfrm>
              <a:off x="1428" y="1207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chemeClr val="accent2"/>
                  </a:solidFill>
                  <a:latin typeface="Verdana" pitchFamily="34" charset="0"/>
                </a:rPr>
                <a:t>9766</a:t>
              </a:r>
            </a:p>
          </p:txBody>
        </p:sp>
        <p:sp>
          <p:nvSpPr>
            <p:cNvPr id="14361" name="Text Box 15"/>
            <p:cNvSpPr txBox="1">
              <a:spLocks noChangeArrowheads="1"/>
            </p:cNvSpPr>
            <p:nvPr/>
          </p:nvSpPr>
          <p:spPr bwMode="auto">
            <a:xfrm>
              <a:off x="1428" y="2976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chemeClr val="accent2"/>
                  </a:solidFill>
                  <a:latin typeface="Verdana" pitchFamily="34" charset="0"/>
                </a:rPr>
                <a:t>2756</a:t>
              </a:r>
            </a:p>
          </p:txBody>
        </p:sp>
        <p:sp>
          <p:nvSpPr>
            <p:cNvPr id="14362" name="Text Box 16"/>
            <p:cNvSpPr txBox="1">
              <a:spLocks noChangeArrowheads="1"/>
            </p:cNvSpPr>
            <p:nvPr/>
          </p:nvSpPr>
          <p:spPr bwMode="auto">
            <a:xfrm>
              <a:off x="1429" y="2341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chemeClr val="accent2"/>
                  </a:solidFill>
                  <a:latin typeface="Verdana" pitchFamily="34" charset="0"/>
                </a:rPr>
                <a:t>4218</a:t>
              </a:r>
            </a:p>
          </p:txBody>
        </p:sp>
        <p:sp>
          <p:nvSpPr>
            <p:cNvPr id="14363" name="Line 18"/>
            <p:cNvSpPr>
              <a:spLocks noChangeShapeType="1"/>
            </p:cNvSpPr>
            <p:nvPr/>
          </p:nvSpPr>
          <p:spPr bwMode="auto">
            <a:xfrm rot="-5400000">
              <a:off x="1224" y="1729"/>
              <a:ext cx="31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diamond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4364" name="Text Box 19"/>
            <p:cNvSpPr txBox="1">
              <a:spLocks noChangeArrowheads="1"/>
            </p:cNvSpPr>
            <p:nvPr/>
          </p:nvSpPr>
          <p:spPr bwMode="auto">
            <a:xfrm>
              <a:off x="1428" y="1479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chemeClr val="accent2"/>
                  </a:solidFill>
                  <a:latin typeface="Verdana" pitchFamily="34" charset="0"/>
                </a:rPr>
                <a:t>8996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2339975" y="2205038"/>
            <a:ext cx="508000" cy="2979737"/>
            <a:chOff x="1429" y="1616"/>
            <a:chExt cx="320" cy="1877"/>
          </a:xfrm>
        </p:grpSpPr>
        <p:sp>
          <p:nvSpPr>
            <p:cNvPr id="14346" name="Text Box 54"/>
            <p:cNvSpPr txBox="1">
              <a:spLocks noChangeArrowheads="1"/>
            </p:cNvSpPr>
            <p:nvPr/>
          </p:nvSpPr>
          <p:spPr bwMode="auto">
            <a:xfrm>
              <a:off x="1429" y="2478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FF3300"/>
                  </a:solidFill>
                  <a:latin typeface="Verdana" pitchFamily="34" charset="0"/>
                </a:rPr>
                <a:t>4101</a:t>
              </a:r>
            </a:p>
          </p:txBody>
        </p:sp>
        <p:sp>
          <p:nvSpPr>
            <p:cNvPr id="14347" name="Text Box 56"/>
            <p:cNvSpPr txBox="1">
              <a:spLocks noChangeArrowheads="1"/>
            </p:cNvSpPr>
            <p:nvPr/>
          </p:nvSpPr>
          <p:spPr bwMode="auto">
            <a:xfrm>
              <a:off x="1429" y="2840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FF3300"/>
                  </a:solidFill>
                  <a:latin typeface="Verdana" pitchFamily="34" charset="0"/>
                </a:rPr>
                <a:t>3009</a:t>
              </a:r>
            </a:p>
          </p:txBody>
        </p:sp>
        <p:sp>
          <p:nvSpPr>
            <p:cNvPr id="14348" name="Text Box 57"/>
            <p:cNvSpPr txBox="1">
              <a:spLocks noChangeArrowheads="1"/>
            </p:cNvSpPr>
            <p:nvPr/>
          </p:nvSpPr>
          <p:spPr bwMode="auto">
            <a:xfrm>
              <a:off x="1429" y="3113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FF3300"/>
                  </a:solidFill>
                  <a:latin typeface="Verdana" pitchFamily="34" charset="0"/>
                </a:rPr>
                <a:t>2538</a:t>
              </a:r>
            </a:p>
          </p:txBody>
        </p:sp>
        <p:sp>
          <p:nvSpPr>
            <p:cNvPr id="14349" name="Text Box 58"/>
            <p:cNvSpPr txBox="1">
              <a:spLocks noChangeArrowheads="1"/>
            </p:cNvSpPr>
            <p:nvPr/>
          </p:nvSpPr>
          <p:spPr bwMode="auto">
            <a:xfrm>
              <a:off x="1429" y="3339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FF3300"/>
                  </a:solidFill>
                  <a:latin typeface="Verdana" pitchFamily="34" charset="0"/>
                </a:rPr>
                <a:t>1133</a:t>
              </a:r>
            </a:p>
          </p:txBody>
        </p:sp>
        <p:sp>
          <p:nvSpPr>
            <p:cNvPr id="14350" name="Text Box 59"/>
            <p:cNvSpPr txBox="1">
              <a:spLocks noChangeArrowheads="1"/>
            </p:cNvSpPr>
            <p:nvPr/>
          </p:nvSpPr>
          <p:spPr bwMode="auto">
            <a:xfrm>
              <a:off x="1429" y="2160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FF3300"/>
                  </a:solidFill>
                  <a:latin typeface="Verdana" pitchFamily="34" charset="0"/>
                </a:rPr>
                <a:t>5575</a:t>
              </a:r>
            </a:p>
          </p:txBody>
        </p:sp>
        <p:sp>
          <p:nvSpPr>
            <p:cNvPr id="14351" name="Text Box 60"/>
            <p:cNvSpPr txBox="1">
              <a:spLocks noChangeArrowheads="1"/>
            </p:cNvSpPr>
            <p:nvPr/>
          </p:nvSpPr>
          <p:spPr bwMode="auto">
            <a:xfrm>
              <a:off x="1429" y="1888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FF3300"/>
                  </a:solidFill>
                  <a:latin typeface="Verdana" pitchFamily="34" charset="0"/>
                </a:rPr>
                <a:t>8156</a:t>
              </a:r>
            </a:p>
          </p:txBody>
        </p:sp>
        <p:sp>
          <p:nvSpPr>
            <p:cNvPr id="14352" name="Text Box 61"/>
            <p:cNvSpPr txBox="1">
              <a:spLocks noChangeArrowheads="1"/>
            </p:cNvSpPr>
            <p:nvPr/>
          </p:nvSpPr>
          <p:spPr bwMode="auto">
            <a:xfrm>
              <a:off x="1429" y="1616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FF3300"/>
                  </a:solidFill>
                  <a:latin typeface="Verdana" pitchFamily="34" charset="0"/>
                </a:rPr>
                <a:t>8745</a:t>
              </a:r>
            </a:p>
          </p:txBody>
        </p:sp>
      </p:grpSp>
      <p:sp>
        <p:nvSpPr>
          <p:cNvPr id="23614" name="Rectangle 62"/>
          <p:cNvSpPr>
            <a:spLocks noChangeArrowheads="1"/>
          </p:cNvSpPr>
          <p:nvPr/>
        </p:nvSpPr>
        <p:spPr bwMode="auto">
          <a:xfrm>
            <a:off x="4143375" y="1268413"/>
            <a:ext cx="47498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sz="2400" dirty="0">
                <a:solidFill>
                  <a:srgbClr val="37424A"/>
                </a:solidFill>
                <a:latin typeface="+mn-lt"/>
              </a:rPr>
              <a:t>Workflow highlights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dirty="0">
                <a:solidFill>
                  <a:srgbClr val="37424A"/>
                </a:solidFill>
                <a:latin typeface="+mn-lt"/>
              </a:rPr>
              <a:t>Chopper </a:t>
            </a:r>
          </a:p>
          <a:p>
            <a:pPr marL="1200150" lvl="2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dirty="0">
                <a:solidFill>
                  <a:srgbClr val="37424A"/>
                </a:solidFill>
                <a:latin typeface="+mn-lt"/>
              </a:rPr>
              <a:t>Extract </a:t>
            </a:r>
            <a:r>
              <a:rPr lang="en-US" dirty="0" smtClean="0">
                <a:solidFill>
                  <a:srgbClr val="37424A"/>
                </a:solidFill>
                <a:latin typeface="+mn-lt"/>
              </a:rPr>
              <a:t>vertices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dirty="0" err="1" smtClean="0">
                <a:solidFill>
                  <a:srgbClr val="37424A"/>
                </a:solidFill>
                <a:latin typeface="+mn-lt"/>
              </a:rPr>
              <a:t>NeighborFinder</a:t>
            </a:r>
            <a:endParaRPr lang="en-US" sz="2000" dirty="0" smtClean="0">
              <a:solidFill>
                <a:srgbClr val="37424A"/>
              </a:solidFill>
              <a:latin typeface="+mn-lt"/>
            </a:endParaRPr>
          </a:p>
          <a:p>
            <a:pPr marL="1200150" lvl="2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dirty="0" smtClean="0">
                <a:solidFill>
                  <a:srgbClr val="37424A"/>
                </a:solidFill>
                <a:latin typeface="+mn-lt"/>
              </a:rPr>
              <a:t>Find </a:t>
            </a:r>
            <a:r>
              <a:rPr lang="en-US" dirty="0">
                <a:solidFill>
                  <a:srgbClr val="37424A"/>
                </a:solidFill>
                <a:latin typeface="+mn-lt"/>
              </a:rPr>
              <a:t>closest point on the road for each vertex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dirty="0" err="1" smtClean="0">
                <a:solidFill>
                  <a:srgbClr val="37424A"/>
                </a:solidFill>
                <a:latin typeface="+mn-lt"/>
              </a:rPr>
              <a:t>LengthToPointCalculator</a:t>
            </a:r>
            <a:endParaRPr lang="en-US" sz="2000" dirty="0" smtClean="0">
              <a:solidFill>
                <a:srgbClr val="37424A"/>
              </a:solidFill>
              <a:latin typeface="+mn-lt"/>
            </a:endParaRPr>
          </a:p>
          <a:p>
            <a:pPr marL="1200150" lvl="2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dirty="0" smtClean="0">
                <a:solidFill>
                  <a:srgbClr val="37424A"/>
                </a:solidFill>
                <a:latin typeface="+mn-lt"/>
              </a:rPr>
              <a:t>Calculate </a:t>
            </a:r>
            <a:r>
              <a:rPr lang="en-US" dirty="0">
                <a:solidFill>
                  <a:srgbClr val="37424A"/>
                </a:solidFill>
                <a:latin typeface="+mn-lt"/>
              </a:rPr>
              <a:t>measure for the </a:t>
            </a:r>
            <a:r>
              <a:rPr lang="en-US" dirty="0" smtClean="0">
                <a:solidFill>
                  <a:srgbClr val="37424A"/>
                </a:solidFill>
                <a:latin typeface="+mn-lt"/>
              </a:rPr>
              <a:t>point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solidFill>
                  <a:srgbClr val="37424A"/>
                </a:solidFill>
                <a:latin typeface="+mn-lt"/>
              </a:rPr>
              <a:t>ExpressionEvaluator</a:t>
            </a:r>
            <a:endParaRPr lang="en-US" sz="2000" dirty="0">
              <a:solidFill>
                <a:srgbClr val="37424A"/>
              </a:solidFill>
              <a:latin typeface="+mn-lt"/>
            </a:endParaRPr>
          </a:p>
          <a:p>
            <a:pPr marL="1200150" lvl="2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dirty="0" smtClean="0">
                <a:solidFill>
                  <a:srgbClr val="37424A"/>
                </a:solidFill>
                <a:latin typeface="+mn-lt"/>
              </a:rPr>
              <a:t>Multiply </a:t>
            </a:r>
            <a:r>
              <a:rPr lang="en-US" dirty="0">
                <a:solidFill>
                  <a:srgbClr val="37424A"/>
                </a:solidFill>
                <a:latin typeface="+mn-lt"/>
              </a:rPr>
              <a:t>with segment scale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dirty="0">
                <a:solidFill>
                  <a:srgbClr val="37424A"/>
                </a:solidFill>
                <a:latin typeface="+mn-lt"/>
              </a:rPr>
              <a:t>Lists</a:t>
            </a:r>
          </a:p>
          <a:p>
            <a:pPr marL="1200150" lvl="2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dirty="0">
                <a:solidFill>
                  <a:srgbClr val="37424A"/>
                </a:solidFill>
                <a:latin typeface="+mn-lt"/>
              </a:rPr>
              <a:t>Group by original feature</a:t>
            </a:r>
          </a:p>
          <a:p>
            <a:pPr marL="1200150" lvl="2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dirty="0">
                <a:solidFill>
                  <a:srgbClr val="37424A"/>
                </a:solidFill>
                <a:latin typeface="+mn-lt"/>
              </a:rPr>
              <a:t>Find min. and max. measure</a:t>
            </a:r>
          </a:p>
          <a:p>
            <a:pPr marL="1200150" lvl="2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dirty="0">
                <a:solidFill>
                  <a:srgbClr val="37424A"/>
                </a:solidFill>
                <a:latin typeface="+mn-lt"/>
              </a:rPr>
              <a:t>Find minimum distance</a:t>
            </a:r>
          </a:p>
        </p:txBody>
      </p:sp>
    </p:spTree>
    <p:extLst>
      <p:ext uri="{BB962C8B-B14F-4D97-AF65-F5344CB8AC3E}">
        <p14:creationId xmlns:p14="http://schemas.microsoft.com/office/powerpoint/2010/main" val="2238131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2" grpId="0" animBg="1"/>
      <p:bldP spid="236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Accident</a:t>
            </a:r>
            <a:r>
              <a:rPr lang="nb-NO" dirty="0" smtClean="0"/>
              <a:t> </a:t>
            </a:r>
            <a:r>
              <a:rPr lang="nb-NO" dirty="0" err="1" smtClean="0"/>
              <a:t>sections</a:t>
            </a:r>
            <a:r>
              <a:rPr lang="nb-NO" dirty="0" smtClean="0"/>
              <a:t> - LRS</a:t>
            </a:r>
            <a:endParaRPr lang="nb-NO" dirty="0" smtClean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86492"/>
            <a:ext cx="4560032" cy="3024331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24944"/>
            <a:ext cx="5313792" cy="29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4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Accident</a:t>
            </a:r>
            <a:r>
              <a:rPr lang="nb-NO" dirty="0" smtClean="0"/>
              <a:t> </a:t>
            </a:r>
            <a:r>
              <a:rPr lang="nb-NO" dirty="0" err="1" smtClean="0"/>
              <a:t>sections</a:t>
            </a:r>
            <a:r>
              <a:rPr lang="nb-NO" dirty="0" smtClean="0"/>
              <a:t> and </a:t>
            </a:r>
            <a:r>
              <a:rPr lang="nb-NO" dirty="0" err="1" smtClean="0"/>
              <a:t>Streetlights</a:t>
            </a:r>
            <a:endParaRPr lang="nb-NO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Overlay Accident sections and Streetlights</a:t>
            </a:r>
            <a:endParaRPr lang="en-US" sz="2000" dirty="0" smtClean="0"/>
          </a:p>
          <a:p>
            <a:pPr lvl="1"/>
            <a:r>
              <a:rPr lang="en-US" sz="1800" i="1" dirty="0" smtClean="0"/>
              <a:t>Event </a:t>
            </a:r>
            <a:r>
              <a:rPr lang="en-US" sz="1800" i="1" dirty="0" smtClean="0"/>
              <a:t>overlay</a:t>
            </a:r>
          </a:p>
          <a:p>
            <a:r>
              <a:rPr lang="en-US" sz="2000" dirty="0"/>
              <a:t>Calculate geometry for Accident/Streetlight sections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43200"/>
            <a:ext cx="7596336" cy="29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0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Overlay</a:t>
            </a:r>
          </a:p>
        </p:txBody>
      </p:sp>
      <p:graphicFrame>
        <p:nvGraphicFramePr>
          <p:cNvPr id="532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0255"/>
              </p:ext>
            </p:extLst>
          </p:nvPr>
        </p:nvGraphicFramePr>
        <p:xfrm>
          <a:off x="468313" y="4149725"/>
          <a:ext cx="3384550" cy="757366"/>
        </p:xfrm>
        <a:graphic>
          <a:graphicData uri="http://schemas.openxmlformats.org/drawingml/2006/table">
            <a:tbl>
              <a:tblPr/>
              <a:tblGrid>
                <a:gridCol w="360362"/>
                <a:gridCol w="792163"/>
                <a:gridCol w="574675"/>
                <a:gridCol w="649287"/>
                <a:gridCol w="1008063"/>
              </a:tblGrid>
              <a:tr h="2697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ID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Parcel ID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From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Accidents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A1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6500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7500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A2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8200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10100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2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35419"/>
              </p:ext>
            </p:extLst>
          </p:nvPr>
        </p:nvGraphicFramePr>
        <p:xfrm>
          <a:off x="468313" y="5084763"/>
          <a:ext cx="3384550" cy="854074"/>
        </p:xfrm>
        <a:graphic>
          <a:graphicData uri="http://schemas.openxmlformats.org/drawingml/2006/table">
            <a:tbl>
              <a:tblPr/>
              <a:tblGrid>
                <a:gridCol w="360362"/>
                <a:gridCol w="792163"/>
                <a:gridCol w="574675"/>
                <a:gridCol w="649287"/>
                <a:gridCol w="1008063"/>
              </a:tblGrid>
              <a:tr h="3660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ID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Parcel ID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From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Streetlights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B1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5010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7100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B2</a:t>
                      </a:r>
                    </a:p>
                  </a:txBody>
                  <a:tcPr marT="45754" marB="4575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7200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9700</a:t>
                      </a: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40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94269"/>
              </p:ext>
            </p:extLst>
          </p:nvPr>
        </p:nvGraphicFramePr>
        <p:xfrm>
          <a:off x="4355976" y="3429000"/>
          <a:ext cx="4176463" cy="1828800"/>
        </p:xfrm>
        <a:graphic>
          <a:graphicData uri="http://schemas.openxmlformats.org/drawingml/2006/table">
            <a:tbl>
              <a:tblPr/>
              <a:tblGrid>
                <a:gridCol w="540604"/>
                <a:gridCol w="772534"/>
                <a:gridCol w="631078"/>
                <a:gridCol w="648072"/>
                <a:gridCol w="811640"/>
                <a:gridCol w="772535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SEG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Parcel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From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Accidents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Street-lights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5010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6500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nb-NO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6500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7100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7100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7200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nb-NO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7200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7500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7500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9700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9700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Yes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nb-NO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73" name="Line 113"/>
          <p:cNvSpPr>
            <a:spLocks noChangeShapeType="1"/>
          </p:cNvSpPr>
          <p:nvPr/>
        </p:nvSpPr>
        <p:spPr bwMode="auto">
          <a:xfrm>
            <a:off x="1406525" y="1700213"/>
            <a:ext cx="107791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15474" name="Line 114"/>
          <p:cNvSpPr>
            <a:spLocks noChangeShapeType="1"/>
          </p:cNvSpPr>
          <p:nvPr/>
        </p:nvSpPr>
        <p:spPr bwMode="auto">
          <a:xfrm>
            <a:off x="2484438" y="1700213"/>
            <a:ext cx="12255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15475" name="Text Box 115"/>
          <p:cNvSpPr txBox="1">
            <a:spLocks noChangeArrowheads="1"/>
          </p:cNvSpPr>
          <p:nvPr/>
        </p:nvSpPr>
        <p:spPr bwMode="auto">
          <a:xfrm>
            <a:off x="3421063" y="1771650"/>
            <a:ext cx="5889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rgbClr val="FF3300"/>
                </a:solidFill>
                <a:latin typeface="Verdana" pitchFamily="34" charset="0"/>
              </a:rPr>
              <a:t>10100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2197100" y="1771650"/>
            <a:ext cx="5116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 dirty="0">
                <a:solidFill>
                  <a:srgbClr val="FF3300"/>
                </a:solidFill>
                <a:latin typeface="Verdana" pitchFamily="34" charset="0"/>
              </a:rPr>
              <a:t>7</a:t>
            </a:r>
            <a:r>
              <a:rPr lang="nb-NO" sz="1000" dirty="0" smtClean="0">
                <a:solidFill>
                  <a:srgbClr val="FF3300"/>
                </a:solidFill>
                <a:latin typeface="Verdana" pitchFamily="34" charset="0"/>
              </a:rPr>
              <a:t>500</a:t>
            </a:r>
            <a:endParaRPr lang="nb-NO" sz="1000" dirty="0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15477" name="Text Box 117"/>
          <p:cNvSpPr txBox="1">
            <a:spLocks noChangeArrowheads="1"/>
          </p:cNvSpPr>
          <p:nvPr/>
        </p:nvSpPr>
        <p:spPr bwMode="auto">
          <a:xfrm>
            <a:off x="1190625" y="1773238"/>
            <a:ext cx="50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rgbClr val="FF3300"/>
                </a:solidFill>
                <a:latin typeface="Verdana" pitchFamily="34" charset="0"/>
              </a:rPr>
              <a:t>6500</a:t>
            </a:r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1820938" y="1318257"/>
            <a:ext cx="14366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3300"/>
                </a:solidFill>
                <a:latin typeface="Verdana" pitchFamily="34" charset="0"/>
              </a:rPr>
              <a:t>Accident sections</a:t>
            </a:r>
            <a:endParaRPr lang="nb-NO" sz="1000" b="1" dirty="0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15480" name="Line 120"/>
          <p:cNvSpPr>
            <a:spLocks noChangeShapeType="1"/>
          </p:cNvSpPr>
          <p:nvPr/>
        </p:nvSpPr>
        <p:spPr bwMode="auto">
          <a:xfrm>
            <a:off x="612775" y="2492375"/>
            <a:ext cx="1295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15481" name="Line 121"/>
          <p:cNvSpPr>
            <a:spLocks noChangeShapeType="1"/>
          </p:cNvSpPr>
          <p:nvPr/>
        </p:nvSpPr>
        <p:spPr bwMode="auto">
          <a:xfrm>
            <a:off x="2125663" y="2492375"/>
            <a:ext cx="14398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3278188" y="2565400"/>
            <a:ext cx="50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9700</a:t>
            </a:r>
          </a:p>
        </p:txBody>
      </p:sp>
      <p:sp>
        <p:nvSpPr>
          <p:cNvPr id="15483" name="Text Box 123"/>
          <p:cNvSpPr txBox="1">
            <a:spLocks noChangeArrowheads="1"/>
          </p:cNvSpPr>
          <p:nvPr/>
        </p:nvSpPr>
        <p:spPr bwMode="auto">
          <a:xfrm>
            <a:off x="325438" y="2565400"/>
            <a:ext cx="50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5010</a:t>
            </a:r>
          </a:p>
        </p:txBody>
      </p:sp>
      <p:sp>
        <p:nvSpPr>
          <p:cNvPr id="15484" name="Rectangle 124"/>
          <p:cNvSpPr>
            <a:spLocks noChangeArrowheads="1"/>
          </p:cNvSpPr>
          <p:nvPr/>
        </p:nvSpPr>
        <p:spPr bwMode="auto">
          <a:xfrm>
            <a:off x="833438" y="2205038"/>
            <a:ext cx="102624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chemeClr val="accent2"/>
                </a:solidFill>
                <a:latin typeface="Verdana" pitchFamily="34" charset="0"/>
              </a:rPr>
              <a:t>Streetlights</a:t>
            </a:r>
            <a:endParaRPr lang="nb-NO" sz="1000" b="1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5485" name="Rectangle 125"/>
          <p:cNvSpPr>
            <a:spLocks noChangeArrowheads="1"/>
          </p:cNvSpPr>
          <p:nvPr/>
        </p:nvSpPr>
        <p:spPr bwMode="auto">
          <a:xfrm>
            <a:off x="2511860" y="2205038"/>
            <a:ext cx="102624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err="1" smtClean="0">
                <a:solidFill>
                  <a:schemeClr val="accent2"/>
                </a:solidFill>
                <a:latin typeface="Verdana" pitchFamily="34" charset="0"/>
              </a:rPr>
              <a:t>Streetligths</a:t>
            </a:r>
            <a:endParaRPr lang="nb-NO" sz="1000" b="1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15486" name="Text Box 126"/>
          <p:cNvSpPr txBox="1">
            <a:spLocks noChangeArrowheads="1"/>
          </p:cNvSpPr>
          <p:nvPr/>
        </p:nvSpPr>
        <p:spPr bwMode="auto">
          <a:xfrm>
            <a:off x="1620838" y="2565400"/>
            <a:ext cx="9350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7100 7200</a:t>
            </a:r>
          </a:p>
        </p:txBody>
      </p:sp>
      <p:grpSp>
        <p:nvGrpSpPr>
          <p:cNvPr id="53375" name="Group 127"/>
          <p:cNvGrpSpPr>
            <a:grpSpLocks/>
          </p:cNvGrpSpPr>
          <p:nvPr/>
        </p:nvGrpSpPr>
        <p:grpSpPr bwMode="auto">
          <a:xfrm>
            <a:off x="612775" y="3355975"/>
            <a:ext cx="3095625" cy="0"/>
            <a:chOff x="3016" y="2115"/>
            <a:chExt cx="1950" cy="0"/>
          </a:xfrm>
        </p:grpSpPr>
        <p:sp>
          <p:nvSpPr>
            <p:cNvPr id="15514" name="Line 128"/>
            <p:cNvSpPr>
              <a:spLocks noChangeShapeType="1"/>
            </p:cNvSpPr>
            <p:nvPr/>
          </p:nvSpPr>
          <p:spPr bwMode="auto">
            <a:xfrm>
              <a:off x="3016" y="2115"/>
              <a:ext cx="499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15" name="Line 129"/>
            <p:cNvSpPr>
              <a:spLocks noChangeShapeType="1"/>
            </p:cNvSpPr>
            <p:nvPr/>
          </p:nvSpPr>
          <p:spPr bwMode="auto">
            <a:xfrm>
              <a:off x="3515" y="2115"/>
              <a:ext cx="317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16" name="Line 130"/>
            <p:cNvSpPr>
              <a:spLocks noChangeShapeType="1"/>
            </p:cNvSpPr>
            <p:nvPr/>
          </p:nvSpPr>
          <p:spPr bwMode="auto">
            <a:xfrm>
              <a:off x="3832" y="2115"/>
              <a:ext cx="137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17" name="Line 131"/>
            <p:cNvSpPr>
              <a:spLocks noChangeShapeType="1"/>
            </p:cNvSpPr>
            <p:nvPr/>
          </p:nvSpPr>
          <p:spPr bwMode="auto">
            <a:xfrm>
              <a:off x="3969" y="2115"/>
              <a:ext cx="226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18" name="Line 132"/>
            <p:cNvSpPr>
              <a:spLocks noChangeShapeType="1"/>
            </p:cNvSpPr>
            <p:nvPr/>
          </p:nvSpPr>
          <p:spPr bwMode="auto">
            <a:xfrm>
              <a:off x="4195" y="2115"/>
              <a:ext cx="681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19" name="Line 133"/>
            <p:cNvSpPr>
              <a:spLocks noChangeShapeType="1"/>
            </p:cNvSpPr>
            <p:nvPr/>
          </p:nvSpPr>
          <p:spPr bwMode="auto">
            <a:xfrm>
              <a:off x="4876" y="2115"/>
              <a:ext cx="90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</p:grpSp>
      <p:grpSp>
        <p:nvGrpSpPr>
          <p:cNvPr id="53382" name="Group 134"/>
          <p:cNvGrpSpPr>
            <a:grpSpLocks/>
          </p:cNvGrpSpPr>
          <p:nvPr/>
        </p:nvGrpSpPr>
        <p:grpSpPr bwMode="auto">
          <a:xfrm>
            <a:off x="325438" y="1700213"/>
            <a:ext cx="3684587" cy="2190749"/>
            <a:chOff x="2835" y="1072"/>
            <a:chExt cx="2321" cy="1380"/>
          </a:xfrm>
        </p:grpSpPr>
        <p:sp>
          <p:nvSpPr>
            <p:cNvPr id="15501" name="Line 135"/>
            <p:cNvSpPr>
              <a:spLocks noChangeShapeType="1"/>
            </p:cNvSpPr>
            <p:nvPr/>
          </p:nvSpPr>
          <p:spPr bwMode="auto">
            <a:xfrm>
              <a:off x="4876" y="1571"/>
              <a:ext cx="0" cy="544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02" name="Line 136"/>
            <p:cNvSpPr>
              <a:spLocks noChangeShapeType="1"/>
            </p:cNvSpPr>
            <p:nvPr/>
          </p:nvSpPr>
          <p:spPr bwMode="auto">
            <a:xfrm>
              <a:off x="3832" y="1571"/>
              <a:ext cx="0" cy="544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03" name="Line 137"/>
            <p:cNvSpPr>
              <a:spLocks noChangeShapeType="1"/>
            </p:cNvSpPr>
            <p:nvPr/>
          </p:nvSpPr>
          <p:spPr bwMode="auto">
            <a:xfrm>
              <a:off x="3969" y="1571"/>
              <a:ext cx="0" cy="544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04" name="Line 138"/>
            <p:cNvSpPr>
              <a:spLocks noChangeShapeType="1"/>
            </p:cNvSpPr>
            <p:nvPr/>
          </p:nvSpPr>
          <p:spPr bwMode="auto">
            <a:xfrm>
              <a:off x="3515" y="1072"/>
              <a:ext cx="0" cy="1225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05" name="Line 139"/>
            <p:cNvSpPr>
              <a:spLocks noChangeShapeType="1"/>
            </p:cNvSpPr>
            <p:nvPr/>
          </p:nvSpPr>
          <p:spPr bwMode="auto">
            <a:xfrm>
              <a:off x="4195" y="1072"/>
              <a:ext cx="0" cy="1225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06" name="Line 140"/>
            <p:cNvSpPr>
              <a:spLocks noChangeShapeType="1"/>
            </p:cNvSpPr>
            <p:nvPr/>
          </p:nvSpPr>
          <p:spPr bwMode="auto">
            <a:xfrm>
              <a:off x="4966" y="1072"/>
              <a:ext cx="0" cy="1225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07" name="Line 141"/>
            <p:cNvSpPr>
              <a:spLocks noChangeShapeType="1"/>
            </p:cNvSpPr>
            <p:nvPr/>
          </p:nvSpPr>
          <p:spPr bwMode="auto">
            <a:xfrm>
              <a:off x="3016" y="1571"/>
              <a:ext cx="0" cy="544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08" name="Text Box 142"/>
            <p:cNvSpPr txBox="1">
              <a:spLocks noChangeArrowheads="1"/>
            </p:cNvSpPr>
            <p:nvPr/>
          </p:nvSpPr>
          <p:spPr bwMode="auto">
            <a:xfrm>
              <a:off x="4694" y="2161"/>
              <a:ext cx="32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339933"/>
                  </a:solidFill>
                  <a:latin typeface="Verdana" pitchFamily="34" charset="0"/>
                </a:rPr>
                <a:t>9700</a:t>
              </a:r>
            </a:p>
          </p:txBody>
        </p:sp>
        <p:sp>
          <p:nvSpPr>
            <p:cNvPr id="15509" name="Text Box 143"/>
            <p:cNvSpPr txBox="1">
              <a:spLocks noChangeArrowheads="1"/>
            </p:cNvSpPr>
            <p:nvPr/>
          </p:nvSpPr>
          <p:spPr bwMode="auto">
            <a:xfrm>
              <a:off x="2835" y="2206"/>
              <a:ext cx="32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339933"/>
                  </a:solidFill>
                  <a:latin typeface="Verdana" pitchFamily="34" charset="0"/>
                </a:rPr>
                <a:t>5010</a:t>
              </a:r>
            </a:p>
          </p:txBody>
        </p:sp>
        <p:sp>
          <p:nvSpPr>
            <p:cNvPr id="15510" name="Text Box 144"/>
            <p:cNvSpPr txBox="1">
              <a:spLocks noChangeArrowheads="1"/>
            </p:cNvSpPr>
            <p:nvPr/>
          </p:nvSpPr>
          <p:spPr bwMode="auto">
            <a:xfrm>
              <a:off x="3651" y="2161"/>
              <a:ext cx="5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339933"/>
                  </a:solidFill>
                  <a:latin typeface="Verdana" pitchFamily="34" charset="0"/>
                </a:rPr>
                <a:t>7100 7200</a:t>
              </a:r>
            </a:p>
          </p:txBody>
        </p:sp>
        <p:sp>
          <p:nvSpPr>
            <p:cNvPr id="15511" name="Text Box 145"/>
            <p:cNvSpPr txBox="1">
              <a:spLocks noChangeArrowheads="1"/>
            </p:cNvSpPr>
            <p:nvPr/>
          </p:nvSpPr>
          <p:spPr bwMode="auto">
            <a:xfrm>
              <a:off x="4785" y="2297"/>
              <a:ext cx="3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339933"/>
                  </a:solidFill>
                  <a:latin typeface="Verdana" pitchFamily="34" charset="0"/>
                </a:rPr>
                <a:t>10100</a:t>
              </a:r>
            </a:p>
          </p:txBody>
        </p:sp>
        <p:sp>
          <p:nvSpPr>
            <p:cNvPr id="15512" name="Text Box 146"/>
            <p:cNvSpPr txBox="1">
              <a:spLocks noChangeArrowheads="1"/>
            </p:cNvSpPr>
            <p:nvPr/>
          </p:nvSpPr>
          <p:spPr bwMode="auto">
            <a:xfrm>
              <a:off x="4014" y="2297"/>
              <a:ext cx="32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 dirty="0" smtClean="0">
                  <a:solidFill>
                    <a:srgbClr val="339933"/>
                  </a:solidFill>
                  <a:latin typeface="Verdana" pitchFamily="34" charset="0"/>
                </a:rPr>
                <a:t>7</a:t>
              </a:r>
              <a:r>
                <a:rPr lang="nb-NO" sz="1000" dirty="0">
                  <a:solidFill>
                    <a:srgbClr val="339933"/>
                  </a:solidFill>
                  <a:latin typeface="Verdana" pitchFamily="34" charset="0"/>
                </a:rPr>
                <a:t>5</a:t>
              </a:r>
              <a:r>
                <a:rPr lang="nb-NO" sz="1000" dirty="0" smtClean="0">
                  <a:solidFill>
                    <a:srgbClr val="339933"/>
                  </a:solidFill>
                  <a:latin typeface="Verdana" pitchFamily="34" charset="0"/>
                </a:rPr>
                <a:t>00</a:t>
              </a:r>
              <a:endParaRPr lang="nb-NO" sz="1000" dirty="0">
                <a:solidFill>
                  <a:srgbClr val="339933"/>
                </a:solidFill>
                <a:latin typeface="Verdana" pitchFamily="34" charset="0"/>
              </a:endParaRPr>
            </a:p>
          </p:txBody>
        </p:sp>
        <p:sp>
          <p:nvSpPr>
            <p:cNvPr id="15513" name="Text Box 147"/>
            <p:cNvSpPr txBox="1">
              <a:spLocks noChangeArrowheads="1"/>
            </p:cNvSpPr>
            <p:nvPr/>
          </p:nvSpPr>
          <p:spPr bwMode="auto">
            <a:xfrm>
              <a:off x="3334" y="2297"/>
              <a:ext cx="32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339933"/>
                  </a:solidFill>
                  <a:latin typeface="Verdana" pitchFamily="34" charset="0"/>
                </a:rPr>
                <a:t>6500</a:t>
              </a:r>
            </a:p>
          </p:txBody>
        </p:sp>
      </p:grpSp>
      <p:sp>
        <p:nvSpPr>
          <p:cNvPr id="15490" name="Rectangle 149"/>
          <p:cNvSpPr>
            <a:spLocks noChangeArrowheads="1"/>
          </p:cNvSpPr>
          <p:nvPr/>
        </p:nvSpPr>
        <p:spPr bwMode="auto">
          <a:xfrm>
            <a:off x="179388" y="5229225"/>
            <a:ext cx="41148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8700"/>
              </a:buClr>
              <a:buSzPct val="110000"/>
              <a:buFont typeface="Wingdings" pitchFamily="2" charset="2"/>
              <a:buChar char="§"/>
            </a:pPr>
            <a:endParaRPr lang="nb-NO" sz="1400">
              <a:latin typeface="Verdana" pitchFamily="34" charset="0"/>
            </a:endParaRPr>
          </a:p>
        </p:txBody>
      </p:sp>
      <p:grpSp>
        <p:nvGrpSpPr>
          <p:cNvPr id="53398" name="Group 150"/>
          <p:cNvGrpSpPr>
            <a:grpSpLocks/>
          </p:cNvGrpSpPr>
          <p:nvPr/>
        </p:nvGrpSpPr>
        <p:grpSpPr bwMode="auto">
          <a:xfrm>
            <a:off x="612775" y="3211513"/>
            <a:ext cx="3097213" cy="73025"/>
            <a:chOff x="3016" y="2024"/>
            <a:chExt cx="1951" cy="46"/>
          </a:xfrm>
        </p:grpSpPr>
        <p:sp>
          <p:nvSpPr>
            <p:cNvPr id="15492" name="Line 151"/>
            <p:cNvSpPr>
              <a:spLocks noChangeShapeType="1"/>
            </p:cNvSpPr>
            <p:nvPr/>
          </p:nvSpPr>
          <p:spPr bwMode="auto">
            <a:xfrm flipV="1">
              <a:off x="3016" y="2069"/>
              <a:ext cx="499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493" name="Line 152"/>
            <p:cNvSpPr>
              <a:spLocks noChangeShapeType="1"/>
            </p:cNvSpPr>
            <p:nvPr/>
          </p:nvSpPr>
          <p:spPr bwMode="auto">
            <a:xfrm flipV="1">
              <a:off x="3969" y="2069"/>
              <a:ext cx="226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494" name="Line 153"/>
            <p:cNvSpPr>
              <a:spLocks noChangeShapeType="1"/>
            </p:cNvSpPr>
            <p:nvPr/>
          </p:nvSpPr>
          <p:spPr bwMode="auto">
            <a:xfrm flipV="1">
              <a:off x="3516" y="2024"/>
              <a:ext cx="317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495" name="Line 154"/>
            <p:cNvSpPr>
              <a:spLocks noChangeShapeType="1"/>
            </p:cNvSpPr>
            <p:nvPr/>
          </p:nvSpPr>
          <p:spPr bwMode="auto">
            <a:xfrm flipV="1">
              <a:off x="4195" y="2024"/>
              <a:ext cx="681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496" name="Line 155"/>
            <p:cNvSpPr>
              <a:spLocks noChangeShapeType="1"/>
            </p:cNvSpPr>
            <p:nvPr/>
          </p:nvSpPr>
          <p:spPr bwMode="auto">
            <a:xfrm flipV="1">
              <a:off x="3515" y="2069"/>
              <a:ext cx="318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497" name="Line 156"/>
            <p:cNvSpPr>
              <a:spLocks noChangeShapeType="1"/>
            </p:cNvSpPr>
            <p:nvPr/>
          </p:nvSpPr>
          <p:spPr bwMode="auto">
            <a:xfrm>
              <a:off x="4195" y="2069"/>
              <a:ext cx="6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498" name="Line 157"/>
            <p:cNvSpPr>
              <a:spLocks noChangeShapeType="1"/>
            </p:cNvSpPr>
            <p:nvPr/>
          </p:nvSpPr>
          <p:spPr bwMode="auto">
            <a:xfrm>
              <a:off x="3833" y="2024"/>
              <a:ext cx="1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499" name="Line 158"/>
            <p:cNvSpPr>
              <a:spLocks noChangeShapeType="1"/>
            </p:cNvSpPr>
            <p:nvPr/>
          </p:nvSpPr>
          <p:spPr bwMode="auto">
            <a:xfrm>
              <a:off x="3969" y="2024"/>
              <a:ext cx="22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5500" name="Line 159"/>
            <p:cNvSpPr>
              <a:spLocks noChangeShapeType="1"/>
            </p:cNvSpPr>
            <p:nvPr/>
          </p:nvSpPr>
          <p:spPr bwMode="auto">
            <a:xfrm>
              <a:off x="4876" y="2024"/>
              <a:ext cx="9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</p:grp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4294188" y="1550032"/>
            <a:ext cx="3806204" cy="203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sz="2400" dirty="0">
                <a:solidFill>
                  <a:srgbClr val="37424A"/>
                </a:solidFill>
                <a:latin typeface="+mn-lt"/>
              </a:rPr>
              <a:t>Workflow highlights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dirty="0" smtClean="0">
                <a:solidFill>
                  <a:srgbClr val="37424A"/>
                </a:solidFill>
                <a:latin typeface="+mn-lt"/>
              </a:rPr>
              <a:t>Common segments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dirty="0" err="1" smtClean="0">
                <a:solidFill>
                  <a:srgbClr val="37424A"/>
                </a:solidFill>
                <a:latin typeface="+mn-lt"/>
              </a:rPr>
              <a:t>Segmentize</a:t>
            </a:r>
            <a:r>
              <a:rPr lang="en-US" sz="2000" dirty="0" smtClean="0">
                <a:solidFill>
                  <a:srgbClr val="37424A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37424A"/>
                </a:solidFill>
                <a:latin typeface="+mn-lt"/>
              </a:rPr>
              <a:t>features</a:t>
            </a:r>
            <a:endParaRPr lang="en-US" sz="2000" dirty="0" smtClean="0">
              <a:solidFill>
                <a:srgbClr val="37424A"/>
              </a:solidFill>
              <a:latin typeface="+mn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dirty="0" smtClean="0">
                <a:solidFill>
                  <a:srgbClr val="37424A"/>
                </a:solidFill>
                <a:latin typeface="+mn-lt"/>
              </a:rPr>
              <a:t>Merge tables</a:t>
            </a:r>
          </a:p>
        </p:txBody>
      </p:sp>
    </p:spTree>
    <p:extLst>
      <p:ext uri="{BB962C8B-B14F-4D97-AF65-F5344CB8AC3E}">
        <p14:creationId xmlns:p14="http://schemas.microsoft.com/office/powerpoint/2010/main" val="3085301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Accident</a:t>
            </a:r>
            <a:r>
              <a:rPr lang="nb-NO" dirty="0" smtClean="0"/>
              <a:t>/</a:t>
            </a:r>
            <a:r>
              <a:rPr lang="nb-NO" dirty="0" err="1" smtClean="0"/>
              <a:t>Streetlight</a:t>
            </a:r>
            <a:r>
              <a:rPr lang="nb-NO" dirty="0" smtClean="0"/>
              <a:t> </a:t>
            </a:r>
            <a:r>
              <a:rPr lang="nb-NO" dirty="0" err="1" smtClean="0"/>
              <a:t>sections</a:t>
            </a:r>
            <a:endParaRPr lang="nb-NO" dirty="0" smtClean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18" y="3573016"/>
            <a:ext cx="3583805" cy="1898788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18" y="1556792"/>
            <a:ext cx="3623191" cy="1830401"/>
          </a:xfrm>
          <a:prstGeom prst="rect">
            <a:avLst/>
          </a:prstGeom>
        </p:spPr>
      </p:pic>
      <p:pic>
        <p:nvPicPr>
          <p:cNvPr id="3" name="Bild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3" y="1844824"/>
            <a:ext cx="4636519" cy="34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41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Average</a:t>
            </a:r>
            <a:r>
              <a:rPr lang="nb-NO" dirty="0" smtClean="0"/>
              <a:t> </a:t>
            </a:r>
            <a:r>
              <a:rPr lang="nb-NO" dirty="0" err="1" smtClean="0"/>
              <a:t>traffic</a:t>
            </a:r>
            <a:r>
              <a:rPr lang="nb-NO" dirty="0" smtClean="0"/>
              <a:t> </a:t>
            </a:r>
            <a:r>
              <a:rPr lang="nb-NO" dirty="0" err="1" smtClean="0"/>
              <a:t>amount</a:t>
            </a:r>
            <a:endParaRPr lang="nb-NO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Calculate </a:t>
            </a:r>
            <a:r>
              <a:rPr lang="en-US" sz="2000" dirty="0" smtClean="0"/>
              <a:t>average traffic amount</a:t>
            </a:r>
          </a:p>
          <a:p>
            <a:pPr lvl="1"/>
            <a:r>
              <a:rPr lang="en-US" sz="1800" i="1" dirty="0" smtClean="0"/>
              <a:t>Generalization – weighted average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7710418" cy="3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0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</a:t>
            </a:r>
          </a:p>
        </p:txBody>
      </p:sp>
      <p:sp>
        <p:nvSpPr>
          <p:cNvPr id="130196" name="Rectangle 148"/>
          <p:cNvSpPr>
            <a:spLocks noChangeArrowheads="1"/>
          </p:cNvSpPr>
          <p:nvPr/>
        </p:nvSpPr>
        <p:spPr bwMode="auto">
          <a:xfrm>
            <a:off x="4139952" y="1268413"/>
            <a:ext cx="4783386" cy="247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sz="2400" dirty="0">
                <a:solidFill>
                  <a:srgbClr val="37424A"/>
                </a:solidFill>
                <a:latin typeface="+mn-lt"/>
              </a:rPr>
              <a:t>Workflow highlights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dirty="0">
                <a:solidFill>
                  <a:srgbClr val="37424A"/>
                </a:solidFill>
                <a:latin typeface="+mn-lt"/>
              </a:rPr>
              <a:t>Overlapping segments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dirty="0" smtClean="0">
                <a:solidFill>
                  <a:srgbClr val="37424A"/>
                </a:solidFill>
                <a:latin typeface="+mn-lt"/>
              </a:rPr>
              <a:t>Weighted </a:t>
            </a:r>
            <a:r>
              <a:rPr lang="en-US" sz="2000" dirty="0">
                <a:solidFill>
                  <a:srgbClr val="37424A"/>
                </a:solidFill>
                <a:latin typeface="+mn-lt"/>
              </a:rPr>
              <a:t>average</a:t>
            </a:r>
          </a:p>
          <a:p>
            <a:pPr lvl="2"/>
            <a:r>
              <a:rPr lang="en-US" u="sng" dirty="0"/>
              <a:t>∑(Overlap length*value</a:t>
            </a:r>
            <a:r>
              <a:rPr lang="en-US" u="sng" dirty="0" smtClean="0"/>
              <a:t>)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∑</a:t>
            </a:r>
            <a:r>
              <a:rPr lang="en-US" dirty="0"/>
              <a:t>(Overlap length)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dirty="0">
                <a:solidFill>
                  <a:srgbClr val="37424A"/>
                </a:solidFill>
                <a:latin typeface="+mn-lt"/>
              </a:rPr>
              <a:t>Dominating value</a:t>
            </a:r>
          </a:p>
          <a:p>
            <a:pPr lvl="2"/>
            <a:r>
              <a:rPr lang="en-US" dirty="0"/>
              <a:t>Longest overlapping </a:t>
            </a:r>
            <a:r>
              <a:rPr lang="en-US" dirty="0" smtClean="0"/>
              <a:t>segment</a:t>
            </a:r>
            <a:endParaRPr lang="en-US" dirty="0"/>
          </a:p>
        </p:txBody>
      </p:sp>
      <p:sp>
        <p:nvSpPr>
          <p:cNvPr id="16440" name="Rectangle 149"/>
          <p:cNvSpPr>
            <a:spLocks noChangeArrowheads="1"/>
          </p:cNvSpPr>
          <p:nvPr/>
        </p:nvSpPr>
        <p:spPr bwMode="auto">
          <a:xfrm>
            <a:off x="214313" y="1428750"/>
            <a:ext cx="296068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8700"/>
              </a:buClr>
              <a:buSzPct val="110000"/>
              <a:buFont typeface="Wingdings" pitchFamily="2" charset="2"/>
              <a:buChar char="§"/>
            </a:pPr>
            <a:endParaRPr lang="nb-NO" sz="1400">
              <a:latin typeface="Verdana" pitchFamily="34" charset="0"/>
            </a:endParaRPr>
          </a:p>
        </p:txBody>
      </p:sp>
      <p:sp>
        <p:nvSpPr>
          <p:cNvPr id="16441" name="Rectangle 262"/>
          <p:cNvSpPr>
            <a:spLocks noChangeArrowheads="1"/>
          </p:cNvSpPr>
          <p:nvPr/>
        </p:nvSpPr>
        <p:spPr bwMode="auto">
          <a:xfrm>
            <a:off x="3778250" y="3644900"/>
            <a:ext cx="394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8700"/>
              </a:buClr>
              <a:buSzPct val="110000"/>
              <a:buFont typeface="Wingdings" pitchFamily="2" charset="2"/>
              <a:buChar char="§"/>
            </a:pPr>
            <a:endParaRPr lang="nb-NO" sz="1400">
              <a:latin typeface="Verdana" pitchFamily="34" charset="0"/>
            </a:endParaRPr>
          </a:p>
        </p:txBody>
      </p:sp>
      <p:graphicFrame>
        <p:nvGraphicFramePr>
          <p:cNvPr id="130803" name="Group 7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48066"/>
              </p:ext>
            </p:extLst>
          </p:nvPr>
        </p:nvGraphicFramePr>
        <p:xfrm>
          <a:off x="479846" y="4149080"/>
          <a:ext cx="4752975" cy="1536700"/>
        </p:xfrm>
        <a:graphic>
          <a:graphicData uri="http://schemas.openxmlformats.org/drawingml/2006/table">
            <a:tbl>
              <a:tblPr/>
              <a:tblGrid>
                <a:gridCol w="360363"/>
                <a:gridCol w="792162"/>
                <a:gridCol w="574675"/>
                <a:gridCol w="649288"/>
                <a:gridCol w="1008062"/>
                <a:gridCol w="719138"/>
                <a:gridCol w="649287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Parcel ID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From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Streetlights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Length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Value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F454-01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6500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7500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F454-01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7500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10100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2200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69696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815" name="Group 7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0518"/>
              </p:ext>
            </p:extLst>
          </p:nvPr>
        </p:nvGraphicFramePr>
        <p:xfrm>
          <a:off x="5232821" y="4149080"/>
          <a:ext cx="1584325" cy="1536700"/>
        </p:xfrm>
        <a:graphic>
          <a:graphicData uri="http://schemas.openxmlformats.org/drawingml/2006/table">
            <a:tbl>
              <a:tblPr/>
              <a:tblGrid>
                <a:gridCol w="863600"/>
                <a:gridCol w="720725"/>
              </a:tblGrid>
              <a:tr h="3143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l*v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Average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3000000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4667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1200000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8800000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809" name="Group 7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95435"/>
              </p:ext>
            </p:extLst>
          </p:nvPr>
        </p:nvGraphicFramePr>
        <p:xfrm>
          <a:off x="6817146" y="4149080"/>
          <a:ext cx="935038" cy="1536700"/>
        </p:xfrm>
        <a:graphic>
          <a:graphicData uri="http://schemas.openxmlformats.org/drawingml/2006/table">
            <a:tbl>
              <a:tblPr/>
              <a:tblGrid>
                <a:gridCol w="935038"/>
              </a:tblGrid>
              <a:tr h="31432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Dominating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5000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" pitchFamily="32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" pitchFamily="32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Times" pitchFamily="32" charset="0"/>
                          <a:cs typeface="Arial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latin typeface="Times" pitchFamily="32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Line 113"/>
          <p:cNvSpPr>
            <a:spLocks noChangeShapeType="1"/>
          </p:cNvSpPr>
          <p:nvPr/>
        </p:nvSpPr>
        <p:spPr bwMode="auto">
          <a:xfrm>
            <a:off x="1406525" y="1700213"/>
            <a:ext cx="107791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14" name="Line 114"/>
          <p:cNvSpPr>
            <a:spLocks noChangeShapeType="1"/>
          </p:cNvSpPr>
          <p:nvPr/>
        </p:nvSpPr>
        <p:spPr bwMode="auto">
          <a:xfrm>
            <a:off x="2484438" y="1700213"/>
            <a:ext cx="12255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15" name="Rectangle 118"/>
          <p:cNvSpPr>
            <a:spLocks noChangeArrowheads="1"/>
          </p:cNvSpPr>
          <p:nvPr/>
        </p:nvSpPr>
        <p:spPr bwMode="auto">
          <a:xfrm>
            <a:off x="1458195" y="1228695"/>
            <a:ext cx="10262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3300"/>
                </a:solidFill>
                <a:latin typeface="Verdana" pitchFamily="34" charset="0"/>
              </a:rPr>
              <a:t>Accidents,</a:t>
            </a:r>
          </a:p>
          <a:p>
            <a:r>
              <a:rPr lang="en-US" sz="1000" b="1" dirty="0" smtClean="0">
                <a:solidFill>
                  <a:srgbClr val="FF3300"/>
                </a:solidFill>
                <a:latin typeface="Verdana" pitchFamily="34" charset="0"/>
              </a:rPr>
              <a:t>Streetlights</a:t>
            </a:r>
            <a:endParaRPr lang="nb-NO" sz="1000" b="1" dirty="0">
              <a:solidFill>
                <a:srgbClr val="FF3300"/>
              </a:solidFill>
              <a:latin typeface="Verdana" pitchFamily="34" charset="0"/>
            </a:endParaRPr>
          </a:p>
        </p:txBody>
      </p:sp>
      <p:grpSp>
        <p:nvGrpSpPr>
          <p:cNvPr id="16" name="Group 127"/>
          <p:cNvGrpSpPr>
            <a:grpSpLocks/>
          </p:cNvGrpSpPr>
          <p:nvPr/>
        </p:nvGrpSpPr>
        <p:grpSpPr bwMode="auto">
          <a:xfrm>
            <a:off x="612775" y="3355975"/>
            <a:ext cx="3095625" cy="0"/>
            <a:chOff x="3016" y="2115"/>
            <a:chExt cx="1950" cy="0"/>
          </a:xfrm>
        </p:grpSpPr>
        <p:sp>
          <p:nvSpPr>
            <p:cNvPr id="17" name="Line 128"/>
            <p:cNvSpPr>
              <a:spLocks noChangeShapeType="1"/>
            </p:cNvSpPr>
            <p:nvPr/>
          </p:nvSpPr>
          <p:spPr bwMode="auto">
            <a:xfrm>
              <a:off x="3016" y="2115"/>
              <a:ext cx="499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8" name="Line 129"/>
            <p:cNvSpPr>
              <a:spLocks noChangeShapeType="1"/>
            </p:cNvSpPr>
            <p:nvPr/>
          </p:nvSpPr>
          <p:spPr bwMode="auto">
            <a:xfrm>
              <a:off x="3515" y="2115"/>
              <a:ext cx="317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19" name="Line 130"/>
            <p:cNvSpPr>
              <a:spLocks noChangeShapeType="1"/>
            </p:cNvSpPr>
            <p:nvPr/>
          </p:nvSpPr>
          <p:spPr bwMode="auto">
            <a:xfrm>
              <a:off x="3832" y="2115"/>
              <a:ext cx="137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 bwMode="auto">
            <a:xfrm>
              <a:off x="3969" y="2115"/>
              <a:ext cx="226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21" name="Line 132"/>
            <p:cNvSpPr>
              <a:spLocks noChangeShapeType="1"/>
            </p:cNvSpPr>
            <p:nvPr/>
          </p:nvSpPr>
          <p:spPr bwMode="auto">
            <a:xfrm>
              <a:off x="4195" y="2115"/>
              <a:ext cx="681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22" name="Line 133"/>
            <p:cNvSpPr>
              <a:spLocks noChangeShapeType="1"/>
            </p:cNvSpPr>
            <p:nvPr/>
          </p:nvSpPr>
          <p:spPr bwMode="auto">
            <a:xfrm>
              <a:off x="4876" y="2115"/>
              <a:ext cx="90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 type="diamond" w="med" len="med"/>
              <a:tailEnd type="diamond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</p:grpSp>
      <p:grpSp>
        <p:nvGrpSpPr>
          <p:cNvPr id="23" name="Group 134"/>
          <p:cNvGrpSpPr>
            <a:grpSpLocks/>
          </p:cNvGrpSpPr>
          <p:nvPr/>
        </p:nvGrpSpPr>
        <p:grpSpPr bwMode="auto">
          <a:xfrm>
            <a:off x="325438" y="1700213"/>
            <a:ext cx="3684587" cy="2190749"/>
            <a:chOff x="2835" y="1072"/>
            <a:chExt cx="2321" cy="1380"/>
          </a:xfrm>
        </p:grpSpPr>
        <p:sp>
          <p:nvSpPr>
            <p:cNvPr id="24" name="Line 135"/>
            <p:cNvSpPr>
              <a:spLocks noChangeShapeType="1"/>
            </p:cNvSpPr>
            <p:nvPr/>
          </p:nvSpPr>
          <p:spPr bwMode="auto">
            <a:xfrm>
              <a:off x="4876" y="1571"/>
              <a:ext cx="0" cy="544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25" name="Line 136"/>
            <p:cNvSpPr>
              <a:spLocks noChangeShapeType="1"/>
            </p:cNvSpPr>
            <p:nvPr/>
          </p:nvSpPr>
          <p:spPr bwMode="auto">
            <a:xfrm>
              <a:off x="3832" y="1571"/>
              <a:ext cx="0" cy="544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26" name="Line 137"/>
            <p:cNvSpPr>
              <a:spLocks noChangeShapeType="1"/>
            </p:cNvSpPr>
            <p:nvPr/>
          </p:nvSpPr>
          <p:spPr bwMode="auto">
            <a:xfrm>
              <a:off x="3969" y="1571"/>
              <a:ext cx="0" cy="544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27" name="Line 138"/>
            <p:cNvSpPr>
              <a:spLocks noChangeShapeType="1"/>
            </p:cNvSpPr>
            <p:nvPr/>
          </p:nvSpPr>
          <p:spPr bwMode="auto">
            <a:xfrm>
              <a:off x="3515" y="1072"/>
              <a:ext cx="0" cy="1225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28" name="Line 139"/>
            <p:cNvSpPr>
              <a:spLocks noChangeShapeType="1"/>
            </p:cNvSpPr>
            <p:nvPr/>
          </p:nvSpPr>
          <p:spPr bwMode="auto">
            <a:xfrm>
              <a:off x="4195" y="1072"/>
              <a:ext cx="0" cy="1225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29" name="Line 140"/>
            <p:cNvSpPr>
              <a:spLocks noChangeShapeType="1"/>
            </p:cNvSpPr>
            <p:nvPr/>
          </p:nvSpPr>
          <p:spPr bwMode="auto">
            <a:xfrm>
              <a:off x="4966" y="1072"/>
              <a:ext cx="0" cy="1225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30" name="Line 141"/>
            <p:cNvSpPr>
              <a:spLocks noChangeShapeType="1"/>
            </p:cNvSpPr>
            <p:nvPr/>
          </p:nvSpPr>
          <p:spPr bwMode="auto">
            <a:xfrm>
              <a:off x="3016" y="1571"/>
              <a:ext cx="0" cy="544"/>
            </a:xfrm>
            <a:prstGeom prst="line">
              <a:avLst/>
            </a:prstGeom>
            <a:noFill/>
            <a:ln w="63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nb-NO"/>
            </a:p>
          </p:txBody>
        </p:sp>
        <p:sp>
          <p:nvSpPr>
            <p:cNvPr id="31" name="Text Box 142"/>
            <p:cNvSpPr txBox="1">
              <a:spLocks noChangeArrowheads="1"/>
            </p:cNvSpPr>
            <p:nvPr/>
          </p:nvSpPr>
          <p:spPr bwMode="auto">
            <a:xfrm>
              <a:off x="4694" y="2161"/>
              <a:ext cx="32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339933"/>
                  </a:solidFill>
                  <a:latin typeface="Verdana" pitchFamily="34" charset="0"/>
                </a:rPr>
                <a:t>9700</a:t>
              </a:r>
            </a:p>
          </p:txBody>
        </p:sp>
        <p:sp>
          <p:nvSpPr>
            <p:cNvPr id="32" name="Text Box 143"/>
            <p:cNvSpPr txBox="1">
              <a:spLocks noChangeArrowheads="1"/>
            </p:cNvSpPr>
            <p:nvPr/>
          </p:nvSpPr>
          <p:spPr bwMode="auto">
            <a:xfrm>
              <a:off x="2835" y="2206"/>
              <a:ext cx="32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339933"/>
                  </a:solidFill>
                  <a:latin typeface="Verdana" pitchFamily="34" charset="0"/>
                </a:rPr>
                <a:t>5010</a:t>
              </a:r>
            </a:p>
          </p:txBody>
        </p:sp>
        <p:sp>
          <p:nvSpPr>
            <p:cNvPr id="33" name="Text Box 144"/>
            <p:cNvSpPr txBox="1">
              <a:spLocks noChangeArrowheads="1"/>
            </p:cNvSpPr>
            <p:nvPr/>
          </p:nvSpPr>
          <p:spPr bwMode="auto">
            <a:xfrm>
              <a:off x="3651" y="2161"/>
              <a:ext cx="58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339933"/>
                  </a:solidFill>
                  <a:latin typeface="Verdana" pitchFamily="34" charset="0"/>
                </a:rPr>
                <a:t>7100 7200</a:t>
              </a:r>
            </a:p>
          </p:txBody>
        </p:sp>
        <p:sp>
          <p:nvSpPr>
            <p:cNvPr id="34" name="Text Box 145"/>
            <p:cNvSpPr txBox="1">
              <a:spLocks noChangeArrowheads="1"/>
            </p:cNvSpPr>
            <p:nvPr/>
          </p:nvSpPr>
          <p:spPr bwMode="auto">
            <a:xfrm>
              <a:off x="4785" y="2297"/>
              <a:ext cx="3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339933"/>
                  </a:solidFill>
                  <a:latin typeface="Verdana" pitchFamily="34" charset="0"/>
                </a:rPr>
                <a:t>10100</a:t>
              </a:r>
            </a:p>
          </p:txBody>
        </p:sp>
        <p:sp>
          <p:nvSpPr>
            <p:cNvPr id="35" name="Text Box 146"/>
            <p:cNvSpPr txBox="1">
              <a:spLocks noChangeArrowheads="1"/>
            </p:cNvSpPr>
            <p:nvPr/>
          </p:nvSpPr>
          <p:spPr bwMode="auto">
            <a:xfrm>
              <a:off x="4014" y="2297"/>
              <a:ext cx="32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 dirty="0" smtClean="0">
                  <a:solidFill>
                    <a:srgbClr val="339933"/>
                  </a:solidFill>
                  <a:latin typeface="Verdana" pitchFamily="34" charset="0"/>
                </a:rPr>
                <a:t>7500</a:t>
              </a:r>
              <a:endParaRPr lang="nb-NO" sz="1000" dirty="0">
                <a:solidFill>
                  <a:srgbClr val="339933"/>
                </a:solidFill>
                <a:latin typeface="Verdana" pitchFamily="34" charset="0"/>
              </a:endParaRPr>
            </a:p>
          </p:txBody>
        </p:sp>
        <p:sp>
          <p:nvSpPr>
            <p:cNvPr id="36" name="Text Box 147"/>
            <p:cNvSpPr txBox="1">
              <a:spLocks noChangeArrowheads="1"/>
            </p:cNvSpPr>
            <p:nvPr/>
          </p:nvSpPr>
          <p:spPr bwMode="auto">
            <a:xfrm>
              <a:off x="3334" y="2297"/>
              <a:ext cx="32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32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32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32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32" charset="0"/>
                </a:defRPr>
              </a:lvl9pPr>
            </a:lstStyle>
            <a:p>
              <a:r>
                <a:rPr lang="nb-NO" sz="1000">
                  <a:solidFill>
                    <a:srgbClr val="339933"/>
                  </a:solidFill>
                  <a:latin typeface="Verdana" pitchFamily="34" charset="0"/>
                </a:rPr>
                <a:t>6500</a:t>
              </a:r>
            </a:p>
          </p:txBody>
        </p:sp>
      </p:grpSp>
      <p:sp>
        <p:nvSpPr>
          <p:cNvPr id="37" name="Line 120"/>
          <p:cNvSpPr>
            <a:spLocks noChangeShapeType="1"/>
          </p:cNvSpPr>
          <p:nvPr/>
        </p:nvSpPr>
        <p:spPr bwMode="auto">
          <a:xfrm>
            <a:off x="612775" y="2492375"/>
            <a:ext cx="1295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38" name="Line 121"/>
          <p:cNvSpPr>
            <a:spLocks noChangeShapeType="1"/>
          </p:cNvSpPr>
          <p:nvPr/>
        </p:nvSpPr>
        <p:spPr bwMode="auto">
          <a:xfrm>
            <a:off x="2125663" y="2492375"/>
            <a:ext cx="14398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39" name="Text Box 122"/>
          <p:cNvSpPr txBox="1">
            <a:spLocks noChangeArrowheads="1"/>
          </p:cNvSpPr>
          <p:nvPr/>
        </p:nvSpPr>
        <p:spPr bwMode="auto">
          <a:xfrm>
            <a:off x="3278188" y="2565400"/>
            <a:ext cx="50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9700</a:t>
            </a:r>
          </a:p>
        </p:txBody>
      </p:sp>
      <p:sp>
        <p:nvSpPr>
          <p:cNvPr id="40" name="Text Box 123"/>
          <p:cNvSpPr txBox="1">
            <a:spLocks noChangeArrowheads="1"/>
          </p:cNvSpPr>
          <p:nvPr/>
        </p:nvSpPr>
        <p:spPr bwMode="auto">
          <a:xfrm>
            <a:off x="325438" y="2565400"/>
            <a:ext cx="50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5010</a:t>
            </a:r>
          </a:p>
        </p:txBody>
      </p:sp>
      <p:sp>
        <p:nvSpPr>
          <p:cNvPr id="41" name="Rectangle 124"/>
          <p:cNvSpPr>
            <a:spLocks noChangeArrowheads="1"/>
          </p:cNvSpPr>
          <p:nvPr/>
        </p:nvSpPr>
        <p:spPr bwMode="auto">
          <a:xfrm>
            <a:off x="973138" y="2205038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accent2"/>
                </a:solidFill>
                <a:latin typeface="Verdana" pitchFamily="34" charset="0"/>
              </a:rPr>
              <a:t>5000</a:t>
            </a:r>
            <a:endParaRPr lang="nb-NO" sz="1000" b="1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42" name="Rectangle 125"/>
          <p:cNvSpPr>
            <a:spLocks noChangeArrowheads="1"/>
          </p:cNvSpPr>
          <p:nvPr/>
        </p:nvSpPr>
        <p:spPr bwMode="auto">
          <a:xfrm>
            <a:off x="2773363" y="2205038"/>
            <a:ext cx="546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chemeClr val="accent2"/>
                </a:solidFill>
                <a:latin typeface="Verdana" pitchFamily="34" charset="0"/>
              </a:rPr>
              <a:t>4000</a:t>
            </a:r>
            <a:endParaRPr lang="nb-NO" sz="1000" b="1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43" name="Text Box 126"/>
          <p:cNvSpPr txBox="1">
            <a:spLocks noChangeArrowheads="1"/>
          </p:cNvSpPr>
          <p:nvPr/>
        </p:nvSpPr>
        <p:spPr bwMode="auto">
          <a:xfrm>
            <a:off x="1620838" y="2565400"/>
            <a:ext cx="9350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7100 7200</a:t>
            </a:r>
          </a:p>
        </p:txBody>
      </p:sp>
      <p:sp>
        <p:nvSpPr>
          <p:cNvPr id="44" name="Rectangle 119"/>
          <p:cNvSpPr>
            <a:spLocks noChangeArrowheads="1"/>
          </p:cNvSpPr>
          <p:nvPr/>
        </p:nvSpPr>
        <p:spPr bwMode="auto">
          <a:xfrm>
            <a:off x="2499807" y="1228695"/>
            <a:ext cx="1250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1" dirty="0" smtClean="0">
                <a:solidFill>
                  <a:srgbClr val="FF3300"/>
                </a:solidFill>
                <a:latin typeface="Verdana" pitchFamily="34" charset="0"/>
              </a:rPr>
              <a:t>Accidents, </a:t>
            </a:r>
          </a:p>
          <a:p>
            <a:r>
              <a:rPr lang="en-US" sz="1000" b="1" dirty="0" smtClean="0">
                <a:solidFill>
                  <a:srgbClr val="FF3300"/>
                </a:solidFill>
                <a:latin typeface="Verdana" pitchFamily="34" charset="0"/>
              </a:rPr>
              <a:t>No streetlights</a:t>
            </a:r>
            <a:endParaRPr lang="nb-NO" sz="1000" b="1" dirty="0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45" name="Text Box 115"/>
          <p:cNvSpPr txBox="1">
            <a:spLocks noChangeArrowheads="1"/>
          </p:cNvSpPr>
          <p:nvPr/>
        </p:nvSpPr>
        <p:spPr bwMode="auto">
          <a:xfrm>
            <a:off x="3421063" y="1771650"/>
            <a:ext cx="5889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rgbClr val="FF3300"/>
                </a:solidFill>
                <a:latin typeface="Verdana" pitchFamily="34" charset="0"/>
              </a:rPr>
              <a:t>10100</a:t>
            </a:r>
          </a:p>
        </p:txBody>
      </p:sp>
      <p:sp>
        <p:nvSpPr>
          <p:cNvPr id="46" name="Text Box 116"/>
          <p:cNvSpPr txBox="1">
            <a:spLocks noChangeArrowheads="1"/>
          </p:cNvSpPr>
          <p:nvPr/>
        </p:nvSpPr>
        <p:spPr bwMode="auto">
          <a:xfrm>
            <a:off x="2197100" y="1771650"/>
            <a:ext cx="5116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 dirty="0" smtClean="0">
                <a:solidFill>
                  <a:srgbClr val="FF3300"/>
                </a:solidFill>
                <a:latin typeface="Verdana" pitchFamily="34" charset="0"/>
              </a:rPr>
              <a:t>7500</a:t>
            </a:r>
            <a:endParaRPr lang="nb-NO" sz="1000" dirty="0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47" name="Text Box 117"/>
          <p:cNvSpPr txBox="1">
            <a:spLocks noChangeArrowheads="1"/>
          </p:cNvSpPr>
          <p:nvPr/>
        </p:nvSpPr>
        <p:spPr bwMode="auto">
          <a:xfrm>
            <a:off x="1190625" y="1773238"/>
            <a:ext cx="50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rgbClr val="FF3300"/>
                </a:solidFill>
                <a:latin typeface="Verdana" pitchFamily="34" charset="0"/>
              </a:rPr>
              <a:t>6500</a:t>
            </a:r>
          </a:p>
        </p:txBody>
      </p:sp>
    </p:spTree>
    <p:extLst>
      <p:ext uri="{BB962C8B-B14F-4D97-AF65-F5344CB8AC3E}">
        <p14:creationId xmlns:p14="http://schemas.microsoft.com/office/powerpoint/2010/main" val="544041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Workflow</a:t>
            </a:r>
            <a:endParaRPr lang="nb-NO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Calculate geometry for accidents</a:t>
            </a:r>
          </a:p>
          <a:p>
            <a:pPr lvl="1"/>
            <a:r>
              <a:rPr lang="en-US" sz="1800" i="1" dirty="0" smtClean="0"/>
              <a:t>LRS to Geometry</a:t>
            </a:r>
          </a:p>
          <a:p>
            <a:r>
              <a:rPr lang="en-US" sz="2000" dirty="0" smtClean="0"/>
              <a:t>Buffer accident points, dissolve overlapping areas</a:t>
            </a:r>
          </a:p>
          <a:p>
            <a:r>
              <a:rPr lang="en-US" sz="2000" dirty="0" smtClean="0"/>
              <a:t>Calculate linear reference for the areas </a:t>
            </a:r>
          </a:p>
          <a:p>
            <a:pPr lvl="1"/>
            <a:r>
              <a:rPr lang="en-US" sz="1800" i="1" dirty="0" smtClean="0"/>
              <a:t>Geometry to LRS</a:t>
            </a:r>
          </a:p>
          <a:p>
            <a:r>
              <a:rPr lang="en-US" sz="2000" dirty="0" smtClean="0"/>
              <a:t>Overlay </a:t>
            </a:r>
            <a:r>
              <a:rPr lang="en-US" sz="2000" dirty="0" smtClean="0"/>
              <a:t>Accidents sections and </a:t>
            </a:r>
            <a:r>
              <a:rPr lang="en-US" sz="2000" dirty="0" err="1" smtClean="0"/>
              <a:t>Streetligths</a:t>
            </a:r>
            <a:endParaRPr lang="en-US" sz="2000" dirty="0" smtClean="0"/>
          </a:p>
          <a:p>
            <a:pPr lvl="1"/>
            <a:r>
              <a:rPr lang="en-US" sz="1800" i="1" dirty="0" smtClean="0"/>
              <a:t>Event overlay</a:t>
            </a:r>
          </a:p>
          <a:p>
            <a:r>
              <a:rPr lang="en-US" sz="2000" dirty="0"/>
              <a:t>Calculate geometry for Accident/Streetlight sections</a:t>
            </a:r>
          </a:p>
          <a:p>
            <a:pPr lvl="1"/>
            <a:r>
              <a:rPr lang="en-US" sz="1800" i="1" dirty="0"/>
              <a:t>LRS to Geometry</a:t>
            </a:r>
          </a:p>
          <a:p>
            <a:r>
              <a:rPr lang="en-US" sz="2000" dirty="0" smtClean="0"/>
              <a:t>Calculate </a:t>
            </a:r>
            <a:r>
              <a:rPr lang="en-US" sz="2000" dirty="0" smtClean="0"/>
              <a:t>average traffic amount</a:t>
            </a:r>
          </a:p>
          <a:p>
            <a:pPr lvl="1"/>
            <a:r>
              <a:rPr lang="en-US" sz="1800" i="1" dirty="0" smtClean="0"/>
              <a:t>Generalization – weighted </a:t>
            </a:r>
            <a:r>
              <a:rPr lang="en-US" sz="1800" i="1" dirty="0" smtClean="0"/>
              <a:t>average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529871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362763"/>
              </p:ext>
            </p:extLst>
          </p:nvPr>
        </p:nvGraphicFramePr>
        <p:xfrm>
          <a:off x="899592" y="764704"/>
          <a:ext cx="7127875" cy="534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Lysbilde" r:id="rId4" imgW="4175857" imgH="3130193" progId="PowerPoint.Slide.8">
                  <p:embed/>
                </p:oleObj>
              </mc:Choice>
              <mc:Fallback>
                <p:oleObj name="Lysbilde" r:id="rId4" imgW="4175857" imgH="3130193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764704"/>
                        <a:ext cx="7127875" cy="534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Introduction: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Linear Referencing Systems</a:t>
            </a:r>
          </a:p>
        </p:txBody>
      </p: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CA"/>
          </a:p>
        </p:txBody>
      </p:sp>
      <p:sp>
        <p:nvSpPr>
          <p:cNvPr id="2" name="Rektangel 1"/>
          <p:cNvSpPr/>
          <p:nvPr/>
        </p:nvSpPr>
        <p:spPr>
          <a:xfrm>
            <a:off x="1187624" y="1894028"/>
            <a:ext cx="482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</a:rPr>
              <a:t>The fence is referenced to </a:t>
            </a:r>
          </a:p>
          <a:p>
            <a:r>
              <a:rPr lang="en-US" sz="2000" b="1" dirty="0" smtClean="0">
                <a:latin typeface="+mn-lt"/>
              </a:rPr>
              <a:t>Hwy 6, from 2.0 km to 2.8 km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389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ssholder for innhold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8229600" cy="4328829"/>
          </a:xfrm>
        </p:spPr>
      </p:pic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Results</a:t>
            </a:r>
            <a:r>
              <a:rPr lang="nb-NO" dirty="0" smtClean="0"/>
              <a:t>...</a:t>
            </a:r>
          </a:p>
        </p:txBody>
      </p:sp>
      <p:pic>
        <p:nvPicPr>
          <p:cNvPr id="9" name="Bil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7465280" cy="18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4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9" descr="snøfr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196975"/>
            <a:ext cx="7200900" cy="4718050"/>
          </a:xfrm>
          <a:noFill/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Thank You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2678113" y="1643063"/>
            <a:ext cx="3521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pPr>
              <a:lnSpc>
                <a:spcPct val="96000"/>
              </a:lnSpc>
            </a:pPr>
            <a:r>
              <a:rPr lang="en-GB" sz="3600" b="1">
                <a:solidFill>
                  <a:srgbClr val="000000"/>
                </a:solidFill>
                <a:latin typeface="Arial" charset="0"/>
                <a:cs typeface="Arial" charset="0"/>
              </a:rPr>
              <a:t>QUESTIONS?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843213" y="2349500"/>
            <a:ext cx="5180012" cy="1155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>
                <a:solidFill>
                  <a:srgbClr val="000000"/>
                </a:solidFill>
                <a:latin typeface="+mn-lt"/>
                <a:cs typeface="Arial" charset="0"/>
              </a:rPr>
              <a:t>More information:</a:t>
            </a:r>
          </a:p>
          <a:p>
            <a:pPr>
              <a:lnSpc>
                <a:spcPct val="96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>
                <a:solidFill>
                  <a:srgbClr val="000000"/>
                </a:solidFill>
                <a:latin typeface="+mn-lt"/>
                <a:cs typeface="Arial" charset="0"/>
              </a:rPr>
              <a:t>knut.jetlund@vegvesen.no</a:t>
            </a:r>
          </a:p>
        </p:txBody>
      </p:sp>
    </p:spTree>
    <p:extLst>
      <p:ext uri="{BB962C8B-B14F-4D97-AF65-F5344CB8AC3E}">
        <p14:creationId xmlns:p14="http://schemas.microsoft.com/office/powerpoint/2010/main" val="142441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85 0.18154 C -0.14201 0.15472 -0.1059 0.0599 -0.05746 0.02035 C -0.00903 -0.0192 0.06788 -0.05851 0.13143 -0.05528 C 0.19497 -0.05204 0.35521 0.03284 0.32413 0.04024 C 0.29306 0.04764 0.02413 -0.00023 -0.05486 -0.01087 " pathEditMode="relative" rAng="0" ptsTypes="aaaaa">
                                      <p:cBhvr>
                                        <p:cTn id="1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4" y="-12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7116625" cy="168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0" y="3789040"/>
            <a:ext cx="8059009" cy="200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Linear </a:t>
            </a:r>
            <a:r>
              <a:rPr lang="nb-NO" dirty="0" err="1" smtClean="0"/>
              <a:t>Referencing</a:t>
            </a:r>
            <a:r>
              <a:rPr lang="nb-NO" dirty="0" smtClean="0"/>
              <a:t> </a:t>
            </a:r>
            <a:r>
              <a:rPr lang="nb-NO" dirty="0" err="1" smtClean="0"/>
              <a:t>vs</a:t>
            </a:r>
            <a:r>
              <a:rPr lang="nb-NO" dirty="0" smtClean="0"/>
              <a:t> </a:t>
            </a:r>
            <a:r>
              <a:rPr lang="nb-NO" dirty="0" err="1" smtClean="0"/>
              <a:t>Segmentation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44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896529" cy="333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Linear </a:t>
            </a:r>
            <a:r>
              <a:rPr lang="nb-NO" dirty="0" err="1" smtClean="0"/>
              <a:t>Features</a:t>
            </a:r>
            <a:r>
              <a:rPr lang="nb-NO" dirty="0" smtClean="0"/>
              <a:t> and </a:t>
            </a:r>
            <a:r>
              <a:rPr lang="nb-NO" dirty="0" err="1" smtClean="0"/>
              <a:t>events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03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Usage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endParaRPr lang="nb-NO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Identify road sections exposed for wildlife accidents, add information about streetlights and average traffic amount for each section</a:t>
            </a:r>
          </a:p>
          <a:p>
            <a:endParaRPr lang="nb-NO" sz="2800" i="1" dirty="0"/>
          </a:p>
        </p:txBody>
      </p:sp>
      <p:pic>
        <p:nvPicPr>
          <p:cNvPr id="5" name="Picture 4" descr="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9912" y="3501008"/>
            <a:ext cx="3268137" cy="244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470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Input data</a:t>
            </a:r>
            <a:endParaRPr lang="nb-NO" dirty="0" smtClean="0"/>
          </a:p>
        </p:txBody>
      </p:sp>
      <p:pic>
        <p:nvPicPr>
          <p:cNvPr id="17411" name="Picture 4" descr="5-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0848"/>
            <a:ext cx="4038600" cy="3019601"/>
          </a:xfrm>
          <a:noFill/>
        </p:spPr>
      </p:pic>
      <p:sp>
        <p:nvSpPr>
          <p:cNvPr id="3" name="Plassholder for innhold 2"/>
          <p:cNvSpPr>
            <a:spLocks noGrp="1"/>
          </p:cNvSpPr>
          <p:nvPr>
            <p:ph sz="half" idx="2"/>
          </p:nvPr>
        </p:nvSpPr>
        <p:spPr>
          <a:xfrm>
            <a:off x="395536" y="1916832"/>
            <a:ext cx="4038600" cy="2880320"/>
          </a:xfrm>
        </p:spPr>
        <p:txBody>
          <a:bodyPr/>
          <a:lstStyle/>
          <a:p>
            <a:r>
              <a:rPr lang="en-US" dirty="0" smtClean="0"/>
              <a:t>Road geometry</a:t>
            </a:r>
          </a:p>
          <a:p>
            <a:r>
              <a:rPr lang="en-US" dirty="0" smtClean="0"/>
              <a:t>Tables with LR</a:t>
            </a:r>
          </a:p>
          <a:p>
            <a:pPr lvl="1"/>
            <a:r>
              <a:rPr lang="en-US" dirty="0" smtClean="0"/>
              <a:t>Traffic Accidents </a:t>
            </a:r>
          </a:p>
          <a:p>
            <a:pPr lvl="1"/>
            <a:r>
              <a:rPr lang="en-US" dirty="0" smtClean="0"/>
              <a:t>Streetlights</a:t>
            </a:r>
            <a:endParaRPr lang="nb-NO" dirty="0" smtClean="0"/>
          </a:p>
          <a:p>
            <a:pPr lvl="1"/>
            <a:r>
              <a:rPr lang="en-US" dirty="0" smtClean="0"/>
              <a:t>Traffic amount</a:t>
            </a:r>
          </a:p>
        </p:txBody>
      </p:sp>
    </p:spTree>
    <p:extLst>
      <p:ext uri="{BB962C8B-B14F-4D97-AF65-F5344CB8AC3E}">
        <p14:creationId xmlns:p14="http://schemas.microsoft.com/office/powerpoint/2010/main" val="2620516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Workflow</a:t>
            </a:r>
            <a:endParaRPr lang="nb-NO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Calculate geometry for accidents</a:t>
            </a:r>
          </a:p>
          <a:p>
            <a:pPr lvl="1"/>
            <a:r>
              <a:rPr lang="en-US" sz="1800" i="1" dirty="0" smtClean="0"/>
              <a:t>LRS to Geometry</a:t>
            </a:r>
          </a:p>
          <a:p>
            <a:r>
              <a:rPr lang="en-US" sz="2000" dirty="0" smtClean="0"/>
              <a:t>Buffer accident points, dissolve overlapping areas</a:t>
            </a:r>
          </a:p>
          <a:p>
            <a:r>
              <a:rPr lang="en-US" sz="2000" dirty="0" smtClean="0"/>
              <a:t>Calculate linear reference for the areas </a:t>
            </a:r>
          </a:p>
          <a:p>
            <a:pPr lvl="1"/>
            <a:r>
              <a:rPr lang="en-US" sz="1800" i="1" dirty="0" smtClean="0"/>
              <a:t>Geometry to LRS</a:t>
            </a:r>
          </a:p>
          <a:p>
            <a:r>
              <a:rPr lang="en-US" sz="2000" dirty="0" smtClean="0"/>
              <a:t>Overlay </a:t>
            </a:r>
            <a:r>
              <a:rPr lang="en-US" sz="2000" dirty="0" smtClean="0"/>
              <a:t>Accidents sections and </a:t>
            </a:r>
            <a:r>
              <a:rPr lang="en-US" sz="2000" dirty="0" err="1" smtClean="0"/>
              <a:t>Streetligths</a:t>
            </a:r>
            <a:endParaRPr lang="en-US" sz="2000" dirty="0" smtClean="0"/>
          </a:p>
          <a:p>
            <a:pPr lvl="1"/>
            <a:r>
              <a:rPr lang="en-US" sz="1800" i="1" dirty="0" smtClean="0"/>
              <a:t>Event overlay</a:t>
            </a:r>
          </a:p>
          <a:p>
            <a:r>
              <a:rPr lang="en-US" sz="2000" dirty="0"/>
              <a:t>Calculate geometry for Accident/Streetlight sections</a:t>
            </a:r>
          </a:p>
          <a:p>
            <a:pPr lvl="1"/>
            <a:r>
              <a:rPr lang="en-US" sz="1800" i="1" dirty="0"/>
              <a:t>LRS to Geometry</a:t>
            </a:r>
          </a:p>
          <a:p>
            <a:r>
              <a:rPr lang="en-US" sz="2000" dirty="0" smtClean="0"/>
              <a:t>Calculate </a:t>
            </a:r>
            <a:r>
              <a:rPr lang="en-US" sz="2000" dirty="0" smtClean="0"/>
              <a:t>average traffic amount</a:t>
            </a:r>
          </a:p>
          <a:p>
            <a:pPr lvl="1"/>
            <a:r>
              <a:rPr lang="en-US" sz="1800" i="1" dirty="0" smtClean="0"/>
              <a:t>Generalization – weighted </a:t>
            </a:r>
            <a:r>
              <a:rPr lang="en-US" sz="1800" i="1" dirty="0" smtClean="0"/>
              <a:t>average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2934789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Road </a:t>
            </a:r>
            <a:r>
              <a:rPr lang="nb-NO" dirty="0" err="1" smtClean="0"/>
              <a:t>sections</a:t>
            </a:r>
            <a:r>
              <a:rPr lang="nb-NO" dirty="0" smtClean="0"/>
              <a:t> </a:t>
            </a:r>
            <a:r>
              <a:rPr lang="nb-NO" dirty="0" err="1" smtClean="0"/>
              <a:t>exposed</a:t>
            </a:r>
            <a:r>
              <a:rPr lang="nb-NO" dirty="0" smtClean="0"/>
              <a:t> for </a:t>
            </a:r>
            <a:r>
              <a:rPr lang="nb-NO" dirty="0" err="1" smtClean="0"/>
              <a:t>wildlife</a:t>
            </a:r>
            <a:r>
              <a:rPr lang="nb-NO" dirty="0" smtClean="0"/>
              <a:t> </a:t>
            </a:r>
            <a:r>
              <a:rPr lang="nb-NO" dirty="0" err="1" smtClean="0"/>
              <a:t>accidents</a:t>
            </a:r>
            <a:endParaRPr lang="nb-NO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/>
          <a:lstStyle/>
          <a:p>
            <a:r>
              <a:rPr lang="en-US" sz="2000" dirty="0" smtClean="0"/>
              <a:t>Calculate geometry for accidents</a:t>
            </a:r>
          </a:p>
          <a:p>
            <a:pPr lvl="1"/>
            <a:r>
              <a:rPr lang="en-US" sz="1800" i="1" dirty="0" smtClean="0"/>
              <a:t>LRS to </a:t>
            </a:r>
            <a:r>
              <a:rPr lang="en-US" sz="1800" i="1" dirty="0" smtClean="0"/>
              <a:t>Geometry</a:t>
            </a:r>
          </a:p>
          <a:p>
            <a:r>
              <a:rPr lang="en-US" sz="2000" dirty="0" smtClean="0"/>
              <a:t>Buffer accident points, dissolve overlapping areas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68352"/>
            <a:ext cx="7344816" cy="34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0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78" y="1373188"/>
            <a:ext cx="1893888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09378" y="152400"/>
            <a:ext cx="4551053" cy="838200"/>
          </a:xfrm>
        </p:spPr>
        <p:txBody>
          <a:bodyPr/>
          <a:lstStyle/>
          <a:p>
            <a:r>
              <a:rPr lang="en-US" dirty="0" smtClean="0"/>
              <a:t>LRS </a:t>
            </a:r>
            <a:r>
              <a:rPr lang="en-US" dirty="0" smtClean="0">
                <a:sym typeface="Wingdings" pitchFamily="2" charset="2"/>
              </a:rPr>
              <a:t>to Geometry</a:t>
            </a:r>
            <a:endParaRPr lang="en-US" dirty="0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24300" y="1052736"/>
            <a:ext cx="4895850" cy="276996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Workflow highlights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err="1" smtClean="0"/>
              <a:t>InlineQuerier</a:t>
            </a:r>
            <a:endParaRPr lang="en-US" dirty="0" smtClean="0"/>
          </a:p>
          <a:p>
            <a:pPr marL="1200150" lvl="2" indent="-342900">
              <a:lnSpc>
                <a:spcPct val="90000"/>
              </a:lnSpc>
            </a:pPr>
            <a:r>
              <a:rPr lang="en-US" dirty="0" smtClean="0"/>
              <a:t>Select relevant segments</a:t>
            </a:r>
            <a:endParaRPr lang="en-US" dirty="0"/>
          </a:p>
          <a:p>
            <a:pPr marL="800100" lvl="1" indent="-342900">
              <a:lnSpc>
                <a:spcPct val="90000"/>
              </a:lnSpc>
            </a:pPr>
            <a:r>
              <a:rPr lang="en-US" dirty="0" err="1" smtClean="0"/>
              <a:t>ExpressionEvaluator</a:t>
            </a:r>
            <a:endParaRPr lang="en-US" dirty="0" smtClean="0"/>
          </a:p>
          <a:p>
            <a:pPr marL="1200150" lvl="2" indent="-342900">
              <a:lnSpc>
                <a:spcPct val="90000"/>
              </a:lnSpc>
            </a:pPr>
            <a:r>
              <a:rPr lang="en-US" dirty="0" smtClean="0"/>
              <a:t>Calculate amount to snip</a:t>
            </a:r>
            <a:endParaRPr lang="en-US" dirty="0"/>
          </a:p>
          <a:p>
            <a:pPr marL="800100" lvl="1" indent="-342900">
              <a:lnSpc>
                <a:spcPct val="90000"/>
              </a:lnSpc>
            </a:pPr>
            <a:r>
              <a:rPr lang="en-US" dirty="0" err="1" smtClean="0"/>
              <a:t>Snipper</a:t>
            </a:r>
            <a:endParaRPr lang="en-US" dirty="0" smtClean="0"/>
          </a:p>
          <a:p>
            <a:pPr marL="1200150" lvl="2" indent="-342900">
              <a:lnSpc>
                <a:spcPct val="90000"/>
              </a:lnSpc>
            </a:pPr>
            <a:r>
              <a:rPr lang="en-US" dirty="0" smtClean="0"/>
              <a:t>Snip segments</a:t>
            </a:r>
          </a:p>
          <a:p>
            <a:pPr marL="800100" lvl="1">
              <a:lnSpc>
                <a:spcPct val="90000"/>
              </a:lnSpc>
            </a:pPr>
            <a:r>
              <a:rPr lang="en-US" dirty="0" err="1" smtClean="0"/>
              <a:t>LineJoiner</a:t>
            </a:r>
            <a:endParaRPr lang="en-US" dirty="0" smtClean="0"/>
          </a:p>
          <a:p>
            <a:pPr marL="1200150" lvl="2">
              <a:lnSpc>
                <a:spcPct val="90000"/>
              </a:lnSpc>
            </a:pPr>
            <a:r>
              <a:rPr lang="en-US" dirty="0" smtClean="0"/>
              <a:t>Join segments</a:t>
            </a:r>
          </a:p>
        </p:txBody>
      </p:sp>
      <p:graphicFrame>
        <p:nvGraphicFramePr>
          <p:cNvPr id="22572" name="Group 4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4576494"/>
              </p:ext>
            </p:extLst>
          </p:nvPr>
        </p:nvGraphicFramePr>
        <p:xfrm>
          <a:off x="234316" y="868363"/>
          <a:ext cx="2371725" cy="514350"/>
        </p:xfrm>
        <a:graphic>
          <a:graphicData uri="http://schemas.openxmlformats.org/drawingml/2006/table">
            <a:tbl>
              <a:tblPr/>
              <a:tblGrid>
                <a:gridCol w="931862"/>
                <a:gridCol w="792163"/>
                <a:gridCol w="647700"/>
              </a:tblGrid>
              <a:tr h="2702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Parcel ID</a:t>
                      </a:r>
                    </a:p>
                  </a:txBody>
                  <a:tcPr marT="45777" marB="457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From</a:t>
                      </a:r>
                    </a:p>
                  </a:txBody>
                  <a:tcPr marT="45777" marB="457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To</a:t>
                      </a:r>
                    </a:p>
                  </a:txBody>
                  <a:tcPr marT="45777" marB="457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1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F454-01</a:t>
                      </a:r>
                    </a:p>
                  </a:txBody>
                  <a:tcPr marT="45777" marB="457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8070</a:t>
                      </a:r>
                    </a:p>
                  </a:txBody>
                  <a:tcPr marT="45777" marB="457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8700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Verdana" pitchFamily="34" charset="0"/>
                        </a:rPr>
                        <a:t>9550</a:t>
                      </a:r>
                    </a:p>
                  </a:txBody>
                  <a:tcPr marT="45777" marB="457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3" name="Line 45"/>
          <p:cNvSpPr>
            <a:spLocks noChangeShapeType="1"/>
          </p:cNvSpPr>
          <p:nvPr/>
        </p:nvSpPr>
        <p:spPr bwMode="auto">
          <a:xfrm rot="-5400000">
            <a:off x="379572" y="2164556"/>
            <a:ext cx="43180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 rot="-5400000">
            <a:off x="127159" y="3353594"/>
            <a:ext cx="936625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 rot="-5400000">
            <a:off x="127159" y="4290219"/>
            <a:ext cx="936625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rot="-5400000">
            <a:off x="127159" y="5225257"/>
            <a:ext cx="936625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305753" y="5765800"/>
            <a:ext cx="719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 dirty="0">
                <a:solidFill>
                  <a:schemeClr val="accent2"/>
                </a:solidFill>
                <a:latin typeface="Verdana" pitchFamily="34" charset="0"/>
              </a:rPr>
              <a:t>F454-01</a:t>
            </a: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666116" y="5549900"/>
            <a:ext cx="265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666116" y="1804988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9766</a:t>
            </a:r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666116" y="27416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8200</a:t>
            </a:r>
          </a:p>
        </p:txBody>
      </p: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666116" y="4613275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2756</a:t>
            </a:r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666116" y="3678238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4218</a:t>
            </a:r>
          </a:p>
        </p:txBody>
      </p:sp>
      <p:sp>
        <p:nvSpPr>
          <p:cNvPr id="22597" name="Line 69"/>
          <p:cNvSpPr>
            <a:spLocks noChangeShapeType="1"/>
          </p:cNvSpPr>
          <p:nvPr/>
        </p:nvSpPr>
        <p:spPr bwMode="auto">
          <a:xfrm rot="-5400000">
            <a:off x="343059" y="2632869"/>
            <a:ext cx="5032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22598" name="Text Box 70"/>
          <p:cNvSpPr txBox="1">
            <a:spLocks noChangeArrowheads="1"/>
          </p:cNvSpPr>
          <p:nvPr/>
        </p:nvSpPr>
        <p:spPr bwMode="auto">
          <a:xfrm>
            <a:off x="666116" y="2236788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chemeClr val="accent2"/>
                </a:solidFill>
                <a:latin typeface="Verdana" pitchFamily="34" charset="0"/>
              </a:rPr>
              <a:t>8996</a:t>
            </a:r>
          </a:p>
        </p:txBody>
      </p:sp>
      <p:sp>
        <p:nvSpPr>
          <p:cNvPr id="13345" name="Line 64"/>
          <p:cNvSpPr>
            <a:spLocks noChangeShapeType="1"/>
          </p:cNvSpPr>
          <p:nvPr/>
        </p:nvSpPr>
        <p:spPr bwMode="auto">
          <a:xfrm rot="16200000">
            <a:off x="3223579" y="3281363"/>
            <a:ext cx="214313" cy="15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13346" name="Text Box 65"/>
          <p:cNvSpPr txBox="1">
            <a:spLocks noChangeArrowheads="1"/>
          </p:cNvSpPr>
          <p:nvPr/>
        </p:nvSpPr>
        <p:spPr bwMode="auto">
          <a:xfrm>
            <a:off x="3401379" y="2238375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rgbClr val="FF3300"/>
                </a:solidFill>
                <a:latin typeface="Verdana" pitchFamily="34" charset="0"/>
              </a:rPr>
              <a:t>9550</a:t>
            </a:r>
          </a:p>
        </p:txBody>
      </p:sp>
      <p:sp>
        <p:nvSpPr>
          <p:cNvPr id="13347" name="Text Box 66"/>
          <p:cNvSpPr txBox="1">
            <a:spLocks noChangeArrowheads="1"/>
          </p:cNvSpPr>
          <p:nvPr/>
        </p:nvSpPr>
        <p:spPr bwMode="auto">
          <a:xfrm>
            <a:off x="3401379" y="3030538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 dirty="0">
                <a:solidFill>
                  <a:srgbClr val="FF3300"/>
                </a:solidFill>
                <a:latin typeface="Verdana" pitchFamily="34" charset="0"/>
              </a:rPr>
              <a:t>8200</a:t>
            </a:r>
          </a:p>
        </p:txBody>
      </p:sp>
      <p:sp>
        <p:nvSpPr>
          <p:cNvPr id="13348" name="Rectangle 67"/>
          <p:cNvSpPr>
            <a:spLocks noChangeArrowheads="1"/>
          </p:cNvSpPr>
          <p:nvPr/>
        </p:nvSpPr>
        <p:spPr bwMode="auto">
          <a:xfrm>
            <a:off x="3114041" y="2165350"/>
            <a:ext cx="863600" cy="14414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13349" name="Line 68"/>
          <p:cNvSpPr>
            <a:spLocks noChangeShapeType="1"/>
          </p:cNvSpPr>
          <p:nvPr/>
        </p:nvSpPr>
        <p:spPr bwMode="auto">
          <a:xfrm rot="16200000">
            <a:off x="3185479" y="2525713"/>
            <a:ext cx="2889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13350" name="Line 71"/>
          <p:cNvSpPr>
            <a:spLocks noChangeShapeType="1"/>
          </p:cNvSpPr>
          <p:nvPr/>
        </p:nvSpPr>
        <p:spPr bwMode="auto">
          <a:xfrm rot="16200000">
            <a:off x="3077529" y="2922588"/>
            <a:ext cx="5032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nb-NO"/>
          </a:p>
        </p:txBody>
      </p:sp>
      <p:sp>
        <p:nvSpPr>
          <p:cNvPr id="13351" name="Text Box 72"/>
          <p:cNvSpPr txBox="1">
            <a:spLocks noChangeArrowheads="1"/>
          </p:cNvSpPr>
          <p:nvPr/>
        </p:nvSpPr>
        <p:spPr bwMode="auto">
          <a:xfrm>
            <a:off x="3401379" y="2525713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rgbClr val="FF3300"/>
                </a:solidFill>
                <a:latin typeface="Verdana" pitchFamily="34" charset="0"/>
              </a:rPr>
              <a:t>8996</a:t>
            </a:r>
          </a:p>
        </p:txBody>
      </p:sp>
      <p:sp>
        <p:nvSpPr>
          <p:cNvPr id="13352" name="Text Box 73"/>
          <p:cNvSpPr txBox="1">
            <a:spLocks noChangeArrowheads="1"/>
          </p:cNvSpPr>
          <p:nvPr/>
        </p:nvSpPr>
        <p:spPr bwMode="auto">
          <a:xfrm>
            <a:off x="3401379" y="3246438"/>
            <a:ext cx="508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3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3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3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3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2" charset="0"/>
              </a:defRPr>
            </a:lvl9pPr>
          </a:lstStyle>
          <a:p>
            <a:r>
              <a:rPr lang="nb-NO" sz="1000">
                <a:solidFill>
                  <a:srgbClr val="FF3300"/>
                </a:solidFill>
                <a:latin typeface="Verdana" pitchFamily="34" charset="0"/>
              </a:rPr>
              <a:t>8070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234316" y="1804988"/>
            <a:ext cx="1008062" cy="4248150"/>
          </a:xfrm>
          <a:prstGeom prst="rect">
            <a:avLst/>
          </a:prstGeom>
          <a:noFill/>
          <a:ln w="127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CA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0" b="23501"/>
          <a:stretch/>
        </p:blipFill>
        <p:spPr>
          <a:xfrm>
            <a:off x="1854344" y="4291013"/>
            <a:ext cx="6496383" cy="1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7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000" fill="hold"/>
                                        <p:tgtEl>
                                          <p:spTgt spid="22574"/>
                                        </p:tgtEl>
                                      </p:cBhvr>
                                      <p:by x="2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22597"/>
                                        </p:tgtEl>
                                      </p:cBhvr>
                                      <p:by x="2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22573"/>
                                        </p:tgtEl>
                                      </p:cBhvr>
                                      <p:by x="2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uiExpand="1" build="p"/>
      <p:bldP spid="22573" grpId="1" animBg="1"/>
      <p:bldP spid="22574" grpId="1" animBg="1"/>
      <p:bldP spid="22577" grpId="0"/>
      <p:bldP spid="22579" grpId="0"/>
      <p:bldP spid="22580" grpId="0"/>
      <p:bldP spid="22581" grpId="0"/>
      <p:bldP spid="22582" grpId="0"/>
      <p:bldP spid="22583" grpId="0"/>
      <p:bldP spid="22597" grpId="1" animBg="1"/>
      <p:bldP spid="22598" grpId="0"/>
      <p:bldP spid="13345" grpId="0" animBg="1"/>
      <p:bldP spid="13346" grpId="0"/>
      <p:bldP spid="13347" grpId="0"/>
      <p:bldP spid="13347" grpId="1"/>
      <p:bldP spid="13348" grpId="0" animBg="1"/>
      <p:bldP spid="13349" grpId="0" animBg="1"/>
      <p:bldP spid="13350" grpId="0" animBg="1"/>
      <p:bldP spid="13351" grpId="0"/>
      <p:bldP spid="13351" grpId="1"/>
      <p:bldP spid="13352" grpId="0"/>
      <p:bldP spid="22584" grpId="0" animBg="1"/>
    </p:bldLst>
  </p:timing>
</p:sld>
</file>

<file path=ppt/theme/theme1.xml><?xml version="1.0" encoding="utf-8"?>
<a:theme xmlns:a="http://schemas.openxmlformats.org/drawingml/2006/main" name="03 Statens vegvesen Liggende Engelsk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m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Statens vegvesen Liggende Engelsk</Template>
  <TotalTime>4481</TotalTime>
  <Words>529</Words>
  <Application>Microsoft Office PowerPoint</Application>
  <PresentationFormat>Skjermfremvisning (4:3)</PresentationFormat>
  <Paragraphs>296</Paragraphs>
  <Slides>21</Slides>
  <Notes>20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3" baseType="lpstr">
      <vt:lpstr>03 Statens vegvesen Liggende Engelsk</vt:lpstr>
      <vt:lpstr>Lysbilde</vt:lpstr>
      <vt:lpstr>Linear referencing with FME</vt:lpstr>
      <vt:lpstr>Introduction: Linear Referencing Systems</vt:lpstr>
      <vt:lpstr>Linear Referencing vs Segmentation</vt:lpstr>
      <vt:lpstr>Linear Features and events</vt:lpstr>
      <vt:lpstr>Usage Example</vt:lpstr>
      <vt:lpstr>Input data</vt:lpstr>
      <vt:lpstr>Workflow</vt:lpstr>
      <vt:lpstr>Road sections exposed for wildlife accidents</vt:lpstr>
      <vt:lpstr>LRS to Geometry</vt:lpstr>
      <vt:lpstr>LRS to geometry Wildlife accidents and Streetlight sections</vt:lpstr>
      <vt:lpstr>Accident sections - LRS</vt:lpstr>
      <vt:lpstr>Geometry to LRS</vt:lpstr>
      <vt:lpstr>Accident sections - LRS</vt:lpstr>
      <vt:lpstr>Accident sections and Streetlights</vt:lpstr>
      <vt:lpstr>Event Overlay</vt:lpstr>
      <vt:lpstr>Accident/Streetlight sections</vt:lpstr>
      <vt:lpstr>Average traffic amount</vt:lpstr>
      <vt:lpstr>Generalization </vt:lpstr>
      <vt:lpstr>Workflow</vt:lpstr>
      <vt:lpstr>The Results...</vt:lpstr>
      <vt:lpstr>Thank You</vt:lpstr>
    </vt:vector>
  </TitlesOfParts>
  <Company>Statens vegvesen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referencing with FME</dc:title>
  <dc:creator>Knut Jetlund</dc:creator>
  <cp:lastModifiedBy>Knut Jetlund</cp:lastModifiedBy>
  <cp:revision>55</cp:revision>
  <dcterms:created xsi:type="dcterms:W3CDTF">2012-08-20T10:43:25Z</dcterms:created>
  <dcterms:modified xsi:type="dcterms:W3CDTF">2012-08-28T11:31:49Z</dcterms:modified>
</cp:coreProperties>
</file>