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5" r:id="rId3"/>
    <p:sldMasterId id="2147483697" r:id="rId4"/>
    <p:sldMasterId id="2147483949" r:id="rId5"/>
    <p:sldMasterId id="2147484081" r:id="rId6"/>
  </p:sldMasterIdLst>
  <p:sldIdLst>
    <p:sldId id="280" r:id="rId7"/>
    <p:sldId id="267" r:id="rId8"/>
    <p:sldId id="275" r:id="rId9"/>
    <p:sldId id="274" r:id="rId10"/>
    <p:sldId id="276" r:id="rId11"/>
    <p:sldId id="277" r:id="rId12"/>
    <p:sldId id="278" r:id="rId13"/>
    <p:sldId id="271" r:id="rId14"/>
    <p:sldId id="272" r:id="rId1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5C7"/>
    <a:srgbClr val="4094E0"/>
    <a:srgbClr val="48A8D8"/>
    <a:srgbClr val="1F92BB"/>
    <a:srgbClr val="CCFFFF"/>
    <a:srgbClr val="FFCC66"/>
    <a:srgbClr val="FFFFFF"/>
    <a:srgbClr val="6666FF"/>
    <a:srgbClr val="66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723" autoAdjust="0"/>
  </p:normalViewPr>
  <p:slideViewPr>
    <p:cSldViewPr>
      <p:cViewPr varScale="1">
        <p:scale>
          <a:sx n="87" d="100"/>
          <a:sy n="87" d="100"/>
        </p:scale>
        <p:origin x="9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35C52868-A4EE-4A69-BDF7-4DAC0012D71C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7667011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56A23-4B1C-41E0-8292-6A5DADB7DFBF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394580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6C9FA-326D-4503-A998-2CD24567121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69469854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85254D7B-84C8-4EF6-AC5C-E85A9308B294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7640210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99768-D6D2-4DD4-83C4-81CFD627699C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3652610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CA2D9-876C-48F9-A320-D2E50D36FB55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1379776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BA6FA-CD0A-4CF8-A825-895EB83CE025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0143272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B2E42-9057-4C4C-8CE1-75FEA36329D6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84104524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BF24E-2AC5-4273-BB21-EEA98F6BBA1E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1961425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1511C-B8D4-4AE0-A3AC-09BA2092BFD6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8675162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FED0B-E206-4981-83D3-DD3397795482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5506709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CE879-0647-446B-B2B6-6446F8B88D0D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97535254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B0F56-F552-4903-A573-02F1168DC608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06865736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39A55-1C87-424A-8376-BDFF9FDD6EF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07886628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C23A9-6EC4-4FAA-A82E-FE7B54EFD11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56240630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8A2F7826-A33C-4F4C-A8FF-09EC5D03E402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57006159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2B6D0-19AE-41D0-B625-469494B9E4E9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98545814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C62135-002D-4F46-B4C9-D389BBF8578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48571802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04DA-1697-4151-8DDC-DF7D45FF763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47400119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54CEC-8582-41BA-A771-92E7B1BA4A2D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85961707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8400C-2D02-4C59-8B2F-98B34F0BDF5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63959309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6C8C7-97E1-437C-B308-7C933E0EC67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9711995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FDE41B-7CB4-4E7A-AA2F-4CAE48B4659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06340325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BFD93-F57D-4861-89D2-02EB0AE7A828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18659206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2E7F89-4D03-4F4E-ACFD-C3A81894DDF1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57446929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FCE81-8B61-4BCC-8D27-94EA3A1E7391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09461283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67501-BDC5-4F99-A101-F8312207245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09990672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7B0F967D-7AD9-4ABC-965C-A05EFFAF7940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72689007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96CA0-37A0-445B-B261-6C8648CFB6B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80482164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8845B-7B8D-4F18-AC61-9F747E06A93D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98794472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9627C-D8AB-4D6A-B985-E92F6EE6145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21594586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F3AC2-4EB6-4D64-8263-32544264E24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87025382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E79BA-9EC8-4BEE-9663-B52EF4981CC0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9443071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86440-5262-44B7-8FE7-D4EB7EE6B18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22092043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9C23DC-725C-47B8-A6B3-E2BAA1F60BF3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52789379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443D1-8B9F-4795-9C1E-78498F3645D0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92714392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F95BB-EDC7-4F18-8F5A-837BBC12517F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04987423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E0F3C-0E68-451E-8310-F29484A34A45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46974594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1C047-2317-4717-8D59-6523912FF84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65536884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C03E3DC2-B5B9-446A-9D7D-992AF961918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42809379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F472B-5089-4C0D-8A81-451CA92D28C1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88117723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7226-87A8-443A-9BB7-B568BE118171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81097249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DF8EA-2705-418F-9985-4791612D90E9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82141975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265E4-35E7-4C66-B4CF-C5808D193545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9459468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F5547-C2BC-4E6A-84B7-5BA4C20215D1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21796619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AFD8E-F531-436A-B0A9-1A34FDCB39D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20063471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B4E86-B6F6-4013-BC6B-0B8CCDCD1444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04220957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23078-142B-4FE0-99AD-07B78C5E5A5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91037037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7E143-7394-4F46-B47C-7F70980ECCD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43219298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D59D9-1B99-41D9-8769-3732422D208C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55619446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5C2A3-26CF-487E-98D2-8ED2369F8AF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73900155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5C52868-A4EE-4A69-BDF7-4DAC0012D71C}" type="slidenum">
              <a:rPr lang="en-US" altLang="bg-BG" smtClean="0"/>
              <a:pPr/>
              <a:t>‹#›</a:t>
            </a:fld>
            <a:endParaRPr lang="en-US" altLang="bg-BG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102645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F5CE879-0647-446B-B2B6-6446F8B88D0D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1908164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3AFDE41B-7CB4-4E7A-AA2F-4CAE48B4659B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5745675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6440-5262-44B7-8FE7-D4EB7EE6B183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2065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348C8-8E55-4A5E-8742-CED11CAC9FC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73420019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5547-C2BC-4E6A-84B7-5BA4C20215D1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2787478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C8-8E55-4A5E-8742-CED11CAC9FCB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3597132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4C04-2147-41DC-AC41-A05B54E45815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3629738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33DD-E024-447C-B35D-575058A4F78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2950236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1E53-E390-4EF1-9605-0EA6B25252EA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3582466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9867853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4518098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8689915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5871039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3939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A34C04-2147-41DC-AC41-A05B54E45815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2121853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7942657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A23-4B1C-41E0-8292-6A5DADB7DFBF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0405157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9FA-326D-4503-A998-2CD245671213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9605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133DD-E024-447C-B35D-575058A4F787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8360701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81E53-E390-4EF1-9605-0EA6B25252EA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23589122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ags" Target="../tags/tag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tx1"/>
              </a:buCl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chemeClr val="tx1"/>
              </a:buCl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chemeClr val="tx1"/>
              </a:buClr>
              <a:defRPr sz="1400"/>
            </a:lvl1pPr>
          </a:lstStyle>
          <a:p>
            <a:fld id="{8BCBD919-711B-4879-A2E0-00B5228C9097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defRPr sz="1400">
                <a:solidFill>
                  <a:srgbClr val="000000"/>
                </a:solidFill>
              </a:defRPr>
            </a:lvl1pPr>
          </a:lstStyle>
          <a:p>
            <a:fld id="{F63BE0AF-4D8F-42D5-9B25-C45F7479B063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defRPr sz="1400">
                <a:solidFill>
                  <a:srgbClr val="000000"/>
                </a:solidFill>
              </a:defRPr>
            </a:lvl1pPr>
          </a:lstStyle>
          <a:p>
            <a:fld id="{4582BCBF-12E8-46B6-B37B-2E6B1C28A4BE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defRPr sz="1400">
                <a:solidFill>
                  <a:srgbClr val="000000"/>
                </a:solidFill>
              </a:defRPr>
            </a:lvl1pPr>
          </a:lstStyle>
          <a:p>
            <a:fld id="{352EC910-1112-48D7-B2FC-5EE67C6EF05A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defRPr sz="1400">
                <a:solidFill>
                  <a:srgbClr val="000000"/>
                </a:solidFill>
              </a:defRPr>
            </a:lvl1pPr>
          </a:lstStyle>
          <a:p>
            <a:fld id="{A4C7DB97-8855-4BE4-87F6-C783673D3AB3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CBD919-711B-4879-A2E0-00B5228C9097}" type="slidenum">
              <a:rPr lang="en-US" altLang="bg-BG" smtClean="0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62617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5" r:id="rId14"/>
    <p:sldLayoutId id="2147484096" r:id="rId15"/>
    <p:sldLayoutId id="2147484097" r:id="rId16"/>
    <p:sldLayoutId id="21474840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696200" cy="1066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800" dirty="0" smtClean="0">
                <a:solidFill>
                  <a:srgbClr val="FFFFFF"/>
                </a:solidFill>
              </a:rPr>
              <a:t/>
            </a:r>
            <a:br>
              <a:rPr lang="en-US" sz="4800" dirty="0" smtClean="0">
                <a:solidFill>
                  <a:srgbClr val="FFFFFF"/>
                </a:solidFill>
              </a:rPr>
            </a:br>
            <a:endParaRPr lang="en-US" sz="4800" dirty="0" smtClean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600"/>
            <a:ext cx="6017274" cy="25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696200" cy="1066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800" dirty="0" smtClean="0">
                <a:solidFill>
                  <a:srgbClr val="FFFFFF"/>
                </a:solidFill>
              </a:rPr>
              <a:t/>
            </a:r>
            <a:br>
              <a:rPr lang="en-US" sz="4800" dirty="0" smtClean="0">
                <a:solidFill>
                  <a:srgbClr val="FFFFFF"/>
                </a:solidFill>
              </a:rPr>
            </a:br>
            <a:endParaRPr lang="en-US" sz="4800" dirty="0" smtClean="0">
              <a:solidFill>
                <a:srgbClr val="FFFFFF"/>
              </a:solidFill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1828800" y="1447800"/>
            <a:ext cx="67818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9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sz="2800" dirty="0" smtClean="0"/>
          </a:p>
          <a:p>
            <a:pPr algn="ctr" eaLnBrk="1" hangingPunct="1">
              <a:defRPr/>
            </a:pPr>
            <a:r>
              <a:rPr lang="en-US" sz="2800" dirty="0">
                <a:solidFill>
                  <a:srgbClr val="1B75C7"/>
                </a:solidFill>
              </a:rPr>
              <a:t>Атанас Тодоров Куртаков</a:t>
            </a:r>
            <a:endParaRPr lang="bg-BG" sz="2800" dirty="0">
              <a:solidFill>
                <a:srgbClr val="1B75C7"/>
              </a:solidFill>
            </a:endParaRPr>
          </a:p>
          <a:p>
            <a:pPr algn="ctr" eaLnBrk="1" hangingPunct="1">
              <a:defRPr/>
            </a:pPr>
            <a:r>
              <a:rPr lang="bg-BG" sz="2800" dirty="0" smtClean="0">
                <a:solidFill>
                  <a:srgbClr val="1B75C7"/>
                </a:solidFill>
              </a:rPr>
              <a:t>и</a:t>
            </a:r>
            <a:endParaRPr lang="en-US" sz="2800" dirty="0" smtClean="0">
              <a:solidFill>
                <a:srgbClr val="1B75C7"/>
              </a:solidFill>
            </a:endParaRPr>
          </a:p>
          <a:p>
            <a:pPr algn="ctr" eaLnBrk="1" hangingPunct="1">
              <a:defRPr/>
            </a:pPr>
            <a:r>
              <a:rPr lang="en-US" sz="2800" dirty="0" smtClean="0">
                <a:solidFill>
                  <a:srgbClr val="1B75C7"/>
                </a:solidFill>
              </a:rPr>
              <a:t>Александър </a:t>
            </a:r>
            <a:r>
              <a:rPr lang="en-US" sz="2800" dirty="0">
                <a:solidFill>
                  <a:srgbClr val="1B75C7"/>
                </a:solidFill>
              </a:rPr>
              <a:t>Бориславов Горанов</a:t>
            </a:r>
            <a:endParaRPr lang="bg-BG" sz="2800" dirty="0" smtClean="0">
              <a:solidFill>
                <a:srgbClr val="1B75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bg-BG" sz="2800" dirty="0">
                <a:solidFill>
                  <a:srgbClr val="1B75C7"/>
                </a:solidFill>
              </a:rPr>
              <a:t>от 12 б клас</a:t>
            </a:r>
          </a:p>
          <a:p>
            <a:pPr algn="ctr" eaLnBrk="1" hangingPunct="1">
              <a:defRPr/>
            </a:pPr>
            <a:r>
              <a:rPr lang="bg-BG" sz="2800" dirty="0">
                <a:solidFill>
                  <a:srgbClr val="1B75C7"/>
                </a:solidFill>
              </a:rPr>
              <a:t>Профил: Информатика, математика и английски език</a:t>
            </a:r>
          </a:p>
          <a:p>
            <a:pPr algn="ctr" eaLnBrk="1" hangingPunct="1">
              <a:defRPr/>
            </a:pPr>
            <a:r>
              <a:rPr lang="bg-BG" sz="2800" dirty="0">
                <a:solidFill>
                  <a:srgbClr val="1B75C7"/>
                </a:solidFill>
              </a:rPr>
              <a:t>МГ „Константин Величков“</a:t>
            </a:r>
          </a:p>
          <a:p>
            <a:pPr algn="ctr" eaLnBrk="1" hangingPunct="1">
              <a:defRPr/>
            </a:pPr>
            <a:r>
              <a:rPr lang="bg-BG" sz="2400" dirty="0">
                <a:solidFill>
                  <a:srgbClr val="1B75C7"/>
                </a:solidFill>
              </a:rPr>
              <a:t>Ръководител: инж. Цветанка Плачкова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687169"/>
            <a:ext cx="6278001" cy="646331"/>
          </a:xfrm>
          <a:prstGeom prst="rect">
            <a:avLst/>
          </a:prstGeom>
          <a:noFill/>
          <a:effectLst>
            <a:glow rad="127000">
              <a:schemeClr val="accent1">
                <a:lumMod val="75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600" b="1" cap="none" spc="0" dirty="0" smtClean="0">
                <a:ln w="12700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Проектът е разработен от:</a:t>
            </a:r>
            <a:endParaRPr lang="bg-BG" sz="3600" b="1" cap="none" spc="0" dirty="0">
              <a:ln w="12700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758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04801"/>
            <a:ext cx="7704667" cy="761999"/>
          </a:xfrm>
        </p:spPr>
        <p:txBody>
          <a:bodyPr>
            <a:normAutofit fontScale="90000"/>
          </a:bodyPr>
          <a:lstStyle/>
          <a:p>
            <a:r>
              <a:rPr lang="bg-BG" sz="4900" dirty="0">
                <a:ln w="3175" cmpd="sng">
                  <a:solidFill>
                    <a:srgbClr val="212121">
                      <a:lumMod val="50000"/>
                      <a:lumOff val="50000"/>
                    </a:srgbClr>
                  </a:solidFill>
                </a:ln>
                <a:solidFill>
                  <a:srgbClr val="4094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 предназначение</a:t>
            </a:r>
            <a:r>
              <a:rPr lang="en-US" sz="4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14400"/>
            <a:ext cx="7704667" cy="5085416"/>
          </a:xfrm>
        </p:spPr>
        <p:txBody>
          <a:bodyPr/>
          <a:lstStyle/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lang="en-US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Личните картони на учениците са част от задължителната училищна документация с постоянен срок на съхранение.</a:t>
            </a:r>
            <a:r>
              <a:rPr lang="bg-BG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</a:t>
            </a:r>
            <a:r>
              <a:rPr lang="en-US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представлява един вид "досие", въз основа на което училището издава диплома за завършено средно образование</a:t>
            </a:r>
            <a:r>
              <a:rPr lang="bg-BG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lang="bg-BG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Сега те се попълват от класните ръководители и това е един </a:t>
            </a:r>
            <a:r>
              <a:rPr lang="bg-BG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трудоемък </a:t>
            </a:r>
            <a:r>
              <a:rPr lang="bg-BG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процес.</a:t>
            </a:r>
            <a:endParaRPr lang="bg-BG" sz="28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583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61999"/>
          </a:xfrm>
        </p:spPr>
        <p:txBody>
          <a:bodyPr>
            <a:noAutofit/>
          </a:bodyPr>
          <a:lstStyle/>
          <a:p>
            <a:r>
              <a:rPr lang="bg-BG" sz="4400" dirty="0" smtClean="0">
                <a:ln w="3175" cmpd="sng">
                  <a:solidFill>
                    <a:srgbClr val="212121">
                      <a:lumMod val="50000"/>
                      <a:lumOff val="50000"/>
                    </a:srgbClr>
                  </a:solidFill>
                </a:ln>
                <a:solidFill>
                  <a:srgbClr val="4094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 предназначение</a:t>
            </a:r>
            <a:endParaRPr lang="bg-BG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988" y="1447800"/>
            <a:ext cx="7933267" cy="4780616"/>
          </a:xfrm>
        </p:spPr>
        <p:txBody>
          <a:bodyPr>
            <a:normAutofit/>
          </a:bodyPr>
          <a:lstStyle/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lang="ru-RU" sz="32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Целта на нашият проект е да се създаде приложение, което напълно да автоматизира воденето на личния картон на ученика в едно средно училище и да е в помощ при изработването на дипломата за средно образование като изходен документ.</a:t>
            </a:r>
            <a:endParaRPr lang="bg-BG" sz="32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728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28601"/>
            <a:ext cx="7704667" cy="457200"/>
          </a:xfrm>
        </p:spPr>
        <p:txBody>
          <a:bodyPr>
            <a:noAutofit/>
          </a:bodyPr>
          <a:lstStyle/>
          <a:p>
            <a:r>
              <a:rPr lang="bg-BG" sz="4800" dirty="0">
                <a:ln w="3175" cmpd="sng">
                  <a:solidFill>
                    <a:srgbClr val="212121">
                      <a:lumMod val="50000"/>
                      <a:lumOff val="50000"/>
                    </a:srgbClr>
                  </a:solidFill>
                </a:ln>
                <a:solidFill>
                  <a:srgbClr val="4094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Същност</a:t>
            </a: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278" y="990600"/>
            <a:ext cx="8085667" cy="5715000"/>
          </a:xfrm>
        </p:spPr>
        <p:txBody>
          <a:bodyPr>
            <a:normAutofit lnSpcReduction="10000"/>
          </a:bodyPr>
          <a:lstStyle/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lang="ru-RU" sz="24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Проектът представлява приложна програма, работеща с база от данни и предлага следните дейности: </a:t>
            </a:r>
          </a:p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r>
              <a:rPr lang="ru-RU" sz="24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Дейности на </a:t>
            </a:r>
            <a:r>
              <a:rPr lang="ru-RU" sz="24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администратора - въвеждане на:</a:t>
            </a:r>
          </a:p>
          <a:p>
            <a:pPr marL="457200" lvl="1" indent="0" defTabSz="914400" fontAlgn="base">
              <a:spcBef>
                <a:spcPts val="600"/>
              </a:spcBef>
              <a:spcAft>
                <a:spcPct val="0"/>
              </a:spcAft>
              <a:buClrTx/>
              <a:buSzPct val="80000"/>
              <a:buNone/>
              <a:defRPr/>
            </a:pPr>
            <a:endParaRPr lang="ru-RU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Учебнитесрокове – </a:t>
            </a:r>
            <a:r>
              <a:rPr lang="en-US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срок, </a:t>
            </a:r>
            <a:r>
              <a:rPr lang="en-US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срок и за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годината;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 отсъствия –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извинени/неизвинени;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Настоящата учебна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година;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Всички учебни предмети, съгласно учебните планове на министерството на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образованието;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Типа на учебните предмети – ЗП, ЗИП, ЗПП, СИП,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ДЗИ;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Профилите на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паралелките;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Всички 9-ти класове – 9 а, 9 б, 9 в и т.н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.;</a:t>
            </a:r>
          </a:p>
          <a:p>
            <a:pPr marL="1063625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 прехвърли всички 9-ти класове в 10-ти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 и т.н.;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Имената на учениците от тези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класове;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Данните на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учителите - </a:t>
            </a: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класни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ръководители;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bg-BG" sz="20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Названията на населените места (градове и села) от адресите на </a:t>
            </a:r>
            <a:r>
              <a:rPr lang="bg-BG" sz="20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учениците;</a:t>
            </a:r>
            <a:endParaRPr lang="bg-BG" sz="20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174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61999"/>
          </a:xfrm>
        </p:spPr>
        <p:txBody>
          <a:bodyPr>
            <a:noAutofit/>
          </a:bodyPr>
          <a:lstStyle/>
          <a:p>
            <a:r>
              <a:rPr lang="bg-BG" sz="4800" dirty="0">
                <a:ln w="3175" cmpd="sng">
                  <a:solidFill>
                    <a:srgbClr val="212121">
                      <a:lumMod val="50000"/>
                      <a:lumOff val="50000"/>
                    </a:srgbClr>
                  </a:solidFill>
                </a:ln>
                <a:solidFill>
                  <a:srgbClr val="4094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Същност</a:t>
            </a: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47800"/>
            <a:ext cx="7704667" cy="4552016"/>
          </a:xfrm>
        </p:spPr>
        <p:txBody>
          <a:bodyPr>
            <a:normAutofit/>
          </a:bodyPr>
          <a:lstStyle/>
          <a:p>
            <a:pPr marL="720725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Дейности на класния ръководител:</a:t>
            </a:r>
          </a:p>
          <a:p>
            <a:pPr marL="1063625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ru-RU" sz="28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Въвеждане на </a:t>
            </a:r>
            <a:r>
              <a:rPr lang="ru-RU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срочните и годишни оценки </a:t>
            </a:r>
            <a:r>
              <a:rPr lang="ru-RU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всички предмети  </a:t>
            </a:r>
            <a:r>
              <a:rPr lang="ru-RU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учебната година, както и отсъствията;</a:t>
            </a:r>
          </a:p>
          <a:p>
            <a:pPr marL="1063625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Въвеждане на оценките от </a:t>
            </a:r>
            <a:r>
              <a:rPr lang="ru-RU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успешно </a:t>
            </a:r>
            <a:r>
              <a:rPr lang="ru-RU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положените изпитити от ДЗИ при завършване на 12 клас; </a:t>
            </a:r>
            <a:endParaRPr lang="ru-RU" sz="28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Възможност </a:t>
            </a:r>
            <a:r>
              <a:rPr lang="ru-RU" sz="28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промяна/редактиране на оценки.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201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04800"/>
            <a:ext cx="7704667" cy="609599"/>
          </a:xfrm>
        </p:spPr>
        <p:txBody>
          <a:bodyPr>
            <a:noAutofit/>
          </a:bodyPr>
          <a:lstStyle/>
          <a:p>
            <a:r>
              <a:rPr lang="bg-BG" sz="4800" dirty="0">
                <a:ln w="3175" cmpd="sng">
                  <a:solidFill>
                    <a:srgbClr val="212121">
                      <a:lumMod val="50000"/>
                      <a:lumOff val="50000"/>
                    </a:srgbClr>
                  </a:solidFill>
                </a:ln>
                <a:solidFill>
                  <a:srgbClr val="4094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Същност</a:t>
            </a: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95401"/>
            <a:ext cx="8161867" cy="5562599"/>
          </a:xfrm>
        </p:spPr>
        <p:txBody>
          <a:bodyPr>
            <a:noAutofit/>
          </a:bodyPr>
          <a:lstStyle/>
          <a:p>
            <a:pPr marL="720725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2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Накрая програмата: </a:t>
            </a: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sz="32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Изчислява оценките</a:t>
            </a:r>
            <a:r>
              <a:rPr lang="ru-RU" sz="32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които ще участват в </a:t>
            </a:r>
            <a:r>
              <a:rPr lang="ru-RU" sz="32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дипломата;</a:t>
            </a:r>
            <a:endParaRPr lang="ru-RU" sz="32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sz="32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Изчислява средния </a:t>
            </a:r>
            <a:r>
              <a:rPr lang="ru-RU" sz="32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успех </a:t>
            </a:r>
            <a:r>
              <a:rPr lang="ru-RU" sz="32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ru-RU" sz="3200" dirty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диплома за завършено средно </a:t>
            </a:r>
            <a:r>
              <a:rPr lang="ru-RU" sz="32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образование;</a:t>
            </a:r>
          </a:p>
          <a:p>
            <a:pPr marL="1063625" lvl="0" indent="-34290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sz="3200" dirty="0" smtClean="0">
                <a:solidFill>
                  <a:srgbClr val="1B75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Разпечатва документ с тези оценки, който може да послужи за вход на програмата АдминПро, чрез която официално се отпечатват дипломите.</a:t>
            </a:r>
            <a:endParaRPr lang="ru-RU" sz="3200" dirty="0">
              <a:solidFill>
                <a:srgbClr val="1B75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22280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1"/>
            <a:ext cx="7467600" cy="914399"/>
          </a:xfrm>
        </p:spPr>
        <p:txBody>
          <a:bodyPr>
            <a:normAutofit/>
          </a:bodyPr>
          <a:lstStyle/>
          <a:p>
            <a:r>
              <a:rPr lang="bg-BG" sz="4400" dirty="0">
                <a:ln w="3175" cmpd="sng">
                  <a:solidFill>
                    <a:schemeClr val="tx2">
                      <a:lumMod val="50000"/>
                      <a:lumOff val="50000"/>
                    </a:schemeClr>
                  </a:solidFill>
                </a:ln>
                <a:solidFill>
                  <a:srgbClr val="4094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Използвани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33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1B75C7"/>
                </a:solidFill>
                <a:latin typeface="Arial" charset="0"/>
                <a:cs typeface="Arial" charset="0"/>
              </a:rPr>
              <a:t>За реализацията на проекта използвахме Microsoft SQL Server за създаване и поддържане на базата от </a:t>
            </a:r>
            <a:r>
              <a:rPr lang="ru-RU" sz="32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данни и Microsoft </a:t>
            </a:r>
            <a:r>
              <a:rPr lang="ru-RU" sz="3200" dirty="0">
                <a:solidFill>
                  <a:srgbClr val="1B75C7"/>
                </a:solidFill>
                <a:latin typeface="Arial" charset="0"/>
                <a:cs typeface="Arial" charset="0"/>
              </a:rPr>
              <a:t>Visual Studio за реализация на </a:t>
            </a:r>
            <a:r>
              <a:rPr lang="ru-RU" sz="32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интерфейса и бизнес-логиката. Програмният </a:t>
            </a:r>
            <a:r>
              <a:rPr lang="ru-RU" sz="3200" dirty="0">
                <a:solidFill>
                  <a:srgbClr val="1B75C7"/>
                </a:solidFill>
                <a:latin typeface="Arial" charset="0"/>
                <a:cs typeface="Arial" charset="0"/>
              </a:rPr>
              <a:t>код </a:t>
            </a:r>
            <a:r>
              <a:rPr lang="ru-RU" sz="32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е на C#. </a:t>
            </a:r>
            <a:endParaRPr lang="bg-BG" sz="3200" dirty="0">
              <a:solidFill>
                <a:srgbClr val="1B75C7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8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366" y="228600"/>
            <a:ext cx="7315200" cy="838199"/>
          </a:xfrm>
        </p:spPr>
        <p:txBody>
          <a:bodyPr>
            <a:normAutofit/>
          </a:bodyPr>
          <a:lstStyle/>
          <a:p>
            <a:r>
              <a:rPr lang="bg-BG" sz="4800" dirty="0">
                <a:ln w="3175" cmpd="sng">
                  <a:solidFill>
                    <a:schemeClr val="tx2">
                      <a:lumMod val="50000"/>
                      <a:lumOff val="50000"/>
                    </a:schemeClr>
                  </a:solidFill>
                </a:ln>
                <a:solidFill>
                  <a:srgbClr val="4094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799"/>
            <a:ext cx="7467600" cy="5562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1B75C7"/>
                </a:solidFill>
                <a:latin typeface="Arial" charset="0"/>
                <a:cs typeface="Arial" charset="0"/>
              </a:rPr>
              <a:t>Прилож</a:t>
            </a:r>
            <a:r>
              <a:rPr lang="bg-BG" sz="2800" dirty="0">
                <a:solidFill>
                  <a:srgbClr val="1B75C7"/>
                </a:solidFill>
                <a:latin typeface="Arial" charset="0"/>
                <a:cs typeface="Arial" charset="0"/>
              </a:rPr>
              <a:t>ната програма</a:t>
            </a:r>
            <a:r>
              <a:rPr lang="en-US" sz="2800" dirty="0">
                <a:solidFill>
                  <a:srgbClr val="1B75C7"/>
                </a:solidFill>
                <a:latin typeface="Arial" charset="0"/>
                <a:cs typeface="Arial" charset="0"/>
              </a:rPr>
              <a:t> напълно автоматизира воденето на личния картон на </a:t>
            </a:r>
            <a:r>
              <a:rPr lang="en-US" sz="28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ученика</a:t>
            </a:r>
            <a:r>
              <a:rPr lang="bg-BG" sz="28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.</a:t>
            </a:r>
            <a:r>
              <a:rPr lang="en-US" sz="28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 </a:t>
            </a:r>
            <a:endParaRPr lang="bg-BG" sz="2800" dirty="0" smtClean="0">
              <a:solidFill>
                <a:srgbClr val="1B75C7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Натрупаните </a:t>
            </a:r>
            <a:r>
              <a:rPr lang="en-US" sz="2800" dirty="0">
                <a:solidFill>
                  <a:srgbClr val="1B75C7"/>
                </a:solidFill>
                <a:latin typeface="Arial" charset="0"/>
                <a:cs typeface="Arial" charset="0"/>
              </a:rPr>
              <a:t>в продължение на 4 години данни в базата се пренасят  автоматично, за да се изчислят окончателните оценки за дипломата.</a:t>
            </a:r>
            <a:r>
              <a:rPr lang="bg-BG" sz="2800" dirty="0">
                <a:solidFill>
                  <a:srgbClr val="1B75C7"/>
                </a:solidFill>
                <a:latin typeface="Arial" charset="0"/>
                <a:cs typeface="Arial" charset="0"/>
              </a:rPr>
              <a:t> Тези данни могат да се използват като входни данни в програмата „АдминПро“, чрез която се разпечатват официално </a:t>
            </a:r>
            <a:r>
              <a:rPr lang="bg-BG" sz="2800" dirty="0" smtClean="0">
                <a:solidFill>
                  <a:srgbClr val="1B75C7"/>
                </a:solidFill>
                <a:latin typeface="Arial" charset="0"/>
                <a:cs typeface="Arial" charset="0"/>
              </a:rPr>
              <a:t>дипломите за средно образование.</a:t>
            </a:r>
            <a:endParaRPr lang="bg-BG" sz="2800" dirty="0">
              <a:solidFill>
                <a:srgbClr val="1B75C7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29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hri_0288_slide">
  <a:themeElements>
    <a:clrScheme name="chri_0288_slide 2">
      <a:dk1>
        <a:srgbClr val="000000"/>
      </a:dk1>
      <a:lt1>
        <a:srgbClr val="B2DFEE"/>
      </a:lt1>
      <a:dk2>
        <a:srgbClr val="000000"/>
      </a:dk2>
      <a:lt2>
        <a:srgbClr val="B2B2B2"/>
      </a:lt2>
      <a:accent1>
        <a:srgbClr val="0E5CBD"/>
      </a:accent1>
      <a:accent2>
        <a:srgbClr val="3AB912"/>
      </a:accent2>
      <a:accent3>
        <a:srgbClr val="D5ECF5"/>
      </a:accent3>
      <a:accent4>
        <a:srgbClr val="000000"/>
      </a:accent4>
      <a:accent5>
        <a:srgbClr val="AAB5DB"/>
      </a:accent5>
      <a:accent6>
        <a:srgbClr val="34A70F"/>
      </a:accent6>
      <a:hlink>
        <a:srgbClr val="003242"/>
      </a:hlink>
      <a:folHlink>
        <a:srgbClr val="155700"/>
      </a:folHlink>
    </a:clrScheme>
    <a:fontScheme name="chri_0288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ri_0288_slide 1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D5ECF5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2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D5ECF5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3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D5ECF5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4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D5ECF5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FFFFFF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FFFFFF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FFFFFF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FFFFFF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ri_0288_slide">
  <a:themeElements>
    <a:clrScheme name="chri_0288_slide 2">
      <a:dk1>
        <a:srgbClr val="000000"/>
      </a:dk1>
      <a:lt1>
        <a:srgbClr val="B2DFEE"/>
      </a:lt1>
      <a:dk2>
        <a:srgbClr val="000000"/>
      </a:dk2>
      <a:lt2>
        <a:srgbClr val="B2B2B2"/>
      </a:lt2>
      <a:accent1>
        <a:srgbClr val="0E5CBD"/>
      </a:accent1>
      <a:accent2>
        <a:srgbClr val="3AB912"/>
      </a:accent2>
      <a:accent3>
        <a:srgbClr val="D5ECF5"/>
      </a:accent3>
      <a:accent4>
        <a:srgbClr val="000000"/>
      </a:accent4>
      <a:accent5>
        <a:srgbClr val="AAB5DB"/>
      </a:accent5>
      <a:accent6>
        <a:srgbClr val="34A70F"/>
      </a:accent6>
      <a:hlink>
        <a:srgbClr val="003242"/>
      </a:hlink>
      <a:folHlink>
        <a:srgbClr val="155700"/>
      </a:folHlink>
    </a:clrScheme>
    <a:fontScheme name="chri_0288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ri_0288_slide 1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D5ECF5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2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D5ECF5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3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D5ECF5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4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D5ECF5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FFFFFF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FFFFFF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FFFFFF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FFFFFF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hri_0288_slide">
  <a:themeElements>
    <a:clrScheme name="chri_0288_slide 2">
      <a:dk1>
        <a:srgbClr val="000000"/>
      </a:dk1>
      <a:lt1>
        <a:srgbClr val="B2DFEE"/>
      </a:lt1>
      <a:dk2>
        <a:srgbClr val="000000"/>
      </a:dk2>
      <a:lt2>
        <a:srgbClr val="B2B2B2"/>
      </a:lt2>
      <a:accent1>
        <a:srgbClr val="0E5CBD"/>
      </a:accent1>
      <a:accent2>
        <a:srgbClr val="3AB912"/>
      </a:accent2>
      <a:accent3>
        <a:srgbClr val="D5ECF5"/>
      </a:accent3>
      <a:accent4>
        <a:srgbClr val="000000"/>
      </a:accent4>
      <a:accent5>
        <a:srgbClr val="AAB5DB"/>
      </a:accent5>
      <a:accent6>
        <a:srgbClr val="34A70F"/>
      </a:accent6>
      <a:hlink>
        <a:srgbClr val="003242"/>
      </a:hlink>
      <a:folHlink>
        <a:srgbClr val="155700"/>
      </a:folHlink>
    </a:clrScheme>
    <a:fontScheme name="chri_0288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ri_0288_slide 1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D5ECF5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2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D5ECF5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3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D5ECF5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4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D5ECF5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FFFFFF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FFFFFF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FFFFFF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FFFFFF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hri_0288_slide">
  <a:themeElements>
    <a:clrScheme name="chri_0288_slide 2">
      <a:dk1>
        <a:srgbClr val="000000"/>
      </a:dk1>
      <a:lt1>
        <a:srgbClr val="B2DFEE"/>
      </a:lt1>
      <a:dk2>
        <a:srgbClr val="000000"/>
      </a:dk2>
      <a:lt2>
        <a:srgbClr val="B2B2B2"/>
      </a:lt2>
      <a:accent1>
        <a:srgbClr val="0E5CBD"/>
      </a:accent1>
      <a:accent2>
        <a:srgbClr val="3AB912"/>
      </a:accent2>
      <a:accent3>
        <a:srgbClr val="D5ECF5"/>
      </a:accent3>
      <a:accent4>
        <a:srgbClr val="000000"/>
      </a:accent4>
      <a:accent5>
        <a:srgbClr val="AAB5DB"/>
      </a:accent5>
      <a:accent6>
        <a:srgbClr val="34A70F"/>
      </a:accent6>
      <a:hlink>
        <a:srgbClr val="003242"/>
      </a:hlink>
      <a:folHlink>
        <a:srgbClr val="155700"/>
      </a:folHlink>
    </a:clrScheme>
    <a:fontScheme name="chri_0288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ri_0288_slide 1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D5ECF5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2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D5ECF5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3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D5ECF5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4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D5ECF5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FFFFFF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FFFFFF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FFFFFF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FFFFFF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hri_0288_slide">
  <a:themeElements>
    <a:clrScheme name="chri_0288_slide 2">
      <a:dk1>
        <a:srgbClr val="000000"/>
      </a:dk1>
      <a:lt1>
        <a:srgbClr val="B2DFEE"/>
      </a:lt1>
      <a:dk2>
        <a:srgbClr val="000000"/>
      </a:dk2>
      <a:lt2>
        <a:srgbClr val="B2B2B2"/>
      </a:lt2>
      <a:accent1>
        <a:srgbClr val="0E5CBD"/>
      </a:accent1>
      <a:accent2>
        <a:srgbClr val="3AB912"/>
      </a:accent2>
      <a:accent3>
        <a:srgbClr val="D5ECF5"/>
      </a:accent3>
      <a:accent4>
        <a:srgbClr val="000000"/>
      </a:accent4>
      <a:accent5>
        <a:srgbClr val="AAB5DB"/>
      </a:accent5>
      <a:accent6>
        <a:srgbClr val="34A70F"/>
      </a:accent6>
      <a:hlink>
        <a:srgbClr val="003242"/>
      </a:hlink>
      <a:folHlink>
        <a:srgbClr val="155700"/>
      </a:folHlink>
    </a:clrScheme>
    <a:fontScheme name="chri_0288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ri_0288_slide 1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D5ECF5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2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D5ECF5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3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D5ECF5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4">
        <a:dk1>
          <a:srgbClr val="000000"/>
        </a:dk1>
        <a:lt1>
          <a:srgbClr val="B2DFEE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D5ECF5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EDFF"/>
        </a:accent1>
        <a:accent2>
          <a:srgbClr val="66B3CC"/>
        </a:accent2>
        <a:accent3>
          <a:srgbClr val="FFFFFF"/>
        </a:accent3>
        <a:accent4>
          <a:srgbClr val="000000"/>
        </a:accent4>
        <a:accent5>
          <a:srgbClr val="D6F4FF"/>
        </a:accent5>
        <a:accent6>
          <a:srgbClr val="5CA2B9"/>
        </a:accent6>
        <a:hlink>
          <a:srgbClr val="0C5569"/>
        </a:hlink>
        <a:folHlink>
          <a:srgbClr val="006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E5CBD"/>
        </a:accent1>
        <a:accent2>
          <a:srgbClr val="3AB912"/>
        </a:accent2>
        <a:accent3>
          <a:srgbClr val="FFFFFF"/>
        </a:accent3>
        <a:accent4>
          <a:srgbClr val="000000"/>
        </a:accent4>
        <a:accent5>
          <a:srgbClr val="AAB5DB"/>
        </a:accent5>
        <a:accent6>
          <a:srgbClr val="34A70F"/>
        </a:accent6>
        <a:hlink>
          <a:srgbClr val="003242"/>
        </a:hlink>
        <a:folHlink>
          <a:srgbClr val="155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75314"/>
        </a:accent1>
        <a:accent2>
          <a:srgbClr val="C1760B"/>
        </a:accent2>
        <a:accent3>
          <a:srgbClr val="FFFFFF"/>
        </a:accent3>
        <a:accent4>
          <a:srgbClr val="000000"/>
        </a:accent4>
        <a:accent5>
          <a:srgbClr val="D8B3AA"/>
        </a:accent5>
        <a:accent6>
          <a:srgbClr val="AF6A09"/>
        </a:accent6>
        <a:hlink>
          <a:srgbClr val="004961"/>
        </a:hlink>
        <a:folHlink>
          <a:srgbClr val="650C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ri_0288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1390B8"/>
        </a:accent1>
        <a:accent2>
          <a:srgbClr val="C6C606"/>
        </a:accent2>
        <a:accent3>
          <a:srgbClr val="FFFFFF"/>
        </a:accent3>
        <a:accent4>
          <a:srgbClr val="000000"/>
        </a:accent4>
        <a:accent5>
          <a:srgbClr val="AAC6D8"/>
        </a:accent5>
        <a:accent6>
          <a:srgbClr val="B3B305"/>
        </a:accent6>
        <a:hlink>
          <a:srgbClr val="8F390A"/>
        </a:hlink>
        <a:folHlink>
          <a:srgbClr val="5117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EBEBEB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2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EBEBEB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Settings\Owner\My Documents\christian ppt templates\chri_0288_slide.pot</Template>
  <TotalTime>301</TotalTime>
  <Words>441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Corbel</vt:lpstr>
      <vt:lpstr>Wingdings</vt:lpstr>
      <vt:lpstr>chri_0288_slide</vt:lpstr>
      <vt:lpstr>1_chri_0288_slide</vt:lpstr>
      <vt:lpstr>2_chri_0288_slide</vt:lpstr>
      <vt:lpstr>3_chri_0288_slide</vt:lpstr>
      <vt:lpstr>4_chri_0288_slide</vt:lpstr>
      <vt:lpstr>Parallax</vt:lpstr>
      <vt:lpstr> </vt:lpstr>
      <vt:lpstr> </vt:lpstr>
      <vt:lpstr>Цели и предназначение </vt:lpstr>
      <vt:lpstr>Цели и предназначение</vt:lpstr>
      <vt:lpstr>Същност</vt:lpstr>
      <vt:lpstr>Същност</vt:lpstr>
      <vt:lpstr>Същност</vt:lpstr>
      <vt:lpstr>Използвани технологии</vt:lpstr>
      <vt:lpstr>Заключение</vt:lpstr>
    </vt:vector>
  </TitlesOfParts>
  <Company>Eterna Link Communications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Martyn</dc:creator>
  <cp:lastModifiedBy>ceca</cp:lastModifiedBy>
  <cp:revision>111</cp:revision>
  <dcterms:created xsi:type="dcterms:W3CDTF">2009-02-06T10:37:31Z</dcterms:created>
  <dcterms:modified xsi:type="dcterms:W3CDTF">2015-02-22T15:13:21Z</dcterms:modified>
</cp:coreProperties>
</file>