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Method Deprecation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77597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[Obsolete] </a:t>
            </a:r>
            <a:r>
              <a:rPr lang="en-US" sz="2000" dirty="0" smtClean="0"/>
              <a:t>attribute in .NET marks a method that is about to be             </a:t>
            </a:r>
            <a:r>
              <a:rPr lang="en-US" sz="2000" b="1" dirty="0" smtClean="0"/>
              <a:t>removed</a:t>
            </a:r>
            <a:r>
              <a:rPr lang="en-US" sz="2000" dirty="0" smtClean="0"/>
              <a:t> in </a:t>
            </a:r>
            <a:r>
              <a:rPr lang="en-US" sz="2000" b="1" dirty="0" smtClean="0"/>
              <a:t>future versions </a:t>
            </a:r>
            <a:r>
              <a:rPr lang="en-US" sz="2000" dirty="0" smtClean="0"/>
              <a:t>(a </a:t>
            </a:r>
            <a:r>
              <a:rPr lang="en-US" sz="2000" b="1" dirty="0" smtClean="0"/>
              <a:t>deprecated</a:t>
            </a:r>
            <a:r>
              <a:rPr lang="en-US" sz="2000" dirty="0" smtClean="0"/>
              <a:t> method)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attributes generate a </a:t>
            </a:r>
            <a:r>
              <a:rPr lang="en-US" sz="2000" b="1" dirty="0" smtClean="0"/>
              <a:t>compiler warning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We can also generate a </a:t>
            </a:r>
            <a:r>
              <a:rPr lang="en-US" sz="2000" b="1" dirty="0" smtClean="0"/>
              <a:t>compiler error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It is a good practice to specify the new routine that has to be used in the     message</a:t>
            </a: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508" y="1635646"/>
            <a:ext cx="885698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[Obsolete("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>
                <a:solidFill>
                  <a:schemeClr val="tx1"/>
                </a:solidFill>
              </a:rPr>
              <a:t>() method is deprecated.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Use </a:t>
            </a:r>
            <a:r>
              <a:rPr lang="en-US" sz="2000" b="1" dirty="0" err="1">
                <a:solidFill>
                  <a:schemeClr val="tx1"/>
                </a:solidFill>
              </a:rPr>
              <a:t>CreateXmlReader</a:t>
            </a:r>
            <a:r>
              <a:rPr lang="en-US" sz="2000" b="1" dirty="0">
                <a:solidFill>
                  <a:schemeClr val="tx1"/>
                </a:solidFill>
              </a:rPr>
              <a:t> instead.", false</a:t>
            </a:r>
            <a:r>
              <a:rPr lang="en-US" sz="2000" b="1" dirty="0" smtClean="0">
                <a:solidFill>
                  <a:schemeClr val="tx1"/>
                </a:solidFill>
              </a:rPr>
              <a:t>)]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true for compilation error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File System Watcher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System.IO.FileSystemWatcher</a:t>
            </a:r>
            <a:r>
              <a:rPr lang="en-US" sz="2200" dirty="0" smtClean="0"/>
              <a:t> class makes it possible to execute code  when certain files or directories are created, modified,         renamed or deleted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It </a:t>
            </a:r>
            <a:r>
              <a:rPr lang="en-US" sz="2200" b="1" dirty="0" smtClean="0"/>
              <a:t>listens</a:t>
            </a:r>
            <a:r>
              <a:rPr lang="en-US" sz="2200" dirty="0" smtClean="0"/>
              <a:t> to the </a:t>
            </a:r>
            <a:r>
              <a:rPr lang="en-US" sz="2200" b="1" dirty="0" smtClean="0"/>
              <a:t>file system </a:t>
            </a:r>
            <a:r>
              <a:rPr lang="en-US" sz="2200" dirty="0" smtClean="0"/>
              <a:t>change notifications and raises events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Few things to consider: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Sometimes </a:t>
            </a:r>
            <a:r>
              <a:rPr lang="en-US" sz="2200" b="1" dirty="0" smtClean="0">
                <a:solidFill>
                  <a:schemeClr val="accent3"/>
                </a:solidFill>
              </a:rPr>
              <a:t>events</a:t>
            </a:r>
            <a:r>
              <a:rPr lang="en-US" sz="2200" dirty="0" smtClean="0">
                <a:solidFill>
                  <a:schemeClr val="accent3"/>
                </a:solidFill>
              </a:rPr>
              <a:t> may be raised </a:t>
            </a:r>
            <a:r>
              <a:rPr lang="en-US" sz="2200" b="1" dirty="0" smtClean="0">
                <a:solidFill>
                  <a:schemeClr val="accent3"/>
                </a:solidFill>
              </a:rPr>
              <a:t>multiple times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 watcher will continue listening until the                               </a:t>
            </a:r>
            <a:r>
              <a:rPr lang="en-US" sz="2200" b="1" dirty="0" err="1" smtClean="0">
                <a:solidFill>
                  <a:schemeClr val="accent3"/>
                </a:solidFill>
              </a:rPr>
              <a:t>EnableRaisingEvents</a:t>
            </a:r>
            <a:r>
              <a:rPr lang="en-US" sz="2200" dirty="0" smtClean="0">
                <a:solidFill>
                  <a:schemeClr val="accent3"/>
                </a:solidFill>
              </a:rPr>
              <a:t> is set to </a:t>
            </a:r>
            <a:r>
              <a:rPr lang="en-US" sz="2200" dirty="0">
                <a:solidFill>
                  <a:schemeClr val="accent3"/>
                </a:solidFill>
              </a:rPr>
              <a:t>f</a:t>
            </a:r>
            <a:r>
              <a:rPr lang="en-US" sz="2200" dirty="0" smtClean="0">
                <a:solidFill>
                  <a:schemeClr val="accent3"/>
                </a:solidFill>
              </a:rPr>
              <a:t>alse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Concat</a:t>
            </a:r>
            <a:r>
              <a:rPr lang="en-US" sz="2000" b="1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Order of which sequence comes first matters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Union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 without duplicates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Duplicates are determined by using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 or                     Equals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635646"/>
            <a:ext cx="8568952" cy="1296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PrintList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firstList.Concat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"durian", "eggplant", "apples"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23528" y="4155926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firstList.Union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"eggplant"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8964488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Intersect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subset of each collection that is found in both collections           (i.e. common elements)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Except() </a:t>
            </a:r>
            <a:r>
              <a:rPr lang="en-150" sz="2000" dirty="0" smtClean="0"/>
              <a:t>–</a:t>
            </a:r>
            <a:r>
              <a:rPr lang="en-US" sz="2000" dirty="0" smtClean="0"/>
              <a:t> subtracts elements from a collection (i.e. first collection minus      second one)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b="1" dirty="0" smtClean="0"/>
              <a:t>Intersect() </a:t>
            </a:r>
            <a:r>
              <a:rPr lang="en-US" sz="2000" dirty="0" smtClean="0"/>
              <a:t>and </a:t>
            </a:r>
            <a:r>
              <a:rPr lang="en-US" sz="2000" b="1" dirty="0" smtClean="0"/>
              <a:t>Except() </a:t>
            </a:r>
            <a:r>
              <a:rPr lang="en-US" sz="2000" dirty="0" smtClean="0"/>
              <a:t>depends on </a:t>
            </a:r>
            <a:r>
              <a:rPr lang="en-US" sz="2000" b="1" dirty="0" smtClean="0"/>
              <a:t>Equals()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 or     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 (2)</a:t>
            </a:r>
            <a:endParaRPr lang="en-US" b="1" i="1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87524" y="1419622"/>
            <a:ext cx="856895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firstList.Intersect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"apples",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durian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287524" y="3507854"/>
            <a:ext cx="8568952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firstList.Except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bananas", "cherries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Heterogeneous combinations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Zip() </a:t>
            </a:r>
            <a:r>
              <a:rPr lang="en-150" sz="2000" dirty="0" smtClean="0"/>
              <a:t>–</a:t>
            </a:r>
            <a:r>
              <a:rPr lang="en-US" sz="2000" dirty="0" smtClean="0"/>
              <a:t> for each elements: combines </a:t>
            </a:r>
            <a:r>
              <a:rPr lang="en-US" sz="2000" b="1" dirty="0" smtClean="0"/>
              <a:t>element</a:t>
            </a:r>
            <a:r>
              <a:rPr lang="en-US" sz="2000" dirty="0" smtClean="0"/>
              <a:t> </a:t>
            </a:r>
            <a:r>
              <a:rPr lang="en-US" sz="2000" b="1" dirty="0" smtClean="0"/>
              <a:t>from</a:t>
            </a:r>
            <a:r>
              <a:rPr lang="en-US" sz="2000" dirty="0" smtClean="0"/>
              <a:t> the </a:t>
            </a:r>
            <a:r>
              <a:rPr lang="en-US" sz="2000" b="1" dirty="0" smtClean="0"/>
              <a:t>first sequence </a:t>
            </a:r>
            <a:r>
              <a:rPr lang="en-US" sz="2000" dirty="0" smtClean="0"/>
              <a:t>with </a:t>
            </a:r>
            <a:r>
              <a:rPr lang="en-US" sz="2000" b="1" dirty="0" smtClean="0"/>
              <a:t>element</a:t>
            </a:r>
            <a:r>
              <a:rPr lang="en-US" sz="2000" dirty="0" smtClean="0"/>
              <a:t> form the </a:t>
            </a:r>
            <a:r>
              <a:rPr lang="en-US" sz="2000" b="1" dirty="0" smtClean="0"/>
              <a:t>second sequence </a:t>
            </a:r>
            <a:r>
              <a:rPr lang="en-US" sz="2000" dirty="0" smtClean="0"/>
              <a:t>using result </a:t>
            </a:r>
            <a:r>
              <a:rPr lang="en-US" sz="2000" b="1" dirty="0" smtClean="0"/>
              <a:t>selector function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Aggregate() </a:t>
            </a:r>
            <a:r>
              <a:rPr lang="en-150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pplies an </a:t>
            </a:r>
            <a:r>
              <a:rPr lang="en-US" sz="2000" b="1" dirty="0" smtClean="0"/>
              <a:t>accumulator</a:t>
            </a:r>
            <a:r>
              <a:rPr lang="en-US" sz="2000" dirty="0" smtClean="0"/>
              <a:t> function over a sequence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Built-in: </a:t>
            </a:r>
            <a:r>
              <a:rPr lang="en-US" sz="2000" b="1" dirty="0" smtClean="0"/>
              <a:t>Count</a:t>
            </a:r>
            <a:r>
              <a:rPr lang="en-US" sz="2000" dirty="0" smtClean="0"/>
              <a:t>,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, </a:t>
            </a:r>
            <a:r>
              <a:rPr lang="en-US" sz="2000" b="1" dirty="0" smtClean="0"/>
              <a:t>Sum</a:t>
            </a:r>
            <a:r>
              <a:rPr lang="en-US" sz="2000" dirty="0" smtClean="0"/>
              <a:t> and </a:t>
            </a:r>
            <a:r>
              <a:rPr lang="en-US" sz="2000" b="1" dirty="0" smtClean="0"/>
              <a:t>Average</a:t>
            </a:r>
            <a:endParaRPr lang="en-US" sz="20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419622"/>
            <a:ext cx="849694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{ "apples", "bananas", "cherries", "durian" }; 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listOfNumbers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Enumerable.Range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(1,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firstList.Count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newList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listOfNumbers.Zip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Tuple.Create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</a:rPr>
              <a:t>(1, apples), (2, bananas), (3, cherries), (4, durian)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87524" y="3363838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Console.WriteLine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firstList.Aggregate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((s, c) =&gt; s + c);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 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applesbananascherriesdurian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2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4567" y="3867894"/>
            <a:ext cx="9144000" cy="576064"/>
          </a:xfrm>
        </p:spPr>
        <p:txBody>
          <a:bodyPr/>
          <a:lstStyle/>
          <a:p>
            <a:r>
              <a:rPr lang="en-US" b="1" i="1" dirty="0" smtClean="0"/>
              <a:t>Debugging and testing tips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43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Test Internal/Private Members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Easiest way out is to make the members </a:t>
            </a:r>
            <a:r>
              <a:rPr lang="en-US" sz="2200" b="1" dirty="0" smtClean="0"/>
              <a:t>public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Make the members </a:t>
            </a:r>
            <a:r>
              <a:rPr lang="en-US" sz="2200" b="1" dirty="0" smtClean="0"/>
              <a:t>protected</a:t>
            </a:r>
            <a:r>
              <a:rPr lang="en-US" sz="2200" dirty="0" smtClean="0"/>
              <a:t> and have the unit test class </a:t>
            </a:r>
            <a:r>
              <a:rPr lang="en-US" sz="2200" b="1" dirty="0" smtClean="0"/>
              <a:t>extend</a:t>
            </a:r>
            <a:r>
              <a:rPr lang="en-US" sz="2200" dirty="0" smtClean="0"/>
              <a:t>     this </a:t>
            </a:r>
            <a:r>
              <a:rPr lang="en-US" sz="2200" b="1" dirty="0" smtClean="0"/>
              <a:t>class</a:t>
            </a:r>
            <a:r>
              <a:rPr lang="en-US" sz="2200" dirty="0" smtClean="0"/>
              <a:t> to gain access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smtClean="0"/>
              <a:t>reflection</a:t>
            </a:r>
            <a:r>
              <a:rPr lang="en-US" sz="2200" dirty="0" smtClean="0"/>
              <a:t> to invoke the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err="1" smtClean="0"/>
              <a:t>InternalsVissibleTo</a:t>
            </a:r>
            <a:r>
              <a:rPr lang="en-US" sz="2200" dirty="0" smtClean="0"/>
              <a:t> for internal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[assembly: </a:t>
            </a:r>
            <a:r>
              <a:rPr lang="en-US" sz="2200" b="1" dirty="0" err="1" smtClean="0"/>
              <a:t>InternalsVisibleTo</a:t>
            </a:r>
            <a:r>
              <a:rPr lang="en-US" sz="2200" b="1" dirty="0" smtClean="0"/>
              <a:t>(string </a:t>
            </a:r>
            <a:r>
              <a:rPr lang="en-US" sz="2200" b="1" dirty="0" err="1" smtClean="0"/>
              <a:t>assemblyName</a:t>
            </a:r>
            <a:r>
              <a:rPr lang="en-US" sz="2200" b="1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5956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Debugger Visible Display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13284"/>
            <a:ext cx="9144000" cy="3960440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Controls how debugger variables look like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When overridden, </a:t>
            </a:r>
            <a:r>
              <a:rPr lang="en-US" sz="2000" b="1" dirty="0" err="1" smtClean="0"/>
              <a:t>ToString</a:t>
            </a:r>
            <a:r>
              <a:rPr lang="en-US" sz="2000" dirty="0"/>
              <a:t> </a:t>
            </a:r>
            <a:r>
              <a:rPr lang="en-US" sz="2000" dirty="0" smtClean="0"/>
              <a:t>is used in the debugger variable windows for      classes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DebuggerDisplay</a:t>
            </a:r>
            <a:r>
              <a:rPr lang="en-US" sz="2000" dirty="0" smtClean="0"/>
              <a:t> controls how a class or field is displayed in the debugger variable windows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</a:t>
            </a:r>
            <a:r>
              <a:rPr lang="en-US" sz="2000" b="1" dirty="0" err="1" smtClean="0"/>
              <a:t>DebuggerDisplay</a:t>
            </a:r>
            <a:r>
              <a:rPr lang="en-US" sz="2000" b="1" dirty="0" smtClean="0"/>
              <a:t>(“Student named: {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} {</a:t>
            </a:r>
            <a:r>
              <a:rPr lang="en-US" sz="2000" b="1" dirty="0" err="1" smtClean="0"/>
              <a:t>LastName</a:t>
            </a:r>
            <a:r>
              <a:rPr lang="en-US" sz="2000" b="1" dirty="0" smtClean="0"/>
              <a:t>}”)]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DebuggerBrowsable</a:t>
            </a:r>
            <a:r>
              <a:rPr lang="en-US" sz="2000" dirty="0" smtClean="0"/>
              <a:t> determines if and how a member is displayed in the debugger variable windows (values: </a:t>
            </a:r>
            <a:r>
              <a:rPr lang="en-US" sz="2000" b="1" dirty="0" smtClean="0"/>
              <a:t>Never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RootHidden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</a:t>
            </a:r>
            <a:r>
              <a:rPr lang="en-US" sz="2000" b="1" dirty="0" err="1" smtClean="0"/>
              <a:t>DebuggerBrowsable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DebuggerBrowsableState.Never</a:t>
            </a:r>
            <a:r>
              <a:rPr lang="en-US" sz="2000" b="1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61694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Caller info Attributes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Inject code properties during compile-time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CallerMemberName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 </a:t>
            </a:r>
            <a:r>
              <a:rPr lang="en-US" sz="2000" b="1" dirty="0" smtClean="0"/>
              <a:t>name</a:t>
            </a:r>
            <a:r>
              <a:rPr lang="en-US" sz="2000" dirty="0" smtClean="0"/>
              <a:t> of the method/property    that is calling the method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GetCallerMemberName</a:t>
            </a:r>
            <a:r>
              <a:rPr lang="en-US" sz="1800" b="1" dirty="0" smtClean="0"/>
              <a:t>([</a:t>
            </a:r>
            <a:r>
              <a:rPr lang="en-US" sz="1800" b="1" dirty="0" err="1" smtClean="0"/>
              <a:t>CallerMemberName</a:t>
            </a:r>
            <a:r>
              <a:rPr lang="en-US" sz="1800" b="1" dirty="0" smtClean="0"/>
              <a:t>]string </a:t>
            </a:r>
            <a:r>
              <a:rPr lang="en-US" sz="1800" b="1" dirty="0" err="1" smtClean="0"/>
              <a:t>memberName</a:t>
            </a:r>
            <a:r>
              <a:rPr lang="en-US" sz="1800" b="1" dirty="0" smtClean="0"/>
              <a:t> = null)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CallerFilePath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 </a:t>
            </a:r>
            <a:r>
              <a:rPr lang="en-US" sz="2000" b="1" dirty="0" smtClean="0"/>
              <a:t>file path </a:t>
            </a:r>
            <a:r>
              <a:rPr lang="en-US" sz="2000" dirty="0" smtClean="0"/>
              <a:t>of the code file in which the caller is located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GetCallerFilePath</a:t>
            </a:r>
            <a:r>
              <a:rPr lang="en-US" sz="2000" b="1" dirty="0" smtClean="0"/>
              <a:t>([</a:t>
            </a:r>
            <a:r>
              <a:rPr lang="en-US" sz="2000" b="1" dirty="0" err="1" smtClean="0"/>
              <a:t>CallerFilePath</a:t>
            </a:r>
            <a:r>
              <a:rPr lang="en-US" sz="2000" b="1" dirty="0" smtClean="0"/>
              <a:t>]string </a:t>
            </a:r>
            <a:r>
              <a:rPr lang="en-US" sz="2000" b="1" dirty="0" err="1" smtClean="0"/>
              <a:t>filePath</a:t>
            </a:r>
            <a:r>
              <a:rPr lang="en-US" sz="2000" b="1" dirty="0" smtClean="0"/>
              <a:t> = null)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CallerLineNumber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</a:t>
            </a:r>
            <a:r>
              <a:rPr lang="en-US" sz="2000" b="1" dirty="0" smtClean="0"/>
              <a:t> line number </a:t>
            </a:r>
            <a:r>
              <a:rPr lang="en-US" sz="2000" dirty="0" smtClean="0"/>
              <a:t>in the code file, in   which the caller is located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GetCallerLineNumber</a:t>
            </a:r>
            <a:r>
              <a:rPr lang="en-US" sz="2000" b="1" dirty="0" smtClean="0"/>
              <a:t>([</a:t>
            </a:r>
            <a:r>
              <a:rPr lang="en-US" sz="2000" b="1" dirty="0" err="1" smtClean="0"/>
              <a:t>CallerLineNumber</a:t>
            </a:r>
            <a:r>
              <a:rPr lang="en-US" sz="2000" b="1" dirty="0" smtClean="0"/>
              <a:t>]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lineNumber</a:t>
            </a:r>
            <a:r>
              <a:rPr lang="en-US" sz="2000" b="1" dirty="0" smtClean="0"/>
              <a:t> = 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69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1909</Words>
  <Application>Microsoft Office PowerPoint</Application>
  <PresentationFormat>Презентация на цял екран (16:9)</PresentationFormat>
  <Paragraphs>320</Paragraphs>
  <Slides>32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157</cp:revision>
  <dcterms:created xsi:type="dcterms:W3CDTF">2016-12-05T23:26:54Z</dcterms:created>
  <dcterms:modified xsi:type="dcterms:W3CDTF">2020-03-12T11:37:56Z</dcterms:modified>
</cp:coreProperties>
</file>