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Syntactic sugar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Language features in C#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1422231"/>
            <a:ext cx="4941168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Casting vs the as operator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07554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</a:t>
            </a:r>
            <a:r>
              <a:rPr lang="en-US" sz="2200" b="1" dirty="0" smtClean="0"/>
              <a:t>casting</a:t>
            </a:r>
            <a:r>
              <a:rPr lang="en-US" sz="2200" dirty="0" smtClean="0"/>
              <a:t> from one type to another </a:t>
            </a:r>
            <a:r>
              <a:rPr lang="en-US" sz="2200" b="1" dirty="0" smtClean="0"/>
              <a:t>fails</a:t>
            </a:r>
            <a:r>
              <a:rPr lang="en-US" sz="2200" dirty="0" smtClean="0"/>
              <a:t>, the CLR will                  </a:t>
            </a:r>
            <a:r>
              <a:rPr lang="en-US" sz="2200" b="1" dirty="0" smtClean="0"/>
              <a:t>throw an exception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using the </a:t>
            </a:r>
            <a:r>
              <a:rPr lang="en-US" sz="2200" b="1" dirty="0" smtClean="0"/>
              <a:t>as</a:t>
            </a:r>
            <a:r>
              <a:rPr lang="en-US" sz="2200" dirty="0" smtClean="0"/>
              <a:t> operator in case of </a:t>
            </a:r>
            <a:r>
              <a:rPr lang="en-US" sz="2200" b="1" dirty="0" smtClean="0"/>
              <a:t>fail</a:t>
            </a:r>
            <a:r>
              <a:rPr lang="en-US" sz="2200" dirty="0" smtClean="0"/>
              <a:t>, </a:t>
            </a:r>
            <a:r>
              <a:rPr lang="en-US" sz="2200" b="1" dirty="0" smtClean="0"/>
              <a:t>no exception </a:t>
            </a:r>
            <a:r>
              <a:rPr lang="en-US" sz="2200" dirty="0" smtClean="0"/>
              <a:t>will be        thrown but the value </a:t>
            </a:r>
            <a:r>
              <a:rPr lang="en-US" sz="2200" b="1" dirty="0" smtClean="0"/>
              <a:t>will be null</a:t>
            </a:r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‘</a:t>
            </a:r>
            <a:r>
              <a:rPr lang="en-US" sz="2200" b="1" dirty="0" smtClean="0"/>
              <a:t>is</a:t>
            </a:r>
            <a:r>
              <a:rPr lang="en-US" sz="2200" dirty="0" smtClean="0"/>
              <a:t>’ operator can check the type of variable</a:t>
            </a: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467544" y="3147814"/>
            <a:ext cx="7560840" cy="11521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next line will be evaluated without exception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numberAsInt</a:t>
            </a:r>
            <a:r>
              <a:rPr lang="en-US" sz="2000" b="1" dirty="0">
                <a:solidFill>
                  <a:schemeClr val="tx1"/>
                </a:solidFill>
              </a:rPr>
              <a:t> = number as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Here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number as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will be null because the cast is invalid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3059832" y="1306161"/>
            <a:ext cx="6084168" cy="936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object number = “Five”;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?)number; //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Enums</a:t>
            </a:r>
            <a:r>
              <a:rPr lang="en-US" sz="2000" dirty="0" smtClean="0"/>
              <a:t> can store a combination of different values called </a:t>
            </a:r>
            <a:r>
              <a:rPr lang="en-US" sz="2000" b="1" dirty="0" smtClean="0"/>
              <a:t>bit-flags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Standard</a:t>
            </a:r>
            <a:r>
              <a:rPr lang="en-US" sz="2000" dirty="0" smtClean="0"/>
              <a:t> </a:t>
            </a:r>
            <a:r>
              <a:rPr lang="en-US" sz="2000" dirty="0" err="1" smtClean="0"/>
              <a:t>enums</a:t>
            </a:r>
            <a:r>
              <a:rPr lang="en-US" sz="2000" dirty="0"/>
              <a:t> </a:t>
            </a:r>
            <a:r>
              <a:rPr lang="en-US" sz="2000" dirty="0" smtClean="0"/>
              <a:t>can support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</a:t>
            </a:r>
            <a:r>
              <a:rPr lang="en-US" sz="2000" b="1" dirty="0" smtClean="0"/>
              <a:t>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[Flags] </a:t>
            </a:r>
            <a:r>
              <a:rPr lang="en-US" sz="2000" dirty="0" smtClean="0"/>
              <a:t>allow us to have a combination of values</a:t>
            </a:r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098063"/>
            <a:ext cx="7560840" cy="16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[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Flags]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public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Margins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   None = 0, Top = 1, Left = 2, Bottom = 4, Right = 8</a:t>
            </a: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72000" y="12756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07504" y="3723878"/>
            <a:ext cx="8928992" cy="12869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bottomRigthMargin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|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Margins.Right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  //  100(2) = 4</a:t>
            </a:r>
          </a:p>
          <a:p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bottomRigthMargin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== Margins.Bottom; // False            </a:t>
            </a:r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      //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1000(2) = 8</a:t>
            </a: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bottomRigthMargin.HasFlag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); // True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//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1100(2) = 12</a:t>
            </a:r>
          </a:p>
        </p:txBody>
      </p:sp>
    </p:spTree>
    <p:extLst>
      <p:ext uri="{BB962C8B-B14F-4D97-AF65-F5344CB8AC3E}">
        <p14:creationId xmlns:p14="http://schemas.microsoft.com/office/powerpoint/2010/main" val="401276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520" y="771550"/>
            <a:ext cx="8064896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Optional parameters enable us to omit arguments for some method </a:t>
            </a:r>
            <a:r>
              <a:rPr lang="en-US" sz="2200" dirty="0" smtClean="0"/>
              <a:t> parameters</a:t>
            </a:r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BankAccount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accountHolder</a:t>
            </a:r>
            <a:r>
              <a:rPr lang="en-US" sz="2000" b="1" dirty="0" smtClean="0"/>
              <a:t>, decimal money = 1000) </a:t>
            </a:r>
            <a:r>
              <a:rPr lang="en-US" sz="2000" b="1" dirty="0"/>
              <a:t>{</a:t>
            </a:r>
            <a:r>
              <a:rPr lang="en-US" sz="2000" b="1" dirty="0" smtClean="0"/>
              <a:t>}</a:t>
            </a: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default value</a:t>
            </a:r>
            <a:r>
              <a:rPr lang="en-US" sz="2200" dirty="0" smtClean="0"/>
              <a:t> </a:t>
            </a:r>
            <a:r>
              <a:rPr lang="en-US" sz="2200" dirty="0" smtClean="0"/>
              <a:t>has to </a:t>
            </a:r>
            <a:r>
              <a:rPr lang="en-US" sz="2200" dirty="0" smtClean="0"/>
              <a:t>be a </a:t>
            </a:r>
            <a:r>
              <a:rPr lang="en-US" sz="2200" b="1" dirty="0" smtClean="0"/>
              <a:t>constant,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</a:t>
            </a:r>
            <a:r>
              <a:rPr lang="en-US" sz="2200" b="1" dirty="0" smtClean="0"/>
              <a:t>    constructor </a:t>
            </a:r>
            <a:r>
              <a:rPr lang="en-US" sz="2200" b="1" dirty="0" smtClean="0"/>
              <a:t>of value type or </a:t>
            </a:r>
            <a:r>
              <a:rPr lang="en-US" sz="2200" b="1" dirty="0" err="1" smtClean="0"/>
              <a:t>defaut</a:t>
            </a:r>
            <a:r>
              <a:rPr lang="en-US" sz="2200" b="1" dirty="0" smtClean="0"/>
              <a:t>(T) </a:t>
            </a:r>
            <a:r>
              <a:rPr lang="en-US" sz="2200" dirty="0" smtClean="0"/>
              <a:t>for some type </a:t>
            </a:r>
            <a:r>
              <a:rPr lang="en-US" sz="2200" b="1" dirty="0" smtClean="0"/>
              <a:t>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use them we should note that the </a:t>
            </a:r>
            <a:r>
              <a:rPr lang="en-US" sz="2200" b="1" dirty="0" smtClean="0"/>
              <a:t>default</a:t>
            </a:r>
            <a:r>
              <a:rPr lang="en-US" sz="2200" dirty="0" smtClean="0"/>
              <a:t> </a:t>
            </a:r>
            <a:r>
              <a:rPr lang="en-US" sz="2200" b="1" dirty="0" smtClean="0"/>
              <a:t>value is </a:t>
            </a:r>
            <a:r>
              <a:rPr lang="en-US" sz="2200" b="1" dirty="0" smtClean="0"/>
              <a:t>    embedded </a:t>
            </a:r>
            <a:r>
              <a:rPr lang="en-US" sz="2200" b="1" dirty="0" smtClean="0"/>
              <a:t>in the caller’s assembly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yield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Using </a:t>
            </a:r>
            <a:r>
              <a:rPr lang="en-US" sz="1800" b="1" dirty="0" smtClean="0"/>
              <a:t>yield</a:t>
            </a:r>
            <a:r>
              <a:rPr lang="en-US" sz="1800" dirty="0" smtClean="0"/>
              <a:t> to define an iterator removes the need for extra class when                       implementing an </a:t>
            </a:r>
            <a:r>
              <a:rPr lang="en-US" sz="1800" b="1" dirty="0" err="1" smtClean="0"/>
              <a:t>IEnumerable</a:t>
            </a:r>
            <a:endParaRPr lang="en-US" sz="1800" b="1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We use them in methods that return the type </a:t>
            </a:r>
            <a:r>
              <a:rPr lang="en-US" sz="1800" b="1" dirty="0" err="1" smtClean="0"/>
              <a:t>IEnumerable</a:t>
            </a:r>
            <a:r>
              <a:rPr lang="en-US" sz="1800" dirty="0" smtClean="0"/>
              <a:t> or </a:t>
            </a:r>
            <a:r>
              <a:rPr lang="en-US" sz="1800" b="1" dirty="0" err="1" smtClean="0"/>
              <a:t>IEnumerable</a:t>
            </a:r>
            <a:r>
              <a:rPr lang="en-US" sz="1800" b="1" dirty="0" smtClean="0"/>
              <a:t>&lt;T&gt;</a:t>
            </a:r>
            <a:endParaRPr lang="en-US" sz="18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251520" y="1780293"/>
            <a:ext cx="8064896" cy="3024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EvenNumbers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from,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to)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for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from;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&lt;= to;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++)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</a:t>
            </a:r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 </a:t>
            </a:r>
            <a:r>
              <a:rPr lang="en-US" b="1" dirty="0" smtClean="0">
                <a:solidFill>
                  <a:schemeClr val="tx1"/>
                </a:solidFill>
              </a:rPr>
              <a:t> if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% 2 == 0)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chemeClr val="tx1"/>
                </a:solidFill>
              </a:rPr>
              <a:t> yield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;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150" b="1" dirty="0">
              <a:solidFill>
                <a:schemeClr val="tx1"/>
              </a:solidFill>
            </a:endParaRP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563888" y="3075806"/>
            <a:ext cx="5400600" cy="1944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number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err="1" smtClean="0">
                <a:solidFill>
                  <a:schemeClr val="tx1"/>
                </a:solidFill>
              </a:rPr>
              <a:t>EvenNumbers</a:t>
            </a:r>
            <a:r>
              <a:rPr lang="en-US" b="1" dirty="0" smtClean="0">
                <a:solidFill>
                  <a:schemeClr val="tx1"/>
                </a:solidFill>
              </a:rPr>
              <a:t>(50</a:t>
            </a:r>
            <a:r>
              <a:rPr lang="en-US" b="1" dirty="0">
                <a:solidFill>
                  <a:schemeClr val="tx1"/>
                </a:solidFill>
              </a:rPr>
              <a:t>, 60))</a:t>
            </a:r>
          </a:p>
          <a:p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</a:rPr>
              <a:t>(number);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13559" y="699542"/>
            <a:ext cx="3888432" cy="576064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7654"/>
            <a:ext cx="3075806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952</Words>
  <Application>Microsoft Office PowerPoint</Application>
  <PresentationFormat>Презентация на цял екран (16:9)</PresentationFormat>
  <Paragraphs>189</Paragraphs>
  <Slides>18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125</cp:revision>
  <dcterms:created xsi:type="dcterms:W3CDTF">2016-12-05T23:26:54Z</dcterms:created>
  <dcterms:modified xsi:type="dcterms:W3CDTF">2020-03-11T15:52:03Z</dcterms:modified>
</cp:coreProperties>
</file>