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6"/>
  </p:notesMasterIdLst>
  <p:handoutMasterIdLst>
    <p:handoutMasterId r:id="rId17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anas Vasilev" initials="AV" lastIdx="1" clrIdx="0">
    <p:extLst>
      <p:ext uri="{19B8F6BF-5375-455C-9EA6-DF929625EA0E}">
        <p15:presenceInfo xmlns:p15="http://schemas.microsoft.com/office/powerpoint/2012/main" userId="b1de393cee89fe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8F8"/>
    <a:srgbClr val="179A9D"/>
    <a:srgbClr val="38D4CD"/>
    <a:srgbClr val="16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5" autoAdjust="0"/>
  </p:normalViewPr>
  <p:slideViewPr>
    <p:cSldViewPr>
      <p:cViewPr varScale="1">
        <p:scale>
          <a:sx n="92" d="100"/>
          <a:sy n="92" d="100"/>
        </p:scale>
        <p:origin x="756" y="7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0T00:38:15.64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0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7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CSharp-Tips-and-Trick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1152128"/>
          </a:xfrm>
        </p:spPr>
        <p:txBody>
          <a:bodyPr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ea typeface="맑은 고딕" pitchFamily="50" charset="-127"/>
              </a:rPr>
              <a:t>C# Tips and Tricks</a:t>
            </a:r>
            <a:endParaRPr lang="en-US" altLang="ko-KR" sz="4000" dirty="0">
              <a:solidFill>
                <a:schemeClr val="tx1"/>
              </a:solidFill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054" y="1779662"/>
            <a:ext cx="2631892" cy="295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Changing Hash Code Run-time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323528" y="843558"/>
            <a:ext cx="8712968" cy="403244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Hash code is used in various hash-based collections                      (</a:t>
            </a:r>
            <a:r>
              <a:rPr lang="en-US" sz="2200" b="1" dirty="0" err="1" smtClean="0"/>
              <a:t>HashSet</a:t>
            </a:r>
            <a:r>
              <a:rPr lang="en-US" sz="2200" b="1" dirty="0" smtClean="0"/>
              <a:t>&lt;T&gt;, Dictionary&lt;</a:t>
            </a:r>
            <a:r>
              <a:rPr lang="en-US" sz="2200" b="1" dirty="0" err="1" smtClean="0"/>
              <a:t>TKey</a:t>
            </a:r>
            <a:r>
              <a:rPr lang="en-US" sz="2200" b="1" dirty="0" smtClean="0"/>
              <a:t>, TValue&gt;</a:t>
            </a:r>
            <a:r>
              <a:rPr lang="en-US" sz="2200" dirty="0" smtClean="0"/>
              <a:t>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In C# an overridden method named </a:t>
            </a:r>
            <a:r>
              <a:rPr lang="en-US" sz="2200" b="1" dirty="0" err="1" smtClean="0"/>
              <a:t>GetHashCode</a:t>
            </a:r>
            <a:r>
              <a:rPr lang="en-US" sz="2200" dirty="0"/>
              <a:t> </a:t>
            </a:r>
            <a:r>
              <a:rPr lang="en-US" sz="2200" dirty="0" smtClean="0"/>
              <a:t>provides the   hash code generation for particular types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If you generate a </a:t>
            </a:r>
            <a:r>
              <a:rPr lang="en-US" sz="2200" b="1" dirty="0" smtClean="0"/>
              <a:t>custom hash code </a:t>
            </a:r>
            <a:r>
              <a:rPr lang="en-US" sz="2200" dirty="0" smtClean="0"/>
              <a:t>for a type, try to use             </a:t>
            </a:r>
            <a:r>
              <a:rPr lang="en-US" sz="2200" b="1" dirty="0" smtClean="0"/>
              <a:t>read-only properties </a:t>
            </a:r>
            <a:r>
              <a:rPr lang="en-US" sz="2200" dirty="0" smtClean="0"/>
              <a:t>for it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smtClean="0"/>
              <a:t>Non-read-only properties </a:t>
            </a:r>
            <a:r>
              <a:rPr lang="en-US" sz="2200" dirty="0" smtClean="0"/>
              <a:t>may </a:t>
            </a:r>
            <a:r>
              <a:rPr lang="en-US" sz="2200" b="1" dirty="0" smtClean="0"/>
              <a:t>change</a:t>
            </a:r>
            <a:r>
              <a:rPr lang="en-US" sz="2200" dirty="0" smtClean="0"/>
              <a:t> the hash-code runtime    and collections will not be notified for the change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Thus the internal structure and algorithms of the collection will not be able to retrieve and use the </a:t>
            </a:r>
            <a:r>
              <a:rPr lang="en-US" sz="2200" b="1" dirty="0" smtClean="0"/>
              <a:t>modified instance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83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Random numbers in .NET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179512" y="843558"/>
            <a:ext cx="8964488" cy="4104456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</a:t>
            </a:r>
            <a:r>
              <a:rPr lang="en-US" sz="2200" b="1" dirty="0" smtClean="0"/>
              <a:t>Random</a:t>
            </a:r>
            <a:r>
              <a:rPr lang="en-US" sz="2200" dirty="0" smtClean="0"/>
              <a:t> class in .NET is a </a:t>
            </a:r>
            <a:r>
              <a:rPr lang="en-US" sz="2200" b="1" dirty="0" smtClean="0"/>
              <a:t>pseudo-random number                generator </a:t>
            </a:r>
            <a:r>
              <a:rPr lang="en-US" sz="2200" dirty="0" smtClean="0"/>
              <a:t>(deterministic)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Any instance of Random has certain amount of state               (their seed value initially)</a:t>
            </a:r>
          </a:p>
          <a:p>
            <a:pPr marL="457200" lvl="1" indent="0">
              <a:buNone/>
            </a:pPr>
            <a:r>
              <a:rPr lang="en-US" sz="2200" dirty="0" smtClean="0"/>
              <a:t>  </a:t>
            </a:r>
            <a:r>
              <a:rPr lang="en-US" sz="2200" dirty="0" smtClean="0">
                <a:solidFill>
                  <a:schemeClr val="accent3"/>
                </a:solidFill>
              </a:rPr>
              <a:t>These two instances will generate the exact same values</a:t>
            </a:r>
          </a:p>
          <a:p>
            <a:pPr marL="457200" lvl="1" indent="0">
              <a:buNone/>
            </a:pPr>
            <a:r>
              <a:rPr lang="en-US" sz="2200" b="1" dirty="0" smtClean="0">
                <a:solidFill>
                  <a:schemeClr val="accent3"/>
                </a:solidFill>
              </a:rPr>
              <a:t>  </a:t>
            </a:r>
            <a:r>
              <a:rPr lang="en-US" sz="2200" b="1" dirty="0" err="1" smtClean="0">
                <a:solidFill>
                  <a:schemeClr val="accent3"/>
                </a:solidFill>
              </a:rPr>
              <a:t>var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 err="1" smtClean="0">
                <a:solidFill>
                  <a:schemeClr val="accent3"/>
                </a:solidFill>
              </a:rPr>
              <a:t>firstRandomNumberGenerator</a:t>
            </a:r>
            <a:r>
              <a:rPr lang="en-US" sz="2200" b="1" dirty="0" smtClean="0">
                <a:solidFill>
                  <a:schemeClr val="accent3"/>
                </a:solidFill>
              </a:rPr>
              <a:t> = new Random(0);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chemeClr val="accent3"/>
                </a:solidFill>
              </a:rPr>
              <a:t> 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 err="1" smtClean="0">
                <a:solidFill>
                  <a:schemeClr val="accent3"/>
                </a:solidFill>
              </a:rPr>
              <a:t>var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 err="1" smtClean="0">
                <a:solidFill>
                  <a:schemeClr val="accent3"/>
                </a:solidFill>
              </a:rPr>
              <a:t>secondRandomNumberGenerator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>
                <a:solidFill>
                  <a:schemeClr val="accent3"/>
                </a:solidFill>
              </a:rPr>
              <a:t>= new Random(0</a:t>
            </a:r>
            <a:r>
              <a:rPr lang="en-US" sz="2200" b="1" dirty="0" smtClean="0">
                <a:solidFill>
                  <a:schemeClr val="accent3"/>
                </a:solidFill>
              </a:rPr>
              <a:t>);</a:t>
            </a:r>
          </a:p>
          <a:p>
            <a:pPr marL="457200" lvl="1" indent="0">
              <a:buNone/>
            </a:pPr>
            <a:endParaRPr lang="en-US" sz="2200" b="1" dirty="0" smtClean="0">
              <a:solidFill>
                <a:schemeClr val="accent3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err="1" smtClean="0"/>
              <a:t>RNGCryptoServiceProvider</a:t>
            </a:r>
            <a:r>
              <a:rPr lang="en-US" sz="2200" b="1" dirty="0" smtClean="0"/>
              <a:t> generates high-quality random      numbers</a:t>
            </a:r>
            <a:endParaRPr lang="en-US" sz="2200" b="1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98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LINQ Multiple enumeration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443958"/>
          </a:xfrm>
        </p:spPr>
        <p:txBody>
          <a:bodyPr anchor="t"/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 smtClean="0"/>
              <a:t>We are doing extra work by enumerating the collection twice in the two </a:t>
            </a:r>
            <a:r>
              <a:rPr lang="en-US" sz="1600" b="1" dirty="0" err="1" smtClean="0"/>
              <a:t>foreach</a:t>
            </a:r>
            <a:r>
              <a:rPr lang="en-US" sz="1600" dirty="0" smtClean="0"/>
              <a:t> statements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 smtClean="0"/>
              <a:t>If </a:t>
            </a:r>
            <a:r>
              <a:rPr lang="en-US" sz="1600" b="1" dirty="0" err="1" smtClean="0"/>
              <a:t>GetDataObjects</a:t>
            </a:r>
            <a:r>
              <a:rPr lang="en-US" sz="1600" dirty="0" smtClean="0"/>
              <a:t>() results in a DB query, we are executing query twice with the same result</a:t>
            </a:r>
            <a:endParaRPr lang="en-US" sz="1600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827584" y="843558"/>
            <a:ext cx="7488832" cy="293548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         </a:t>
            </a:r>
            <a:r>
              <a:rPr lang="en-US" b="1" dirty="0" err="1" smtClean="0">
                <a:solidFill>
                  <a:schemeClr val="tx1"/>
                </a:solidFill>
              </a:rPr>
              <a:t>IEnumerable</a:t>
            </a:r>
            <a:r>
              <a:rPr lang="en-US" b="1" dirty="0" smtClean="0">
                <a:solidFill>
                  <a:schemeClr val="tx1"/>
                </a:solidFill>
              </a:rPr>
              <a:t>&lt;</a:t>
            </a:r>
            <a:r>
              <a:rPr lang="en-US" b="1" dirty="0" err="1" smtClean="0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&gt; </a:t>
            </a:r>
            <a:r>
              <a:rPr lang="en-US" b="1" dirty="0" err="1">
                <a:solidFill>
                  <a:schemeClr val="tx1"/>
                </a:solidFill>
              </a:rPr>
              <a:t>dataObjects</a:t>
            </a:r>
            <a:r>
              <a:rPr lang="en-US" b="1" dirty="0">
                <a:solidFill>
                  <a:schemeClr val="tx1"/>
                </a:solidFill>
              </a:rPr>
              <a:t> = </a:t>
            </a:r>
            <a:r>
              <a:rPr lang="en-US" b="1" dirty="0" err="1">
                <a:solidFill>
                  <a:schemeClr val="tx1"/>
                </a:solidFill>
              </a:rPr>
              <a:t>GetDataObjects</a:t>
            </a:r>
            <a:r>
              <a:rPr lang="en-US" b="1" dirty="0">
                <a:solidFill>
                  <a:schemeClr val="tx1"/>
                </a:solidFill>
              </a:rPr>
              <a:t>();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</a:t>
            </a:r>
            <a:r>
              <a:rPr lang="en-US" b="1" dirty="0" err="1">
                <a:solidFill>
                  <a:schemeClr val="tx1"/>
                </a:solidFill>
              </a:rPr>
              <a:t>foreach</a:t>
            </a:r>
            <a:r>
              <a:rPr lang="en-US" b="1" dirty="0">
                <a:solidFill>
                  <a:schemeClr val="tx1"/>
                </a:solidFill>
              </a:rPr>
              <a:t> (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 in </a:t>
            </a:r>
            <a:r>
              <a:rPr lang="en-US" b="1" dirty="0" err="1">
                <a:solidFill>
                  <a:schemeClr val="tx1"/>
                </a:solidFill>
              </a:rPr>
              <a:t>dataObjects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 </a:t>
            </a:r>
            <a:r>
              <a:rPr lang="en-US" b="1" dirty="0" err="1">
                <a:solidFill>
                  <a:schemeClr val="tx1"/>
                </a:solidFill>
              </a:rPr>
              <a:t>Console.WriteLine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);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</a:t>
            </a:r>
            <a:r>
              <a:rPr lang="en-US" b="1" dirty="0" err="1">
                <a:solidFill>
                  <a:schemeClr val="tx1"/>
                </a:solidFill>
              </a:rPr>
              <a:t>foreach</a:t>
            </a:r>
            <a:r>
              <a:rPr lang="en-US" b="1" dirty="0">
                <a:solidFill>
                  <a:schemeClr val="tx1"/>
                </a:solidFill>
              </a:rPr>
              <a:t> (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 in </a:t>
            </a:r>
            <a:r>
              <a:rPr lang="en-US" b="1" dirty="0" err="1">
                <a:solidFill>
                  <a:schemeClr val="tx1"/>
                </a:solidFill>
              </a:rPr>
              <a:t>dataObjects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//do some other work here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}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3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Table of contents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395536" y="699542"/>
            <a:ext cx="9144000" cy="2304256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Traps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Syntactic sugar and Language Features in C#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Useful .NET classes and methods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Debugging and testing tips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251520" y="4011910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Demos: </a:t>
            </a:r>
            <a:r>
              <a:rPr lang="en-US" sz="2000" dirty="0">
                <a:hlinkClick r:id="rId2"/>
              </a:rPr>
              <a:t>https://github.com/NaskoVasilev/CSharp-Tips-and-Tricks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506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Equality in .NET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107504" y="915566"/>
            <a:ext cx="88747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Value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The generally understood meaning of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Two objects contain the same value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E.g. two integers with the same value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have value equality</a:t>
            </a:r>
          </a:p>
          <a:p>
            <a:pPr lvl="1"/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Reference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Also know as identity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Two objects references refer to the same object</a:t>
            </a:r>
            <a:endParaRPr lang="en-US" sz="2400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779662"/>
            <a:ext cx="2448272" cy="272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7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Check references in .NET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323528" y="915566"/>
            <a:ext cx="849694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To check for </a:t>
            </a:r>
            <a:r>
              <a:rPr lang="en-US" sz="2200" b="1" dirty="0" smtClean="0"/>
              <a:t>reference equality </a:t>
            </a:r>
            <a:r>
              <a:rPr lang="en-US" sz="2200" dirty="0" smtClean="0"/>
              <a:t>use </a:t>
            </a:r>
            <a:r>
              <a:rPr lang="en-US" sz="2200" b="1" i="1" dirty="0" err="1" smtClean="0"/>
              <a:t>ReferenceEquals</a:t>
            </a:r>
            <a:r>
              <a:rPr lang="en-US" sz="2200" b="1" i="1" dirty="0" smtClean="0"/>
              <a:t>              </a:t>
            </a:r>
            <a:r>
              <a:rPr lang="en-US" sz="2200" dirty="0" smtClean="0"/>
              <a:t>(return Boolean)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Object.ReferenceEquals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firstObject</a:t>
            </a:r>
            <a:r>
              <a:rPr lang="en-US" sz="2200" i="1" dirty="0" smtClean="0"/>
              <a:t>, 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To check for </a:t>
            </a:r>
            <a:r>
              <a:rPr lang="en-US" sz="2200" b="1" dirty="0" smtClean="0"/>
              <a:t>value equality</a:t>
            </a:r>
            <a:r>
              <a:rPr lang="en-US" sz="2200" dirty="0" smtClean="0"/>
              <a:t>, you should generally use </a:t>
            </a:r>
            <a:r>
              <a:rPr lang="en-US" sz="2200" b="1" i="1" dirty="0" smtClean="0"/>
              <a:t>Equals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b="1" i="1" dirty="0" smtClean="0"/>
              <a:t>Equals</a:t>
            </a:r>
            <a:r>
              <a:rPr lang="en-US" sz="2200" dirty="0" smtClean="0"/>
              <a:t> as it is implemented by </a:t>
            </a:r>
            <a:r>
              <a:rPr lang="en-US" sz="2200" b="1" i="1" dirty="0"/>
              <a:t>O</a:t>
            </a:r>
            <a:r>
              <a:rPr lang="en-US" sz="2200" b="1" i="1" dirty="0" smtClean="0"/>
              <a:t>bject </a:t>
            </a:r>
            <a:r>
              <a:rPr lang="en-US" sz="2200" dirty="0" smtClean="0"/>
              <a:t>just preforms a          reference check (we should override it) 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firstObject.Equals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) // true or false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By default, the operator == tests for reference equality (override  it for immutable types)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firstObject</a:t>
            </a:r>
            <a:r>
              <a:rPr lang="en-US" sz="2200" i="1" dirty="0" smtClean="0"/>
              <a:t> == 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 // true or false</a:t>
            </a:r>
            <a:endParaRPr lang="en-US" sz="2200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5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Comparing </a:t>
            </a:r>
            <a:r>
              <a:rPr lang="en-US" b="1" dirty="0" err="1" smtClean="0">
                <a:solidFill>
                  <a:schemeClr val="tx1"/>
                </a:solidFill>
              </a:rPr>
              <a:t>structs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51520" y="915566"/>
            <a:ext cx="87849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All </a:t>
            </a:r>
            <a:r>
              <a:rPr lang="en-US" sz="2200" b="1" dirty="0" err="1" smtClean="0"/>
              <a:t>structs</a:t>
            </a:r>
            <a:r>
              <a:rPr lang="en-US" sz="2200" dirty="0" smtClean="0"/>
              <a:t> derive from the same </a:t>
            </a:r>
            <a:r>
              <a:rPr lang="en-US" sz="2200" b="1" i="1" dirty="0" err="1" smtClean="0"/>
              <a:t>ValueType</a:t>
            </a:r>
            <a:r>
              <a:rPr lang="en-US" sz="2200" dirty="0" smtClean="0"/>
              <a:t> class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b="1" i="1" dirty="0" err="1" smtClean="0"/>
              <a:t>ValueType.Equals</a:t>
            </a:r>
            <a:r>
              <a:rPr lang="en-US" sz="2200" b="1" i="1" dirty="0" smtClean="0"/>
              <a:t>(Object) overrides </a:t>
            </a:r>
            <a:r>
              <a:rPr lang="en-US" sz="2200" b="1" i="1" dirty="0" err="1" smtClean="0"/>
              <a:t>Object.Equals</a:t>
            </a:r>
            <a:r>
              <a:rPr lang="en-US" sz="2200" b="1" i="1" dirty="0" smtClean="0"/>
              <a:t>(Object)     </a:t>
            </a:r>
            <a:r>
              <a:rPr lang="en-US" sz="2200" dirty="0" smtClean="0"/>
              <a:t>and provides default implementation of value equality </a:t>
            </a:r>
            <a:r>
              <a:rPr lang="en-US" sz="2200" b="1" i="1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By</a:t>
            </a:r>
            <a:r>
              <a:rPr lang="en-US" sz="2200" b="1" i="1" dirty="0" smtClean="0"/>
              <a:t> </a:t>
            </a:r>
            <a:r>
              <a:rPr lang="en-US" sz="2200" dirty="0" smtClean="0"/>
              <a:t>default when comparing </a:t>
            </a:r>
            <a:r>
              <a:rPr lang="en-US" sz="2200" dirty="0" err="1" smtClean="0"/>
              <a:t>structs</a:t>
            </a:r>
            <a:r>
              <a:rPr lang="en-US" sz="2200" dirty="0" smtClean="0"/>
              <a:t> with </a:t>
            </a:r>
            <a:r>
              <a:rPr lang="en-US" sz="2200" b="1" i="1" dirty="0" smtClean="0"/>
              <a:t>Equals()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If none of the fields of the current instance are reference types </a:t>
            </a:r>
            <a:r>
              <a:rPr lang="en-US" sz="2200" b="1" i="1" dirty="0" smtClean="0"/>
              <a:t>=&gt; byte-by-byte</a:t>
            </a:r>
            <a:r>
              <a:rPr lang="en-US" sz="2200" dirty="0" smtClean="0"/>
              <a:t> comparison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Otherwise it uses </a:t>
            </a:r>
            <a:r>
              <a:rPr lang="en-US" sz="2200" b="1" i="1" dirty="0" smtClean="0"/>
              <a:t>reflection</a:t>
            </a:r>
            <a:r>
              <a:rPr lang="en-US" sz="2200" dirty="0" smtClean="0"/>
              <a:t> to compare corresponding fields   (~</a:t>
            </a:r>
            <a:r>
              <a:rPr lang="en-US" sz="2200" b="1" i="1" dirty="0" smtClean="0"/>
              <a:t>20 times slower!</a:t>
            </a:r>
            <a:r>
              <a:rPr lang="en-US" sz="22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We can improve the performance of </a:t>
            </a:r>
            <a:r>
              <a:rPr lang="en-US" sz="2200" dirty="0" err="1" smtClean="0"/>
              <a:t>structs</a:t>
            </a:r>
            <a:r>
              <a:rPr lang="en-US" sz="2200" dirty="0" smtClean="0"/>
              <a:t> by comparing them     with overridden </a:t>
            </a:r>
            <a:r>
              <a:rPr lang="en-US" sz="2200" b="1" dirty="0" smtClean="0"/>
              <a:t>Equals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5395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String 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92488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String is a reference and </a:t>
            </a:r>
            <a:r>
              <a:rPr lang="en-US" sz="1800" b="1" dirty="0" smtClean="0">
                <a:solidFill>
                  <a:schemeClr val="tx1"/>
                </a:solidFill>
              </a:rPr>
              <a:t>immutable</a:t>
            </a:r>
            <a:r>
              <a:rPr lang="en-US" sz="1800" dirty="0" smtClean="0">
                <a:solidFill>
                  <a:schemeClr val="tx1"/>
                </a:solidFill>
              </a:rPr>
              <a:t> type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The CLR uses a method of storing only one copy of each distinct string value               (string interning)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When apply </a:t>
            </a:r>
            <a:r>
              <a:rPr lang="en-US" sz="1800" b="1" dirty="0" smtClean="0">
                <a:solidFill>
                  <a:schemeClr val="tx1"/>
                </a:solidFill>
              </a:rPr>
              <a:t>+=</a:t>
            </a:r>
            <a:r>
              <a:rPr lang="en-US" sz="1800" dirty="0" smtClean="0">
                <a:solidFill>
                  <a:schemeClr val="tx1"/>
                </a:solidFill>
              </a:rPr>
              <a:t> operator a new pointer to new string is created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Use </a:t>
            </a:r>
            <a:r>
              <a:rPr lang="en-US" sz="1800" b="1" dirty="0" err="1" smtClean="0">
                <a:solidFill>
                  <a:schemeClr val="tx1"/>
                </a:solidFill>
              </a:rPr>
              <a:t>StringBuilder</a:t>
            </a:r>
            <a:r>
              <a:rPr lang="en-US" sz="1800" dirty="0" smtClean="0">
                <a:solidFill>
                  <a:schemeClr val="tx1"/>
                </a:solidFill>
              </a:rPr>
              <a:t> for string manipulations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Правоъгълник 7"/>
          <p:cNvSpPr/>
          <p:nvPr/>
        </p:nvSpPr>
        <p:spPr>
          <a:xfrm>
            <a:off x="341276" y="1749897"/>
            <a:ext cx="8640960" cy="20882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 err="1"/>
              <a:t>var</a:t>
            </a:r>
            <a:r>
              <a:rPr lang="en-US" sz="1600" b="1" dirty="0"/>
              <a:t> string1 = "some value</a:t>
            </a:r>
            <a:r>
              <a:rPr lang="en-US" sz="1600" b="1" dirty="0" smtClean="0"/>
              <a:t>";</a:t>
            </a:r>
          </a:p>
          <a:p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/>
              <a:t>string2 = "some value";</a:t>
            </a:r>
          </a:p>
          <a:p>
            <a:r>
              <a:rPr lang="en-US" sz="1600" b="1" dirty="0" err="1" smtClean="0"/>
              <a:t>Console.WriteLine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ReferenceEquals</a:t>
            </a:r>
            <a:r>
              <a:rPr lang="en-US" sz="1600" b="1" dirty="0" smtClean="0"/>
              <a:t>(string1</a:t>
            </a:r>
            <a:r>
              <a:rPr lang="en-US" sz="1600" b="1" dirty="0"/>
              <a:t>, string2)); // </a:t>
            </a:r>
            <a:r>
              <a:rPr lang="en-US" sz="1600" b="1" dirty="0" smtClean="0"/>
              <a:t>true</a:t>
            </a:r>
          </a:p>
          <a:p>
            <a:r>
              <a:rPr lang="en-US" sz="1600" b="1" dirty="0" err="1" smtClean="0"/>
              <a:t>Console.Write</a:t>
            </a:r>
            <a:r>
              <a:rPr lang="en-US" sz="1600" b="1" dirty="0"/>
              <a:t>("Please enter \"some value\": ");</a:t>
            </a:r>
          </a:p>
          <a:p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 err="1"/>
              <a:t>stringFromConsole</a:t>
            </a:r>
            <a:r>
              <a:rPr lang="en-US" sz="1600" b="1" dirty="0"/>
              <a:t> = </a:t>
            </a:r>
            <a:r>
              <a:rPr lang="en-US" sz="1600" b="1" dirty="0" err="1"/>
              <a:t>Console.ReadLine</a:t>
            </a:r>
            <a:r>
              <a:rPr lang="en-US" sz="1600" b="1" dirty="0"/>
              <a:t>();</a:t>
            </a:r>
          </a:p>
          <a:p>
            <a:r>
              <a:rPr lang="en-US" sz="1600" b="1" dirty="0" err="1" smtClean="0"/>
              <a:t>Console.WriteLine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ReferenceEquals</a:t>
            </a:r>
            <a:r>
              <a:rPr lang="en-US" sz="1600" b="1" dirty="0" smtClean="0"/>
              <a:t>(string1</a:t>
            </a:r>
            <a:r>
              <a:rPr lang="en-US" sz="1600" b="1" dirty="0"/>
              <a:t>, </a:t>
            </a:r>
            <a:r>
              <a:rPr lang="en-US" sz="1600" b="1" dirty="0" err="1"/>
              <a:t>stringFromConsole</a:t>
            </a:r>
            <a:r>
              <a:rPr lang="en-US" sz="1600" b="1" dirty="0"/>
              <a:t>)); // false</a:t>
            </a:r>
          </a:p>
          <a:p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 err="1"/>
              <a:t>stringInternFromConsole</a:t>
            </a:r>
            <a:r>
              <a:rPr lang="en-US" sz="1600" b="1" dirty="0"/>
              <a:t> = </a:t>
            </a:r>
            <a:r>
              <a:rPr lang="en-US" sz="1600" b="1" dirty="0" err="1"/>
              <a:t>string.Intern</a:t>
            </a:r>
            <a:r>
              <a:rPr lang="en-US" sz="1600" b="1" dirty="0"/>
              <a:t>(</a:t>
            </a:r>
            <a:r>
              <a:rPr lang="en-US" sz="1600" b="1" dirty="0" err="1"/>
              <a:t>stringFromConsole</a:t>
            </a:r>
            <a:r>
              <a:rPr lang="en-US" sz="1600" b="1" dirty="0"/>
              <a:t>);</a:t>
            </a:r>
          </a:p>
          <a:p>
            <a:r>
              <a:rPr lang="en-US" sz="1600" b="1" dirty="0" err="1" smtClean="0"/>
              <a:t>Console.WriteLine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ReferenceEquals</a:t>
            </a:r>
            <a:r>
              <a:rPr lang="en-US" sz="1600" b="1" dirty="0" smtClean="0"/>
              <a:t>(string1</a:t>
            </a:r>
            <a:r>
              <a:rPr lang="en-US" sz="1600" b="1" dirty="0"/>
              <a:t>, </a:t>
            </a:r>
            <a:r>
              <a:rPr lang="en-US" sz="1600" b="1" dirty="0" err="1"/>
              <a:t>stringInternFromConsole</a:t>
            </a:r>
            <a:r>
              <a:rPr lang="en-US" sz="1600" b="1" dirty="0"/>
              <a:t>)); //true</a:t>
            </a:r>
          </a:p>
        </p:txBody>
      </p:sp>
      <p:sp>
        <p:nvSpPr>
          <p:cNvPr id="9" name="Текстово поле 8"/>
          <p:cNvSpPr txBox="1"/>
          <p:nvPr/>
        </p:nvSpPr>
        <p:spPr>
          <a:xfrm>
            <a:off x="179512" y="1419622"/>
            <a:ext cx="864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138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Preserving stack trace	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104456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These two same blocks simply </a:t>
            </a:r>
            <a:r>
              <a:rPr lang="en-US" sz="2000" b="1" dirty="0" smtClean="0">
                <a:solidFill>
                  <a:schemeClr val="tx1"/>
                </a:solidFill>
              </a:rPr>
              <a:t>re-throw</a:t>
            </a:r>
            <a:r>
              <a:rPr lang="en-US" sz="2000" dirty="0" smtClean="0">
                <a:solidFill>
                  <a:schemeClr val="tx1"/>
                </a:solidFill>
              </a:rPr>
              <a:t> the exception keeping the                 </a:t>
            </a:r>
            <a:r>
              <a:rPr lang="en-US" sz="2000" b="1" dirty="0" smtClean="0">
                <a:solidFill>
                  <a:schemeClr val="tx1"/>
                </a:solidFill>
              </a:rPr>
              <a:t>stack trace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try { </a:t>
            </a:r>
            <a:r>
              <a:rPr lang="en-150" sz="2000" b="1" dirty="0" smtClean="0">
                <a:solidFill>
                  <a:schemeClr val="tx1"/>
                </a:solidFill>
              </a:rPr>
              <a:t>…</a:t>
            </a:r>
            <a:r>
              <a:rPr lang="en-US" sz="2000" b="1" dirty="0" smtClean="0">
                <a:solidFill>
                  <a:schemeClr val="tx1"/>
                </a:solidFill>
              </a:rPr>
              <a:t> } catch () { throw; }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	try { </a:t>
            </a:r>
            <a:r>
              <a:rPr lang="en-150" sz="2000" b="1" dirty="0" smtClean="0">
                <a:solidFill>
                  <a:schemeClr val="tx1"/>
                </a:solidFill>
              </a:rPr>
              <a:t>…</a:t>
            </a:r>
            <a:r>
              <a:rPr lang="en-US" sz="2000" b="1" dirty="0" smtClean="0">
                <a:solidFill>
                  <a:schemeClr val="tx1"/>
                </a:solidFill>
              </a:rPr>
              <a:t> } catch (Exception e) { throw; }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The next block is different: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try { </a:t>
            </a:r>
            <a:r>
              <a:rPr lang="en-150" sz="2000" b="1" dirty="0" smtClean="0">
                <a:solidFill>
                  <a:schemeClr val="tx1"/>
                </a:solidFill>
              </a:rPr>
              <a:t>…</a:t>
            </a:r>
            <a:r>
              <a:rPr lang="en-US" sz="2000" b="1" dirty="0" smtClean="0">
                <a:solidFill>
                  <a:schemeClr val="tx1"/>
                </a:solidFill>
              </a:rPr>
              <a:t> } catch (Exception ex) { throw ex; }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It will change the </a:t>
            </a:r>
            <a:r>
              <a:rPr lang="en-US" sz="2000" b="1" dirty="0" smtClean="0">
                <a:solidFill>
                  <a:schemeClr val="tx1"/>
                </a:solidFill>
              </a:rPr>
              <a:t>source</a:t>
            </a:r>
            <a:r>
              <a:rPr lang="en-US" sz="2000" dirty="0" smtClean="0">
                <a:solidFill>
                  <a:schemeClr val="tx1"/>
                </a:solidFill>
              </a:rPr>
              <a:t> and the </a:t>
            </a:r>
            <a:r>
              <a:rPr lang="en-US" sz="2000" b="1" dirty="0" smtClean="0">
                <a:solidFill>
                  <a:schemeClr val="tx1"/>
                </a:solidFill>
              </a:rPr>
              <a:t>stack trace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It will appear that the exception has been thrown from the current method from that line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Prefer creating </a:t>
            </a:r>
            <a:r>
              <a:rPr lang="en-US" sz="2000" b="1" dirty="0" smtClean="0">
                <a:solidFill>
                  <a:schemeClr val="tx1"/>
                </a:solidFill>
              </a:rPr>
              <a:t>new custom exception</a:t>
            </a:r>
          </a:p>
        </p:txBody>
      </p:sp>
    </p:spTree>
    <p:extLst>
      <p:ext uri="{BB962C8B-B14F-4D97-AF65-F5344CB8AC3E}">
        <p14:creationId xmlns:p14="http://schemas.microsoft.com/office/powerpoint/2010/main" val="2421763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Exceptions &amp; Static constructors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843558"/>
            <a:ext cx="9144000" cy="3888432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A static constructor is called automatically to initialize the class before: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The first </a:t>
            </a:r>
            <a:r>
              <a:rPr lang="en-US" sz="2000" b="1" dirty="0" smtClean="0"/>
              <a:t>instance</a:t>
            </a:r>
            <a:r>
              <a:rPr lang="en-US" sz="2000" dirty="0" smtClean="0"/>
              <a:t> is created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Or any </a:t>
            </a:r>
            <a:r>
              <a:rPr lang="en-US" sz="2000" b="1" dirty="0" smtClean="0"/>
              <a:t>static members </a:t>
            </a:r>
            <a:r>
              <a:rPr lang="en-US" sz="2000" dirty="0" smtClean="0"/>
              <a:t>are </a:t>
            </a:r>
            <a:r>
              <a:rPr lang="en-US" sz="2000" b="1" dirty="0" smtClean="0"/>
              <a:t>referenced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Once a type initializer has failed, it </a:t>
            </a:r>
            <a:r>
              <a:rPr lang="en-US" sz="2000" b="1" dirty="0" smtClean="0">
                <a:solidFill>
                  <a:schemeClr val="tx1"/>
                </a:solidFill>
              </a:rPr>
              <a:t>never retried </a:t>
            </a:r>
            <a:r>
              <a:rPr lang="en-US" sz="2000" dirty="0" smtClean="0">
                <a:solidFill>
                  <a:schemeClr val="tx1"/>
                </a:solidFill>
              </a:rPr>
              <a:t>(for the lifetime of the         </a:t>
            </a:r>
            <a:r>
              <a:rPr lang="en-US" sz="2000" dirty="0" err="1" smtClean="0">
                <a:solidFill>
                  <a:schemeClr val="tx1"/>
                </a:solidFill>
              </a:rPr>
              <a:t>AppDomain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Type will remain </a:t>
            </a:r>
            <a:r>
              <a:rPr lang="en-US" sz="2000" b="1" dirty="0" smtClean="0"/>
              <a:t>uninitialized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Creating instances will also </a:t>
            </a:r>
            <a:r>
              <a:rPr lang="en-US" sz="2000" b="1" dirty="0" smtClean="0"/>
              <a:t>fail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You should have a </a:t>
            </a:r>
            <a:r>
              <a:rPr lang="en-US" sz="2000" b="1" dirty="0" smtClean="0">
                <a:solidFill>
                  <a:schemeClr val="tx1"/>
                </a:solidFill>
              </a:rPr>
              <a:t>very good reason </a:t>
            </a:r>
            <a:r>
              <a:rPr lang="en-US" sz="2000" dirty="0" smtClean="0">
                <a:solidFill>
                  <a:schemeClr val="tx1"/>
                </a:solidFill>
              </a:rPr>
              <a:t>for throwing an exception from a static constructor</a:t>
            </a:r>
          </a:p>
          <a:p>
            <a:pPr lvl="1" indent="0">
              <a:buNone/>
            </a:pPr>
            <a:r>
              <a:rPr lang="en-US" sz="1600" dirty="0" smtClean="0"/>
              <a:t>										</a:t>
            </a:r>
          </a:p>
          <a:p>
            <a:pPr marL="285750">
              <a:buFont typeface="Wingdings" panose="05000000000000000000" pitchFamily="2" charset="2"/>
              <a:buChar char="§"/>
            </a:pPr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31843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Virtual call in constructor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179512" y="873137"/>
            <a:ext cx="8784976" cy="4244788"/>
          </a:xfrm>
        </p:spPr>
        <p:txBody>
          <a:bodyPr wrap="square" anchor="t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Calling </a:t>
            </a:r>
            <a:r>
              <a:rPr lang="en-US" sz="2200" b="1" dirty="0" smtClean="0">
                <a:solidFill>
                  <a:schemeClr val="tx1"/>
                </a:solidFill>
              </a:rPr>
              <a:t>virtual methods </a:t>
            </a:r>
            <a:r>
              <a:rPr lang="en-US" sz="2200" dirty="0" smtClean="0">
                <a:solidFill>
                  <a:schemeClr val="tx1"/>
                </a:solidFill>
              </a:rPr>
              <a:t>in a constrictor is a </a:t>
            </a:r>
            <a:r>
              <a:rPr lang="en-US" sz="2200" b="1" dirty="0" smtClean="0">
                <a:solidFill>
                  <a:schemeClr val="tx1"/>
                </a:solidFill>
              </a:rPr>
              <a:t>bad</a:t>
            </a:r>
            <a:r>
              <a:rPr lang="en-US" sz="2200" dirty="0" smtClean="0">
                <a:solidFill>
                  <a:schemeClr val="tx1"/>
                </a:solidFill>
              </a:rPr>
              <a:t> idea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When initializing a type in C# constructors are invoked </a:t>
            </a:r>
            <a:r>
              <a:rPr lang="en-US" sz="2200" b="1" dirty="0" smtClean="0">
                <a:solidFill>
                  <a:schemeClr val="tx1"/>
                </a:solidFill>
              </a:rPr>
              <a:t>top-down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First the </a:t>
            </a:r>
            <a:r>
              <a:rPr lang="en-US" sz="2200" b="1" dirty="0" smtClean="0"/>
              <a:t>top base </a:t>
            </a:r>
            <a:r>
              <a:rPr lang="en-US" sz="2200" dirty="0" smtClean="0"/>
              <a:t>constructor (object())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Then down to </a:t>
            </a:r>
            <a:r>
              <a:rPr lang="en-US" sz="2200" b="1" dirty="0" smtClean="0"/>
              <a:t>the derived constructors </a:t>
            </a:r>
            <a:r>
              <a:rPr lang="en-US" sz="2200" dirty="0" smtClean="0"/>
              <a:t>through inheritance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But virtual methods are invoked </a:t>
            </a:r>
            <a:r>
              <a:rPr lang="en-US" sz="2200" b="1" dirty="0" smtClean="0">
                <a:solidFill>
                  <a:schemeClr val="tx1"/>
                </a:solidFill>
              </a:rPr>
              <a:t>bottom-up</a:t>
            </a:r>
            <a:r>
              <a:rPr lang="en-US" sz="2200" dirty="0" smtClean="0">
                <a:solidFill>
                  <a:schemeClr val="tx1"/>
                </a:solidFill>
              </a:rPr>
              <a:t>	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First the </a:t>
            </a:r>
            <a:r>
              <a:rPr lang="en-US" sz="2200" b="1" dirty="0" smtClean="0"/>
              <a:t>most</a:t>
            </a:r>
            <a:r>
              <a:rPr lang="en-US" sz="2200" dirty="0" smtClean="0"/>
              <a:t> </a:t>
            </a:r>
            <a:r>
              <a:rPr lang="en-US" sz="2200" b="1" dirty="0" smtClean="0"/>
              <a:t>derived overridden method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Then up to all </a:t>
            </a:r>
            <a:r>
              <a:rPr lang="en-US" sz="2200" b="1" dirty="0" smtClean="0"/>
              <a:t>base virtual </a:t>
            </a:r>
            <a:r>
              <a:rPr lang="en-US" sz="2200" dirty="0" smtClean="0"/>
              <a:t>methods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For this reason, if you call virtual methods in constructor, you may </a:t>
            </a:r>
            <a:r>
              <a:rPr lang="en-US" sz="2200" b="1" dirty="0" smtClean="0">
                <a:solidFill>
                  <a:schemeClr val="tx1"/>
                </a:solidFill>
              </a:rPr>
              <a:t>have unexpected </a:t>
            </a:r>
            <a:r>
              <a:rPr lang="en-US" sz="2200" b="1" dirty="0" err="1" smtClean="0">
                <a:solidFill>
                  <a:schemeClr val="tx1"/>
                </a:solidFill>
              </a:rPr>
              <a:t>behaviour</a:t>
            </a:r>
            <a:r>
              <a:rPr lang="en-US" sz="2200" dirty="0" smtClean="0">
                <a:solidFill>
                  <a:schemeClr val="tx1"/>
                </a:solidFill>
              </a:rPr>
              <a:t> from your classes</a:t>
            </a:r>
          </a:p>
          <a:p>
            <a:pPr algn="l"/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33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2635</TotalTime>
  <Words>619</Words>
  <Application>Microsoft Office PowerPoint</Application>
  <PresentationFormat>Презентация на цял екран (16:9)</PresentationFormat>
  <Paragraphs>130</Paragraphs>
  <Slides>12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Заглавия на слайдовете</vt:lpstr>
      </vt:variant>
      <vt:variant>
        <vt:i4>12</vt:i4>
      </vt:variant>
    </vt:vector>
  </HeadingPairs>
  <TitlesOfParts>
    <vt:vector size="19" baseType="lpstr">
      <vt:lpstr>맑은 고딕</vt:lpstr>
      <vt:lpstr>Arial</vt:lpstr>
      <vt:lpstr>Arial Unicode MS</vt:lpstr>
      <vt:lpstr>Wingdings</vt:lpstr>
      <vt:lpstr>Cover and End Slide Master</vt:lpstr>
      <vt:lpstr>Contents Slide Master</vt:lpstr>
      <vt:lpstr>Section Break Slide Master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Atanas Vasilev</cp:lastModifiedBy>
  <cp:revision>109</cp:revision>
  <dcterms:created xsi:type="dcterms:W3CDTF">2016-12-05T23:26:54Z</dcterms:created>
  <dcterms:modified xsi:type="dcterms:W3CDTF">2020-03-10T20:25:57Z</dcterms:modified>
</cp:coreProperties>
</file>