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4"/>
  </p:notesMasterIdLst>
  <p:handoutMasterIdLst>
    <p:handoutMasterId r:id="rId35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 parameters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has to 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    constructor 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    embedded 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Using </a:t>
            </a:r>
            <a:r>
              <a:rPr lang="en-US" sz="1800" b="1" dirty="0" smtClean="0"/>
              <a:t>yield</a:t>
            </a:r>
            <a:r>
              <a:rPr lang="en-US" sz="1800" dirty="0" smtClean="0"/>
              <a:t> to define an iterator removes the need for extra class when                       implementing an </a:t>
            </a:r>
            <a:r>
              <a:rPr lang="en-US" sz="1800" b="1" dirty="0" err="1" smtClean="0"/>
              <a:t>IEnumerable</a:t>
            </a:r>
            <a:endParaRPr lang="en-US" sz="1800" b="1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We use them in methods that return the type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or </a:t>
            </a:r>
            <a:r>
              <a:rPr lang="en-US" sz="1800" b="1" dirty="0" err="1" smtClean="0"/>
              <a:t>IEnumerable</a:t>
            </a:r>
            <a:r>
              <a:rPr lang="en-US" sz="1800" b="1" dirty="0" smtClean="0"/>
              <a:t>&lt;T&gt;</a:t>
            </a:r>
            <a:endParaRPr lang="en-US" sz="1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51520" y="1780293"/>
            <a:ext cx="8064896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EvenNumbers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from,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to)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for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from;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&lt;= to;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</a:t>
            </a:r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 if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% 2 == 0)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 yield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150" b="1" dirty="0">
              <a:solidFill>
                <a:schemeClr val="tx1"/>
              </a:solidFill>
            </a:endParaRP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563888" y="3075806"/>
            <a:ext cx="5400600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EvenNumbers</a:t>
            </a:r>
            <a:r>
              <a:rPr lang="en-US" b="1" dirty="0" smtClean="0">
                <a:solidFill>
                  <a:schemeClr val="tx1"/>
                </a:solidFill>
              </a:rPr>
              <a:t>(50</a:t>
            </a:r>
            <a:r>
              <a:rPr lang="en-US" b="1" dirty="0">
                <a:solidFill>
                  <a:schemeClr val="tx1"/>
                </a:solidFill>
              </a:rPr>
              <a:t>, 60))</a:t>
            </a:r>
          </a:p>
          <a:p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</a:rPr>
              <a:t>(number);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51012"/>
            <a:ext cx="9144000" cy="439248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b="1" dirty="0" smtClean="0"/>
              <a:t>generic classes</a:t>
            </a:r>
            <a:r>
              <a:rPr lang="en-US" sz="2200" dirty="0" smtClean="0"/>
              <a:t> we can apply restrictions to the </a:t>
            </a:r>
            <a:r>
              <a:rPr lang="en-US" sz="2200" b="1" dirty="0" smtClean="0"/>
              <a:t>type arguments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be or derive from the specified base        class or interface</a:t>
            </a:r>
            <a:endParaRPr lang="en-US" sz="2200" dirty="0"/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</a:t>
            </a:r>
            <a:r>
              <a:rPr lang="en-US" sz="2200" b="1" i="1" dirty="0" err="1" smtClean="0"/>
              <a:t>SomeClass</a:t>
            </a:r>
            <a:endParaRPr lang="en-US" sz="2200" b="1" i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be </a:t>
            </a:r>
            <a:r>
              <a:rPr lang="en-US" sz="2200" b="1" dirty="0" smtClean="0"/>
              <a:t>reference type (class) or                       value type (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) </a:t>
            </a:r>
          </a:p>
          <a:p>
            <a:pPr algn="l"/>
            <a:r>
              <a:rPr lang="en-US" sz="2200" b="1" dirty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class </a:t>
            </a:r>
            <a:r>
              <a:rPr lang="en-US" sz="2200" b="1" i="1" dirty="0" smtClean="0">
                <a:solidFill>
                  <a:schemeClr val="bg2">
                    <a:lumMod val="25000"/>
                  </a:schemeClr>
                </a:solidFill>
              </a:rPr>
              <a:t>// where T : </a:t>
            </a:r>
            <a:r>
              <a:rPr lang="en-US" sz="2200" b="1" i="1" dirty="0" err="1" smtClean="0">
                <a:solidFill>
                  <a:schemeClr val="bg2">
                    <a:lumMod val="25000"/>
                  </a:schemeClr>
                </a:solidFill>
              </a:rPr>
              <a:t>struct</a:t>
            </a:r>
            <a:endParaRPr lang="en-US" sz="22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have a public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constructor</a:t>
            </a:r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new()</a:t>
            </a:r>
          </a:p>
        </p:txBody>
      </p:sp>
    </p:spTree>
    <p:extLst>
      <p:ext uri="{BB962C8B-B14F-4D97-AF65-F5344CB8AC3E}">
        <p14:creationId xmlns:p14="http://schemas.microsoft.com/office/powerpoint/2010/main" val="13911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/>
              <a:t>Covariance and </a:t>
            </a:r>
            <a:r>
              <a:rPr lang="en-US" sz="3200" b="1" dirty="0" err="1" smtClean="0"/>
              <a:t>Contravariance</a:t>
            </a:r>
            <a:endParaRPr lang="en-US" sz="3200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A </a:t>
            </a:r>
            <a:r>
              <a:rPr lang="en-US" sz="2200" b="1" dirty="0" smtClean="0"/>
              <a:t>generic type parameter </a:t>
            </a:r>
            <a:r>
              <a:rPr lang="en-US" sz="2200" dirty="0" smtClean="0"/>
              <a:t>can be one of: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Invariant</a:t>
            </a:r>
            <a:r>
              <a:rPr lang="en-US" sz="2200" dirty="0" smtClean="0"/>
              <a:t> (default) </a:t>
            </a:r>
            <a:r>
              <a:rPr lang="en-150" sz="2200" dirty="0" smtClean="0"/>
              <a:t>–</a:t>
            </a:r>
            <a:r>
              <a:rPr lang="en-US" sz="2200" dirty="0" smtClean="0"/>
              <a:t> meaning the generic type parameter cannot be   changed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Contravariant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parameter can change from a class to a class derived from it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the </a:t>
            </a:r>
            <a:r>
              <a:rPr lang="en-US" sz="2200" b="1" dirty="0" smtClean="0">
                <a:solidFill>
                  <a:schemeClr val="accent3"/>
                </a:solidFill>
              </a:rPr>
              <a:t>in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appear only in input positions(method’s arguments)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argument can change from a class to   one of its base classes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</a:t>
            </a:r>
            <a:r>
              <a:rPr lang="en-US" sz="2200" b="1" dirty="0" smtClean="0">
                <a:solidFill>
                  <a:schemeClr val="accent3"/>
                </a:solidFill>
              </a:rPr>
              <a:t>out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only be </a:t>
            </a:r>
            <a:r>
              <a:rPr lang="en-US" sz="2200" b="1" dirty="0" smtClean="0">
                <a:solidFill>
                  <a:schemeClr val="accent3"/>
                </a:solidFill>
              </a:rPr>
              <a:t>return type </a:t>
            </a:r>
            <a:r>
              <a:rPr lang="en-US" sz="2200" dirty="0" smtClean="0">
                <a:solidFill>
                  <a:schemeClr val="accent3"/>
                </a:solidFill>
              </a:rPr>
              <a:t>of a method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1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3723878"/>
            <a:ext cx="9144000" cy="576064"/>
          </a:xfrm>
        </p:spPr>
        <p:txBody>
          <a:bodyPr/>
          <a:lstStyle/>
          <a:p>
            <a:r>
              <a:rPr lang="en-US" dirty="0" smtClean="0"/>
              <a:t>Useful .NET Classes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5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The Tuple Class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23675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Tuple</a:t>
            </a:r>
            <a:r>
              <a:rPr lang="en-US" sz="2000" dirty="0" smtClean="0"/>
              <a:t> is a </a:t>
            </a:r>
            <a:r>
              <a:rPr lang="en-US" sz="2000" b="1" dirty="0" smtClean="0"/>
              <a:t>generic data structure </a:t>
            </a:r>
            <a:r>
              <a:rPr lang="en-US" sz="2000" dirty="0" smtClean="0"/>
              <a:t>that has a specific number   and sequence of elements </a:t>
            </a:r>
            <a:r>
              <a:rPr lang="en-US" sz="2000" b="1" dirty="0" smtClean="0"/>
              <a:t>with </a:t>
            </a:r>
            <a:r>
              <a:rPr lang="en-US" sz="2000" b="1" dirty="0" err="1" smtClean="0"/>
              <a:t>overrided</a:t>
            </a:r>
            <a:r>
              <a:rPr lang="en-US" sz="2000" b="1" dirty="0" smtClean="0"/>
              <a:t> Equals, </a:t>
            </a:r>
            <a:r>
              <a:rPr lang="en-US" sz="2000" b="1" dirty="0" err="1" smtClean="0"/>
              <a:t>ToString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GetHashCode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Each element can have any </a:t>
            </a:r>
            <a:r>
              <a:rPr lang="en-US" sz="2000" b="1" dirty="0" smtClean="0"/>
              <a:t>type</a:t>
            </a:r>
            <a:r>
              <a:rPr lang="en-US" sz="2000" dirty="0" smtClean="0"/>
              <a:t> (e.g. </a:t>
            </a:r>
            <a:r>
              <a:rPr lang="en-US" sz="2000" dirty="0" err="1" smtClean="0"/>
              <a:t>int</a:t>
            </a:r>
            <a:r>
              <a:rPr lang="en-US" sz="2000" dirty="0" smtClean="0"/>
              <a:t>, tuple)</a:t>
            </a:r>
            <a:endParaRPr lang="en-US" sz="2000" dirty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Tuples are </a:t>
            </a:r>
            <a:r>
              <a:rPr lang="en-US" sz="2000" b="1" dirty="0" smtClean="0"/>
              <a:t>immutable</a:t>
            </a:r>
            <a:r>
              <a:rPr lang="en-US" sz="2000" dirty="0" smtClean="0"/>
              <a:t> (read-only)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Tends to </a:t>
            </a:r>
            <a:r>
              <a:rPr lang="en-US" sz="2000" b="1" dirty="0" smtClean="0"/>
              <a:t>provide low-quality code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Useful for private methods (</a:t>
            </a:r>
            <a:r>
              <a:rPr lang="en-US" sz="2000" dirty="0" err="1" smtClean="0"/>
              <a:t>params</a:t>
            </a:r>
            <a:r>
              <a:rPr lang="en-US" sz="2000" dirty="0" smtClean="0"/>
              <a:t> and return values) and composite keys   in dictionaries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755576" y="1913409"/>
            <a:ext cx="7272808" cy="10081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data = new Tuple&lt;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, decimal&gt;(4, 2.5M);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($"First value: {data.Item1}");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($"Second value: {data.Item2}");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1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C# 7.0 Tuples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C# 7.0 Tuples </a:t>
            </a:r>
            <a:r>
              <a:rPr lang="en-US" sz="2200" dirty="0" smtClean="0"/>
              <a:t>are types that you define using a lightweight syntax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Preferred over the Tuple&lt;&gt; class (better code quality)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are </a:t>
            </a:r>
            <a:r>
              <a:rPr lang="en-US" sz="2200" dirty="0" err="1" smtClean="0">
                <a:solidFill>
                  <a:schemeClr val="accent3"/>
                </a:solidFill>
              </a:rPr>
              <a:t>structs</a:t>
            </a:r>
            <a:r>
              <a:rPr lang="en-US" sz="2200" dirty="0" smtClean="0">
                <a:solidFill>
                  <a:schemeClr val="accent3"/>
                </a:solidFill>
              </a:rPr>
              <a:t> (</a:t>
            </a:r>
            <a:r>
              <a:rPr lang="en-US" sz="2200" dirty="0" err="1" smtClean="0">
                <a:solidFill>
                  <a:schemeClr val="accent3"/>
                </a:solidFill>
              </a:rPr>
              <a:t>i.e</a:t>
            </a:r>
            <a:r>
              <a:rPr lang="en-US" sz="2200" dirty="0" smtClean="0">
                <a:solidFill>
                  <a:schemeClr val="accent3"/>
                </a:solidFill>
              </a:rPr>
              <a:t> value types)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can have </a:t>
            </a:r>
            <a:r>
              <a:rPr lang="en-US" sz="2200" b="1" dirty="0" smtClean="0">
                <a:solidFill>
                  <a:schemeClr val="accent3"/>
                </a:solidFill>
              </a:rPr>
              <a:t>meaningful names </a:t>
            </a:r>
            <a:r>
              <a:rPr lang="en-US" sz="2200" dirty="0" smtClean="0">
                <a:solidFill>
                  <a:schemeClr val="accent3"/>
                </a:solidFill>
              </a:rPr>
              <a:t>for their fields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2499742"/>
            <a:ext cx="8316416" cy="23762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public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Count, decimal Average) </a:t>
            </a:r>
            <a:r>
              <a:rPr lang="en-US" sz="2000" b="1" dirty="0" err="1">
                <a:solidFill>
                  <a:schemeClr val="tx1"/>
                </a:solidFill>
              </a:rPr>
              <a:t>GetCountAndAverage</a:t>
            </a:r>
            <a:r>
              <a:rPr lang="en-US" sz="2000" b="1" dirty="0">
                <a:solidFill>
                  <a:schemeClr val="tx1"/>
                </a:solidFill>
              </a:rPr>
              <a:t>(...)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endParaRPr lang="en-150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return </a:t>
            </a:r>
            <a:r>
              <a:rPr lang="en-US" sz="2000" b="1" dirty="0">
                <a:solidFill>
                  <a:schemeClr val="tx1"/>
                </a:solidFill>
              </a:rPr>
              <a:t>(4, 2.5M);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result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GetCountAndAverage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result.Count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result.Average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4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Method Deprecation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77597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b="1" dirty="0" smtClean="0"/>
              <a:t>[Obsolete] </a:t>
            </a:r>
            <a:r>
              <a:rPr lang="en-US" sz="2000" dirty="0" smtClean="0"/>
              <a:t>attribute in .NET marks a method that is about to be             </a:t>
            </a:r>
            <a:r>
              <a:rPr lang="en-US" sz="2000" b="1" dirty="0" smtClean="0"/>
              <a:t>removed</a:t>
            </a:r>
            <a:r>
              <a:rPr lang="en-US" sz="2000" dirty="0" smtClean="0"/>
              <a:t> in </a:t>
            </a:r>
            <a:r>
              <a:rPr lang="en-US" sz="2000" b="1" dirty="0" smtClean="0"/>
              <a:t>future versions </a:t>
            </a:r>
            <a:r>
              <a:rPr lang="en-US" sz="2000" dirty="0" smtClean="0"/>
              <a:t>(a </a:t>
            </a:r>
            <a:r>
              <a:rPr lang="en-US" sz="2000" b="1" dirty="0" smtClean="0"/>
              <a:t>deprecated</a:t>
            </a:r>
            <a:r>
              <a:rPr lang="en-US" sz="2000" dirty="0" smtClean="0"/>
              <a:t> method)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attributes generate a </a:t>
            </a:r>
            <a:r>
              <a:rPr lang="en-US" sz="2000" b="1" dirty="0" smtClean="0"/>
              <a:t>compiler warning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We can also generate a </a:t>
            </a:r>
            <a:r>
              <a:rPr lang="en-US" sz="2000" b="1" dirty="0" smtClean="0"/>
              <a:t>compiler error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It is a good practice to specify the new routine that has to be used in the     message</a:t>
            </a:r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43508" y="1635646"/>
            <a:ext cx="885698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[Obsolete("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>
                <a:solidFill>
                  <a:schemeClr val="tx1"/>
                </a:solidFill>
              </a:rPr>
              <a:t>() method is deprecated.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Use </a:t>
            </a:r>
            <a:r>
              <a:rPr lang="en-US" sz="2000" b="1" dirty="0" err="1">
                <a:solidFill>
                  <a:schemeClr val="tx1"/>
                </a:solidFill>
              </a:rPr>
              <a:t>CreateXmlReader</a:t>
            </a:r>
            <a:r>
              <a:rPr lang="en-US" sz="2000" b="1" dirty="0">
                <a:solidFill>
                  <a:schemeClr val="tx1"/>
                </a:solidFill>
              </a:rPr>
              <a:t> instead.", false</a:t>
            </a:r>
            <a:r>
              <a:rPr lang="en-US" sz="2000" b="1" dirty="0" smtClean="0">
                <a:solidFill>
                  <a:schemeClr val="tx1"/>
                </a:solidFill>
              </a:rPr>
              <a:t>)]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true for compilation error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public </a:t>
            </a:r>
            <a:r>
              <a:rPr lang="en-US" sz="2000" b="1" dirty="0">
                <a:solidFill>
                  <a:schemeClr val="tx1"/>
                </a:solidFill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 smtClean="0">
                <a:solidFill>
                  <a:schemeClr val="tx1"/>
                </a:solidFill>
              </a:rPr>
              <a:t>() </a:t>
            </a:r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File System Watcher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err="1" smtClean="0"/>
              <a:t>System.IO.FileSystemWatcher</a:t>
            </a:r>
            <a:r>
              <a:rPr lang="en-US" sz="2200" dirty="0" smtClean="0"/>
              <a:t> class makes it possible to execute code  when certain files or directories are created, modified,         renamed or deleted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It </a:t>
            </a:r>
            <a:r>
              <a:rPr lang="en-US" sz="2200" b="1" dirty="0" smtClean="0"/>
              <a:t>listens</a:t>
            </a:r>
            <a:r>
              <a:rPr lang="en-US" sz="2200" dirty="0" smtClean="0"/>
              <a:t> to the </a:t>
            </a:r>
            <a:r>
              <a:rPr lang="en-US" sz="2200" b="1" dirty="0" smtClean="0"/>
              <a:t>file system </a:t>
            </a:r>
            <a:r>
              <a:rPr lang="en-US" sz="2200" dirty="0" smtClean="0"/>
              <a:t>change notifications and raises events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Few things to consider: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Sometimes </a:t>
            </a:r>
            <a:r>
              <a:rPr lang="en-US" sz="2200" b="1" dirty="0" smtClean="0">
                <a:solidFill>
                  <a:schemeClr val="accent3"/>
                </a:solidFill>
              </a:rPr>
              <a:t>events</a:t>
            </a:r>
            <a:r>
              <a:rPr lang="en-US" sz="2200" dirty="0" smtClean="0">
                <a:solidFill>
                  <a:schemeClr val="accent3"/>
                </a:solidFill>
              </a:rPr>
              <a:t> may be raised </a:t>
            </a:r>
            <a:r>
              <a:rPr lang="en-US" sz="2200" b="1" dirty="0" smtClean="0">
                <a:solidFill>
                  <a:schemeClr val="accent3"/>
                </a:solidFill>
              </a:rPr>
              <a:t>multiple times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 watcher will continue listening until the                               </a:t>
            </a:r>
            <a:r>
              <a:rPr lang="en-US" sz="2200" b="1" dirty="0" err="1" smtClean="0">
                <a:solidFill>
                  <a:schemeClr val="accent3"/>
                </a:solidFill>
              </a:rPr>
              <a:t>EnableRaisingEvents</a:t>
            </a:r>
            <a:r>
              <a:rPr lang="en-US" sz="2200" dirty="0" smtClean="0">
                <a:solidFill>
                  <a:schemeClr val="accent3"/>
                </a:solidFill>
              </a:rPr>
              <a:t> is set to </a:t>
            </a:r>
            <a:r>
              <a:rPr lang="en-US" sz="2200" dirty="0">
                <a:solidFill>
                  <a:schemeClr val="accent3"/>
                </a:solidFill>
              </a:rPr>
              <a:t>f</a:t>
            </a:r>
            <a:r>
              <a:rPr lang="en-US" sz="2200" dirty="0" smtClean="0">
                <a:solidFill>
                  <a:schemeClr val="accent3"/>
                </a:solidFill>
              </a:rPr>
              <a:t>alse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Homogeneous Combinations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Concat</a:t>
            </a:r>
            <a:r>
              <a:rPr lang="en-US" sz="2000" b="1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concatenates sequences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Order of which sequence comes first matters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Union</a:t>
            </a:r>
            <a:r>
              <a:rPr lang="en-US" sz="2000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concatenates sequences without duplicates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Duplicates are determined by using </a:t>
            </a:r>
            <a:r>
              <a:rPr lang="en-US" sz="2000" b="1" dirty="0" err="1" smtClean="0"/>
              <a:t>IEqualityComparer</a:t>
            </a:r>
            <a:r>
              <a:rPr lang="en-US" sz="2000" b="1" dirty="0" smtClean="0"/>
              <a:t>&lt;T&gt; or                     Equals + </a:t>
            </a:r>
            <a:r>
              <a:rPr lang="en-US" sz="2000" b="1" dirty="0" err="1" smtClean="0"/>
              <a:t>GetHashCode</a:t>
            </a:r>
            <a:r>
              <a:rPr lang="en-US" sz="2000" b="1" dirty="0" smtClean="0"/>
              <a:t>()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323528" y="1635646"/>
            <a:ext cx="8568952" cy="1296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tx1"/>
                </a:solidFill>
              </a:rPr>
              <a:t>firstList</a:t>
            </a:r>
            <a:r>
              <a:rPr lang="en-US" sz="2000" b="1" dirty="0">
                <a:solidFill>
                  <a:schemeClr val="tx1"/>
                </a:solidFill>
              </a:rPr>
              <a:t> = { "apples", "bananas", "cherries", "durian" </a:t>
            </a:r>
            <a:r>
              <a:rPr lang="en-US" sz="2000" b="1" dirty="0" smtClean="0">
                <a:solidFill>
                  <a:schemeClr val="tx1"/>
                </a:solidFill>
              </a:rPr>
              <a:t>};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{ "durian", "eggplant", "apples" </a:t>
            </a:r>
            <a:r>
              <a:rPr lang="en-US" sz="2000" b="1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PrintList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firstList.Concat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//  "apples", "bananas", "cherries", "durian", "durian", "eggplant", "apples"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23528" y="4155926"/>
            <a:ext cx="8568952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firstList.Union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>
                <a:solidFill>
                  <a:schemeClr val="tx1"/>
                </a:solidFill>
              </a:rPr>
              <a:t>));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//  "apples", "bananas", "cherries", "durian",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"eggplant"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0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8964488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Intersect</a:t>
            </a:r>
            <a:r>
              <a:rPr lang="en-US" sz="2000" dirty="0" smtClean="0"/>
              <a:t>() </a:t>
            </a:r>
            <a:r>
              <a:rPr lang="en-150" sz="2000" dirty="0" smtClean="0"/>
              <a:t>–</a:t>
            </a:r>
            <a:r>
              <a:rPr lang="en-US" sz="2000" dirty="0" smtClean="0"/>
              <a:t> subset of each collection that is found in both collections           (i.e. common elements)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Except() </a:t>
            </a:r>
            <a:r>
              <a:rPr lang="en-150" sz="2000" dirty="0" smtClean="0"/>
              <a:t>–</a:t>
            </a:r>
            <a:r>
              <a:rPr lang="en-US" sz="2000" dirty="0" smtClean="0"/>
              <a:t> subtracts elements from a collection (i.e. first collection minus      second one)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Both </a:t>
            </a:r>
            <a:r>
              <a:rPr lang="en-US" sz="2000" b="1" dirty="0" smtClean="0"/>
              <a:t>Intersect() </a:t>
            </a:r>
            <a:r>
              <a:rPr lang="en-US" sz="2000" dirty="0" smtClean="0"/>
              <a:t>and </a:t>
            </a:r>
            <a:r>
              <a:rPr lang="en-US" sz="2000" b="1" dirty="0" smtClean="0"/>
              <a:t>Except() </a:t>
            </a:r>
            <a:r>
              <a:rPr lang="en-US" sz="2000" dirty="0" smtClean="0"/>
              <a:t>depends on </a:t>
            </a:r>
            <a:r>
              <a:rPr lang="en-US" sz="2000" b="1" dirty="0" smtClean="0"/>
              <a:t>Equals() + </a:t>
            </a:r>
            <a:r>
              <a:rPr lang="en-US" sz="2000" b="1" dirty="0" err="1" smtClean="0"/>
              <a:t>GetHashCode</a:t>
            </a:r>
            <a:r>
              <a:rPr lang="en-US" sz="2000" b="1" dirty="0" smtClean="0"/>
              <a:t>() or      </a:t>
            </a:r>
            <a:r>
              <a:rPr lang="en-US" sz="2000" b="1" dirty="0" err="1" smtClean="0"/>
              <a:t>IEqualityComparer</a:t>
            </a:r>
            <a:r>
              <a:rPr lang="en-US" sz="2000" b="1" dirty="0" smtClean="0"/>
              <a:t>&lt;T&gt;()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Homogeneous combinations (2)</a:t>
            </a:r>
            <a:endParaRPr lang="en-US" b="1" i="1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87524" y="1419622"/>
            <a:ext cx="856895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tx1"/>
                </a:solidFill>
              </a:rPr>
              <a:t>firstList</a:t>
            </a:r>
            <a:r>
              <a:rPr lang="en-US" sz="2000" b="1" dirty="0">
                <a:solidFill>
                  <a:schemeClr val="tx1"/>
                </a:solidFill>
              </a:rPr>
              <a:t> = { "apples", "bananas", "cherries", "durian" </a:t>
            </a:r>
            <a:r>
              <a:rPr lang="en-US" sz="2000" b="1" dirty="0" smtClean="0">
                <a:solidFill>
                  <a:schemeClr val="tx1"/>
                </a:solidFill>
              </a:rPr>
              <a:t>};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{ "durian", "eggplant", "apples" </a:t>
            </a:r>
            <a:r>
              <a:rPr lang="en-US" sz="2000" b="1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firstList.Intersect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 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"apples",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durian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287524" y="3507854"/>
            <a:ext cx="8568952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PrintList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firstList.Except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secondList</a:t>
            </a:r>
            <a:r>
              <a:rPr lang="en-US" sz="2000" b="1" dirty="0" smtClean="0">
                <a:solidFill>
                  <a:schemeClr val="tx1"/>
                </a:solidFill>
              </a:rPr>
              <a:t>));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  "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bananas", "cherries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1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Heterogeneous combinations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Zip() </a:t>
            </a:r>
            <a:r>
              <a:rPr lang="en-150" sz="2000" dirty="0" smtClean="0"/>
              <a:t>–</a:t>
            </a:r>
            <a:r>
              <a:rPr lang="en-US" sz="2000" dirty="0" smtClean="0"/>
              <a:t> for each elements: combines </a:t>
            </a:r>
            <a:r>
              <a:rPr lang="en-US" sz="2000" b="1" dirty="0" smtClean="0"/>
              <a:t>element</a:t>
            </a:r>
            <a:r>
              <a:rPr lang="en-US" sz="2000" dirty="0" smtClean="0"/>
              <a:t> </a:t>
            </a:r>
            <a:r>
              <a:rPr lang="en-US" sz="2000" b="1" dirty="0" smtClean="0"/>
              <a:t>from</a:t>
            </a:r>
            <a:r>
              <a:rPr lang="en-US" sz="2000" dirty="0" smtClean="0"/>
              <a:t> the </a:t>
            </a:r>
            <a:r>
              <a:rPr lang="en-US" sz="2000" b="1" dirty="0" smtClean="0"/>
              <a:t>first sequence </a:t>
            </a:r>
            <a:r>
              <a:rPr lang="en-US" sz="2000" dirty="0" smtClean="0"/>
              <a:t>with </a:t>
            </a:r>
            <a:r>
              <a:rPr lang="en-US" sz="2000" b="1" dirty="0" smtClean="0"/>
              <a:t>element</a:t>
            </a:r>
            <a:r>
              <a:rPr lang="en-US" sz="2000" dirty="0" smtClean="0"/>
              <a:t> form the </a:t>
            </a:r>
            <a:r>
              <a:rPr lang="en-US" sz="2000" b="1" dirty="0" smtClean="0"/>
              <a:t>second sequence </a:t>
            </a:r>
            <a:r>
              <a:rPr lang="en-US" sz="2000" dirty="0" smtClean="0"/>
              <a:t>using result </a:t>
            </a:r>
            <a:r>
              <a:rPr lang="en-US" sz="2000" b="1" dirty="0" smtClean="0"/>
              <a:t>selector function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Aggregate() </a:t>
            </a:r>
            <a:r>
              <a:rPr lang="en-150" sz="2000" b="1" dirty="0" smtClean="0"/>
              <a:t>–</a:t>
            </a:r>
            <a:r>
              <a:rPr lang="en-US" sz="2000" b="1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pplies an </a:t>
            </a:r>
            <a:r>
              <a:rPr lang="en-US" sz="2000" b="1" dirty="0" smtClean="0"/>
              <a:t>accumulator</a:t>
            </a:r>
            <a:r>
              <a:rPr lang="en-US" sz="2000" dirty="0" smtClean="0"/>
              <a:t> function over a sequence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Built-in: </a:t>
            </a:r>
            <a:r>
              <a:rPr lang="en-US" sz="2000" b="1" dirty="0" smtClean="0"/>
              <a:t>Count</a:t>
            </a:r>
            <a:r>
              <a:rPr lang="en-US" sz="2000" dirty="0" smtClean="0"/>
              <a:t>, </a:t>
            </a:r>
            <a:r>
              <a:rPr lang="en-US" sz="2000" b="1" dirty="0" smtClean="0"/>
              <a:t>Min</a:t>
            </a:r>
            <a:r>
              <a:rPr lang="en-US" sz="2000" dirty="0" smtClean="0"/>
              <a:t>, </a:t>
            </a:r>
            <a:r>
              <a:rPr lang="en-US" sz="2000" b="1" dirty="0" smtClean="0"/>
              <a:t>Max</a:t>
            </a:r>
            <a:r>
              <a:rPr lang="en-US" sz="2000" dirty="0" smtClean="0"/>
              <a:t>, </a:t>
            </a:r>
            <a:r>
              <a:rPr lang="en-US" sz="2000" b="1" dirty="0" smtClean="0"/>
              <a:t>Sum</a:t>
            </a:r>
            <a:r>
              <a:rPr lang="en-US" sz="2000" dirty="0" smtClean="0"/>
              <a:t> and </a:t>
            </a:r>
            <a:r>
              <a:rPr lang="en-US" sz="2000" b="1" dirty="0" smtClean="0"/>
              <a:t>Average</a:t>
            </a:r>
            <a:endParaRPr lang="en-US" sz="20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323528" y="1419622"/>
            <a:ext cx="8496944" cy="13681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firstList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{ "apples", "bananas", "cherries", "durian" }; 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listOfNumbers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Enumerable.Range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(1,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firstList.Count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newList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listOfNumbers.Zip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irstList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Tuple.Create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fr-FR" sz="2000" b="1" dirty="0">
                <a:solidFill>
                  <a:schemeClr val="bg2">
                    <a:lumMod val="25000"/>
                  </a:schemeClr>
                </a:solidFill>
              </a:rPr>
              <a:t>(1, apples), (2, bananas), (3, cherries), (4, durian)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87524" y="3363838"/>
            <a:ext cx="8568952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Console.WriteLine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firstList.Aggregate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((s, c) =&gt; s + c);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); 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applesbananascherriesdurian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25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4567" y="3867894"/>
            <a:ext cx="9144000" cy="576064"/>
          </a:xfrm>
        </p:spPr>
        <p:txBody>
          <a:bodyPr/>
          <a:lstStyle/>
          <a:p>
            <a:r>
              <a:rPr lang="en-US" b="1" i="1" dirty="0" smtClean="0"/>
              <a:t>Debugging and testing tips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43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Test Internal/Private Members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76464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Easiest way out is to make the members </a:t>
            </a:r>
            <a:r>
              <a:rPr lang="en-US" sz="2200" b="1" dirty="0" smtClean="0"/>
              <a:t>public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Make the members </a:t>
            </a:r>
            <a:r>
              <a:rPr lang="en-US" sz="2200" b="1" dirty="0" smtClean="0"/>
              <a:t>protected</a:t>
            </a:r>
            <a:r>
              <a:rPr lang="en-US" sz="2200" dirty="0" smtClean="0"/>
              <a:t> and have the unit test class </a:t>
            </a:r>
            <a:r>
              <a:rPr lang="en-US" sz="2200" b="1" dirty="0" smtClean="0"/>
              <a:t>extend</a:t>
            </a:r>
            <a:r>
              <a:rPr lang="en-US" sz="2200" dirty="0" smtClean="0"/>
              <a:t>     this </a:t>
            </a:r>
            <a:r>
              <a:rPr lang="en-US" sz="2200" b="1" dirty="0" smtClean="0"/>
              <a:t>class</a:t>
            </a:r>
            <a:r>
              <a:rPr lang="en-US" sz="2200" dirty="0" smtClean="0"/>
              <a:t> to gain access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Use </a:t>
            </a:r>
            <a:r>
              <a:rPr lang="en-US" sz="2200" b="1" dirty="0" smtClean="0"/>
              <a:t>reflection</a:t>
            </a:r>
            <a:r>
              <a:rPr lang="en-US" sz="2200" dirty="0" smtClean="0"/>
              <a:t> to invoke the members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Use </a:t>
            </a:r>
            <a:r>
              <a:rPr lang="en-US" sz="2200" b="1" dirty="0" err="1" smtClean="0"/>
              <a:t>InternalsVissibleTo</a:t>
            </a:r>
            <a:r>
              <a:rPr lang="en-US" sz="2200" dirty="0" smtClean="0"/>
              <a:t> for internal members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[assembly: </a:t>
            </a:r>
            <a:r>
              <a:rPr lang="en-US" sz="2200" b="1" dirty="0" err="1" smtClean="0"/>
              <a:t>InternalsVisibleTo</a:t>
            </a:r>
            <a:r>
              <a:rPr lang="en-US" sz="2200" b="1" dirty="0" smtClean="0"/>
              <a:t>(string </a:t>
            </a:r>
            <a:r>
              <a:rPr lang="en-US" sz="2200" b="1" dirty="0" err="1" smtClean="0"/>
              <a:t>assemblyName</a:t>
            </a:r>
            <a:r>
              <a:rPr lang="en-US" sz="2200" b="1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05956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1759</Words>
  <Application>Microsoft Office PowerPoint</Application>
  <PresentationFormat>Презентация на цял екран (16:9)</PresentationFormat>
  <Paragraphs>305</Paragraphs>
  <Slides>30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154</cp:revision>
  <dcterms:created xsi:type="dcterms:W3CDTF">2016-12-05T23:26:54Z</dcterms:created>
  <dcterms:modified xsi:type="dcterms:W3CDTF">2020-03-12T10:44:18Z</dcterms:modified>
</cp:coreProperties>
</file>