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Vasilev" initials="AV" lastIdx="1" clrIdx="0">
    <p:extLst>
      <p:ext uri="{19B8F6BF-5375-455C-9EA6-DF929625EA0E}">
        <p15:presenceInfo xmlns:p15="http://schemas.microsoft.com/office/powerpoint/2012/main" userId="b1de393cee89fe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5" autoAdjust="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0T00:38:15.64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CSharp-Tips-and-Trick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152128"/>
          </a:xfrm>
        </p:spPr>
        <p:txBody>
          <a:bodyPr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ea typeface="맑은 고딕" pitchFamily="50" charset="-127"/>
              </a:rPr>
              <a:t>C# Tips and Tricks</a:t>
            </a:r>
            <a:endParaRPr lang="en-US" altLang="ko-KR" sz="4000" dirty="0">
              <a:solidFill>
                <a:schemeClr val="tx1"/>
              </a:solidFill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54" y="1779662"/>
            <a:ext cx="2631892" cy="29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Virtual call in constructor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73137"/>
            <a:ext cx="8784976" cy="4244788"/>
          </a:xfrm>
        </p:spPr>
        <p:txBody>
          <a:bodyPr wrap="square" anchor="t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Calling </a:t>
            </a:r>
            <a:r>
              <a:rPr lang="en-US" sz="2200" b="1" dirty="0" smtClean="0">
                <a:solidFill>
                  <a:schemeClr val="tx1"/>
                </a:solidFill>
              </a:rPr>
              <a:t>virtual methods </a:t>
            </a:r>
            <a:r>
              <a:rPr lang="en-US" sz="2200" dirty="0" smtClean="0">
                <a:solidFill>
                  <a:schemeClr val="tx1"/>
                </a:solidFill>
              </a:rPr>
              <a:t>in a constrictor is a </a:t>
            </a:r>
            <a:r>
              <a:rPr lang="en-US" sz="2200" b="1" dirty="0" smtClean="0">
                <a:solidFill>
                  <a:schemeClr val="tx1"/>
                </a:solidFill>
              </a:rPr>
              <a:t>bad</a:t>
            </a:r>
            <a:r>
              <a:rPr lang="en-US" sz="2200" dirty="0" smtClean="0">
                <a:solidFill>
                  <a:schemeClr val="tx1"/>
                </a:solidFill>
              </a:rPr>
              <a:t> idea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When initializing a type in C# constructors are invoked </a:t>
            </a:r>
            <a:r>
              <a:rPr lang="en-US" sz="2200" b="1" dirty="0" smtClean="0">
                <a:solidFill>
                  <a:schemeClr val="tx1"/>
                </a:solidFill>
              </a:rPr>
              <a:t>top-down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top base </a:t>
            </a:r>
            <a:r>
              <a:rPr lang="en-US" sz="2200" dirty="0" smtClean="0"/>
              <a:t>constructor (object())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down to </a:t>
            </a:r>
            <a:r>
              <a:rPr lang="en-US" sz="2200" b="1" dirty="0" smtClean="0"/>
              <a:t>the derived constructors </a:t>
            </a:r>
            <a:r>
              <a:rPr lang="en-US" sz="2200" dirty="0" smtClean="0"/>
              <a:t>through inheritance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But virtual methods are invoked </a:t>
            </a:r>
            <a:r>
              <a:rPr lang="en-US" sz="2200" b="1" dirty="0" smtClean="0">
                <a:solidFill>
                  <a:schemeClr val="tx1"/>
                </a:solidFill>
              </a:rPr>
              <a:t>bottom-up</a:t>
            </a:r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First the </a:t>
            </a:r>
            <a:r>
              <a:rPr lang="en-US" sz="2200" b="1" dirty="0" smtClean="0"/>
              <a:t>most</a:t>
            </a:r>
            <a:r>
              <a:rPr lang="en-US" sz="2200" dirty="0" smtClean="0"/>
              <a:t> </a:t>
            </a:r>
            <a:r>
              <a:rPr lang="en-US" sz="2200" b="1" dirty="0" smtClean="0"/>
              <a:t>derived overridden method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/>
              <a:t>Then up to all </a:t>
            </a:r>
            <a:r>
              <a:rPr lang="en-US" sz="2200" b="1" dirty="0" smtClean="0"/>
              <a:t>base virtual </a:t>
            </a:r>
            <a:r>
              <a:rPr lang="en-US" sz="2200" dirty="0" smtClean="0"/>
              <a:t>methods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For this reason, if you call virtual methods in constructor, you may </a:t>
            </a:r>
            <a:r>
              <a:rPr lang="en-US" sz="2200" b="1" dirty="0" smtClean="0">
                <a:solidFill>
                  <a:schemeClr val="tx1"/>
                </a:solidFill>
              </a:rPr>
              <a:t>have unexpected </a:t>
            </a:r>
            <a:r>
              <a:rPr lang="en-US" sz="2200" b="1" dirty="0" err="1" smtClean="0">
                <a:solidFill>
                  <a:schemeClr val="tx1"/>
                </a:solidFill>
              </a:rPr>
              <a:t>behaviour</a:t>
            </a:r>
            <a:r>
              <a:rPr lang="en-US" sz="2200" dirty="0" smtClean="0">
                <a:solidFill>
                  <a:schemeClr val="tx1"/>
                </a:solidFill>
              </a:rPr>
              <a:t> from your classes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Changing Hash Code Run-time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23528" y="843558"/>
            <a:ext cx="8712968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Hash code is used in various hash-based collections                      (</a:t>
            </a:r>
            <a:r>
              <a:rPr lang="en-US" sz="2200" b="1" dirty="0" err="1" smtClean="0"/>
              <a:t>HashSet</a:t>
            </a:r>
            <a:r>
              <a:rPr lang="en-US" sz="2200" b="1" dirty="0" smtClean="0"/>
              <a:t>&lt;T&gt;, Dictionary&lt;</a:t>
            </a:r>
            <a:r>
              <a:rPr lang="en-US" sz="2200" b="1" dirty="0" err="1" smtClean="0"/>
              <a:t>TKey</a:t>
            </a:r>
            <a:r>
              <a:rPr lang="en-US" sz="2200" b="1" dirty="0" smtClean="0"/>
              <a:t>, TValue&gt;</a:t>
            </a:r>
            <a:r>
              <a:rPr lang="en-US" sz="2200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C# an overridden method named </a:t>
            </a:r>
            <a:r>
              <a:rPr lang="en-US" sz="2200" b="1" dirty="0" err="1" smtClean="0"/>
              <a:t>GetHashCode</a:t>
            </a:r>
            <a:r>
              <a:rPr lang="en-US" sz="2200" dirty="0"/>
              <a:t> </a:t>
            </a:r>
            <a:r>
              <a:rPr lang="en-US" sz="2200" dirty="0" smtClean="0"/>
              <a:t>provides the   hash code generation for particular types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If you generate a </a:t>
            </a:r>
            <a:r>
              <a:rPr lang="en-US" sz="2200" b="1" dirty="0" smtClean="0"/>
              <a:t>custom hash code </a:t>
            </a:r>
            <a:r>
              <a:rPr lang="en-US" sz="2200" dirty="0" smtClean="0"/>
              <a:t>for a type, try to use             </a:t>
            </a:r>
            <a:r>
              <a:rPr lang="en-US" sz="2200" b="1" dirty="0" smtClean="0"/>
              <a:t>read-only properties </a:t>
            </a:r>
            <a:r>
              <a:rPr lang="en-US" sz="2200" dirty="0" smtClean="0"/>
              <a:t>for 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Non-read-only properties </a:t>
            </a:r>
            <a:r>
              <a:rPr lang="en-US" sz="2200" dirty="0" smtClean="0"/>
              <a:t>may </a:t>
            </a:r>
            <a:r>
              <a:rPr lang="en-US" sz="2200" b="1" dirty="0" smtClean="0"/>
              <a:t>change</a:t>
            </a:r>
            <a:r>
              <a:rPr lang="en-US" sz="2200" dirty="0" smtClean="0"/>
              <a:t> the hash-code runtime    and collections will not be notified for the change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Thus the internal structure and algorithms of the collection will not be able to retrieve and use the </a:t>
            </a:r>
            <a:r>
              <a:rPr lang="en-US" sz="2200" b="1" dirty="0" smtClean="0"/>
              <a:t>modified instance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Random numbers in .NET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179512" y="843558"/>
            <a:ext cx="8964488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Random</a:t>
            </a:r>
            <a:r>
              <a:rPr lang="en-US" sz="2200" dirty="0" smtClean="0"/>
              <a:t> class in .NET is a </a:t>
            </a:r>
            <a:r>
              <a:rPr lang="en-US" sz="2200" b="1" dirty="0" smtClean="0"/>
              <a:t>pseudo-random number                generator </a:t>
            </a:r>
            <a:r>
              <a:rPr lang="en-US" sz="2200" dirty="0" smtClean="0"/>
              <a:t>(deterministic)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Any instance of Random has certain amount of state               (their seed value initially)</a:t>
            </a:r>
          </a:p>
          <a:p>
            <a:pPr marL="457200" lvl="1" indent="0">
              <a:buNone/>
            </a:pPr>
            <a:r>
              <a:rPr lang="en-US" sz="2200" dirty="0" smtClean="0"/>
              <a:t>  </a:t>
            </a:r>
            <a:r>
              <a:rPr lang="en-US" sz="2200" dirty="0" smtClean="0">
                <a:solidFill>
                  <a:schemeClr val="accent3"/>
                </a:solidFill>
              </a:rPr>
              <a:t>These two instances will generate the exact same values</a:t>
            </a:r>
          </a:p>
          <a:p>
            <a:pPr marL="457200" lvl="1" indent="0">
              <a:buNone/>
            </a:pPr>
            <a:r>
              <a:rPr lang="en-US" sz="2200" b="1" dirty="0" smtClean="0">
                <a:solidFill>
                  <a:schemeClr val="accent3"/>
                </a:solidFill>
              </a:rPr>
              <a:t> 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firstRandomNumberGenerator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= new Random(0);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var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 err="1" smtClean="0">
                <a:solidFill>
                  <a:schemeClr val="accent3"/>
                </a:solidFill>
              </a:rPr>
              <a:t>secondRandomNumberGenerator</a:t>
            </a:r>
            <a:r>
              <a:rPr lang="en-US" sz="2200" b="1" dirty="0" smtClean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3"/>
                </a:solidFill>
              </a:rPr>
              <a:t>= new Random(0</a:t>
            </a:r>
            <a:r>
              <a:rPr lang="en-US" sz="2200" b="1" dirty="0" smtClean="0">
                <a:solidFill>
                  <a:schemeClr val="accent3"/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200" b="1" dirty="0" smtClean="0">
              <a:solidFill>
                <a:schemeClr val="accent3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err="1" smtClean="0"/>
              <a:t>RNGCryptoServiceProvider</a:t>
            </a:r>
            <a:r>
              <a:rPr lang="en-US" sz="2200" b="1" dirty="0" smtClean="0"/>
              <a:t> generates high-quality random      numbers</a:t>
            </a:r>
            <a:endParaRPr lang="en-US" sz="2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LINQ Multiple enumeration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We are doing extra work by enumerating the collection twice in the two </a:t>
            </a:r>
            <a:r>
              <a:rPr lang="en-US" sz="1600" b="1" dirty="0" err="1" smtClean="0"/>
              <a:t>foreach</a:t>
            </a:r>
            <a:r>
              <a:rPr lang="en-US" sz="1600" dirty="0" smtClean="0"/>
              <a:t> statements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 smtClean="0"/>
              <a:t>If </a:t>
            </a:r>
            <a:r>
              <a:rPr lang="en-US" sz="1600" b="1" dirty="0" err="1" smtClean="0"/>
              <a:t>GetDataObjects</a:t>
            </a:r>
            <a:r>
              <a:rPr lang="en-US" sz="1600" dirty="0" smtClean="0"/>
              <a:t>() results in a DB query, we are executing query twice with the same result</a:t>
            </a:r>
            <a:endParaRPr lang="en-US" sz="16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843558"/>
            <a:ext cx="7488832" cy="293548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 = </a:t>
            </a:r>
            <a:r>
              <a:rPr lang="en-US" b="1" dirty="0" err="1">
                <a:solidFill>
                  <a:schemeClr val="tx1"/>
                </a:solidFill>
              </a:rPr>
              <a:t>GetDataObjects</a:t>
            </a:r>
            <a:r>
              <a:rPr lang="en-US" b="1" dirty="0">
                <a:solidFill>
                  <a:schemeClr val="tx1"/>
                </a:solidFill>
              </a:rPr>
              <a:t>();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</a:t>
            </a:r>
            <a:r>
              <a:rPr lang="en-US" b="1" dirty="0" err="1">
                <a:solidFill>
                  <a:schemeClr val="tx1"/>
                </a:solidFill>
              </a:rPr>
              <a:t>Console.WriteLine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</a:t>
            </a:r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dataObject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 err="1">
                <a:solidFill>
                  <a:schemeClr val="tx1"/>
                </a:solidFill>
              </a:rPr>
              <a:t>dataObjects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//do some other work here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3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Syntactic sugar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915566"/>
            <a:ext cx="9144000" cy="288032"/>
          </a:xfrm>
        </p:spPr>
        <p:txBody>
          <a:bodyPr/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Language features in C#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6" y="1422231"/>
            <a:ext cx="4941168" cy="37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2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Casting vs the as operator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07554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</a:t>
            </a:r>
            <a:r>
              <a:rPr lang="en-US" sz="2200" b="1" dirty="0" smtClean="0"/>
              <a:t>casting</a:t>
            </a:r>
            <a:r>
              <a:rPr lang="en-US" sz="2200" dirty="0" smtClean="0"/>
              <a:t> from one type to another </a:t>
            </a:r>
            <a:r>
              <a:rPr lang="en-US" sz="2200" b="1" dirty="0" smtClean="0"/>
              <a:t>fails</a:t>
            </a:r>
            <a:r>
              <a:rPr lang="en-US" sz="2200" dirty="0" smtClean="0"/>
              <a:t>, the CLR will                  </a:t>
            </a:r>
            <a:r>
              <a:rPr lang="en-US" sz="2200" b="1" dirty="0" smtClean="0"/>
              <a:t>throw an exception</a:t>
            </a:r>
          </a:p>
          <a:p>
            <a:pPr algn="l"/>
            <a:endParaRPr lang="en-US" sz="2200" b="1" dirty="0"/>
          </a:p>
          <a:p>
            <a:pPr algn="l"/>
            <a:endParaRPr lang="en-US" sz="22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using the </a:t>
            </a:r>
            <a:r>
              <a:rPr lang="en-US" sz="2200" b="1" dirty="0" smtClean="0"/>
              <a:t>as</a:t>
            </a:r>
            <a:r>
              <a:rPr lang="en-US" sz="2200" dirty="0" smtClean="0"/>
              <a:t> operator in case of </a:t>
            </a:r>
            <a:r>
              <a:rPr lang="en-US" sz="2200" b="1" dirty="0" smtClean="0"/>
              <a:t>fail</a:t>
            </a:r>
            <a:r>
              <a:rPr lang="en-US" sz="2200" dirty="0" smtClean="0"/>
              <a:t>, </a:t>
            </a:r>
            <a:r>
              <a:rPr lang="en-US" sz="2200" b="1" dirty="0" smtClean="0"/>
              <a:t>no exception </a:t>
            </a:r>
            <a:r>
              <a:rPr lang="en-US" sz="2200" dirty="0" smtClean="0"/>
              <a:t>will be        thrown but the value </a:t>
            </a:r>
            <a:r>
              <a:rPr lang="en-US" sz="2200" b="1" dirty="0" smtClean="0"/>
              <a:t>will be null</a:t>
            </a:r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‘</a:t>
            </a:r>
            <a:r>
              <a:rPr lang="en-US" sz="2200" b="1" dirty="0" smtClean="0"/>
              <a:t>is</a:t>
            </a:r>
            <a:r>
              <a:rPr lang="en-US" sz="2200" dirty="0" smtClean="0"/>
              <a:t>’ operator can check the type of variable</a:t>
            </a: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467544" y="3147814"/>
            <a:ext cx="7560840" cy="115212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next line will be evaluated without exception 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numberAsInt</a:t>
            </a:r>
            <a:r>
              <a:rPr lang="en-US" sz="2000" b="1" dirty="0">
                <a:solidFill>
                  <a:schemeClr val="tx1"/>
                </a:solidFill>
              </a:rPr>
              <a:t> = number as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Here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number as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will be null because the cast is invalid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3059832" y="1306161"/>
            <a:ext cx="6084168" cy="936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object number = “Five”;</a:t>
            </a:r>
          </a:p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?)number; // </a:t>
            </a:r>
            <a:r>
              <a:rPr lang="en-US" sz="2000" b="1" dirty="0" err="1" smtClean="0">
                <a:solidFill>
                  <a:schemeClr val="tx1"/>
                </a:solidFill>
              </a:rPr>
              <a:t>InvalidCastException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2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Combinable </a:t>
            </a:r>
            <a:r>
              <a:rPr lang="en-US" dirty="0" err="1" smtClean="0"/>
              <a:t>enum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Enums</a:t>
            </a:r>
            <a:r>
              <a:rPr lang="en-US" sz="2000" dirty="0" smtClean="0"/>
              <a:t> can store a combination of different values called </a:t>
            </a:r>
            <a:r>
              <a:rPr lang="en-US" sz="2000" b="1" dirty="0" smtClean="0"/>
              <a:t>bit-flags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Standard</a:t>
            </a:r>
            <a:r>
              <a:rPr lang="en-US" sz="2000" dirty="0" smtClean="0"/>
              <a:t> </a:t>
            </a:r>
            <a:r>
              <a:rPr lang="en-US" sz="2000" dirty="0" err="1" smtClean="0"/>
              <a:t>enums</a:t>
            </a:r>
            <a:r>
              <a:rPr lang="en-US" sz="2000" dirty="0"/>
              <a:t> </a:t>
            </a:r>
            <a:r>
              <a:rPr lang="en-US" sz="2000" dirty="0" smtClean="0"/>
              <a:t>can support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</a:t>
            </a:r>
            <a:r>
              <a:rPr lang="en-US" sz="2000" b="1" dirty="0" smtClean="0"/>
              <a:t>value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/>
              <a:t>[Flags] </a:t>
            </a:r>
            <a:r>
              <a:rPr lang="en-US" sz="2000" dirty="0" smtClean="0"/>
              <a:t>allow us to have a combination of values</a:t>
            </a:r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179512" y="1098063"/>
            <a:ext cx="7560840" cy="1689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 [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Flags]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public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enum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Margins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{</a:t>
            </a:r>
          </a:p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       None = 0, Top = 1, Left = 2, Bottom = 4, Right = 8</a:t>
            </a:r>
          </a:p>
          <a:p>
            <a:r>
              <a:rPr lang="en-150" sz="2000" b="1" dirty="0">
                <a:solidFill>
                  <a:schemeClr val="bg2">
                    <a:lumMod val="25000"/>
                  </a:schemeClr>
                </a:solidFill>
              </a:rPr>
              <a:t>    }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4572000" y="12756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07504" y="3723878"/>
            <a:ext cx="8928992" cy="12869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bottomRigthMargin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|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Margins.Right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  //  100(2) = 4</a:t>
            </a:r>
          </a:p>
          <a:p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bottomRigthMargin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== Margins.Bottom; // False            </a:t>
            </a:r>
            <a:r>
              <a:rPr lang="sv-SE" sz="2000" b="1" dirty="0" smtClean="0">
                <a:solidFill>
                  <a:schemeClr val="bg2">
                    <a:lumMod val="25000"/>
                  </a:schemeClr>
                </a:solidFill>
              </a:rPr>
              <a:t>      // </a:t>
            </a:r>
            <a:r>
              <a:rPr lang="sv-SE" sz="2000" b="1" dirty="0">
                <a:solidFill>
                  <a:schemeClr val="bg2">
                    <a:lumMod val="25000"/>
                  </a:schemeClr>
                </a:solidFill>
              </a:rPr>
              <a:t>1000(2) = 8</a:t>
            </a:r>
          </a:p>
          <a:p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bottomRigthMargin.HasFlag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Margins.Bottom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); // True       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 //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1100(2) = 12</a:t>
            </a:r>
          </a:p>
        </p:txBody>
      </p:sp>
    </p:spTree>
    <p:extLst>
      <p:ext uri="{BB962C8B-B14F-4D97-AF65-F5344CB8AC3E}">
        <p14:creationId xmlns:p14="http://schemas.microsoft.com/office/powerpoint/2010/main" val="401276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Optional parameters</a:t>
            </a:r>
            <a:endParaRPr lang="en-US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520" y="771550"/>
            <a:ext cx="8064896" cy="403244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Optional parameters enable us to omit arguments for some method  parameters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 smtClean="0"/>
              <a:t>BankAccount</a:t>
            </a:r>
            <a:r>
              <a:rPr lang="en-US" sz="2000" b="1" dirty="0" smtClean="0"/>
              <a:t>(string </a:t>
            </a:r>
            <a:r>
              <a:rPr lang="en-US" sz="2000" b="1" dirty="0" err="1" smtClean="0"/>
              <a:t>accountHolder</a:t>
            </a:r>
            <a:r>
              <a:rPr lang="en-US" sz="2000" b="1" dirty="0" smtClean="0"/>
              <a:t>, decimal money = 1000) </a:t>
            </a:r>
            <a:r>
              <a:rPr lang="en-US" sz="2000" b="1" dirty="0"/>
              <a:t>{</a:t>
            </a:r>
            <a:r>
              <a:rPr lang="en-US" sz="2000" b="1" dirty="0" smtClean="0"/>
              <a:t>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b="1" dirty="0" smtClean="0"/>
              <a:t>default value</a:t>
            </a:r>
            <a:r>
              <a:rPr lang="en-US" sz="2200" dirty="0" smtClean="0"/>
              <a:t> has to be a </a:t>
            </a:r>
            <a:r>
              <a:rPr lang="en-US" sz="2200" b="1" dirty="0" smtClean="0"/>
              <a:t>constant,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    constructor of value type or </a:t>
            </a:r>
            <a:r>
              <a:rPr lang="en-US" sz="2200" b="1" dirty="0" err="1" smtClean="0"/>
              <a:t>defaut</a:t>
            </a:r>
            <a:r>
              <a:rPr lang="en-US" sz="2200" b="1" dirty="0" smtClean="0"/>
              <a:t>(T) </a:t>
            </a:r>
            <a:r>
              <a:rPr lang="en-US" sz="2200" dirty="0" smtClean="0"/>
              <a:t>for some type </a:t>
            </a:r>
            <a:r>
              <a:rPr lang="en-US" sz="2200" b="1" dirty="0" smtClean="0"/>
              <a:t>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When use them we should note that the </a:t>
            </a:r>
            <a:r>
              <a:rPr lang="en-US" sz="2200" b="1" dirty="0" smtClean="0"/>
              <a:t>default</a:t>
            </a:r>
            <a:r>
              <a:rPr lang="en-US" sz="2200" dirty="0" smtClean="0"/>
              <a:t> </a:t>
            </a:r>
            <a:r>
              <a:rPr lang="en-US" sz="2200" b="1" dirty="0" smtClean="0"/>
              <a:t>value is     embedded in the caller’s assembly</a:t>
            </a:r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yield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Using </a:t>
            </a:r>
            <a:r>
              <a:rPr lang="en-US" sz="1800" b="1" dirty="0" smtClean="0"/>
              <a:t>yield</a:t>
            </a:r>
            <a:r>
              <a:rPr lang="en-US" sz="1800" dirty="0" smtClean="0"/>
              <a:t> to define an iterator removes the need for extra class when                       implementing an </a:t>
            </a:r>
            <a:r>
              <a:rPr lang="en-US" sz="1800" b="1" dirty="0" err="1" smtClean="0"/>
              <a:t>IEnumerable</a:t>
            </a:r>
            <a:endParaRPr lang="en-US" sz="1800" b="1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/>
              <a:t>We use them in methods that return the type </a:t>
            </a:r>
            <a:r>
              <a:rPr lang="en-US" sz="1800" b="1" dirty="0" err="1" smtClean="0"/>
              <a:t>IEnumerable</a:t>
            </a:r>
            <a:r>
              <a:rPr lang="en-US" sz="1800" dirty="0" smtClean="0"/>
              <a:t> or </a:t>
            </a:r>
            <a:r>
              <a:rPr lang="en-US" sz="1800" b="1" dirty="0" err="1" smtClean="0"/>
              <a:t>IEnumerable</a:t>
            </a:r>
            <a:r>
              <a:rPr lang="en-US" sz="1800" b="1" dirty="0" smtClean="0"/>
              <a:t>&lt;T&gt;</a:t>
            </a:r>
            <a:endParaRPr lang="en-US" sz="1800" b="1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251520" y="1780293"/>
            <a:ext cx="8064896" cy="30243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dirty="0" smtClean="0">
                <a:solidFill>
                  <a:schemeClr val="tx1"/>
                </a:solidFill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</a:rPr>
              <a:t>IEnumerable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&gt; </a:t>
            </a:r>
            <a:r>
              <a:rPr lang="en-US" b="1" dirty="0" err="1">
                <a:solidFill>
                  <a:schemeClr val="tx1"/>
                </a:solidFill>
              </a:rPr>
              <a:t>EvenNumbers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from, </a:t>
            </a:r>
            <a:r>
              <a:rPr lang="en-US" b="1" dirty="0" err="1">
                <a:solidFill>
                  <a:schemeClr val="tx1"/>
                </a:solidFill>
              </a:rPr>
              <a:t>int</a:t>
            </a:r>
            <a:r>
              <a:rPr lang="en-US" b="1" dirty="0">
                <a:solidFill>
                  <a:schemeClr val="tx1"/>
                </a:solidFill>
              </a:rPr>
              <a:t> to)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for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= from;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&lt;= to;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</a:t>
            </a:r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 </a:t>
            </a:r>
            <a:r>
              <a:rPr lang="en-US" b="1" dirty="0" smtClean="0">
                <a:solidFill>
                  <a:schemeClr val="tx1"/>
                </a:solidFill>
              </a:rPr>
              <a:t> if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% 2 == 0)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b="1" dirty="0">
                <a:solidFill>
                  <a:schemeClr val="tx1"/>
                </a:solidFill>
              </a:rPr>
              <a:t>                    </a:t>
            </a:r>
            <a:r>
              <a:rPr lang="en-US" b="1" dirty="0" smtClean="0">
                <a:solidFill>
                  <a:schemeClr val="tx1"/>
                </a:solidFill>
              </a:rPr>
              <a:t> yield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; 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150" b="1" dirty="0">
              <a:solidFill>
                <a:schemeClr val="tx1"/>
              </a:solidFill>
            </a:endParaRPr>
          </a:p>
          <a:p>
            <a:r>
              <a:rPr lang="en-15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150" b="1" dirty="0">
                <a:solidFill>
                  <a:schemeClr val="tx1"/>
                </a:solidFill>
              </a:rPr>
              <a:t>        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3563888" y="3075806"/>
            <a:ext cx="5400600" cy="19442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foreach</a:t>
            </a:r>
            <a:r>
              <a:rPr lang="en-US" b="1" dirty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var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number </a:t>
            </a:r>
            <a:r>
              <a:rPr lang="en-US" b="1" dirty="0">
                <a:solidFill>
                  <a:schemeClr val="tx1"/>
                </a:solidFill>
              </a:rPr>
              <a:t>in </a:t>
            </a:r>
            <a:r>
              <a:rPr lang="en-US" b="1" dirty="0" err="1" smtClean="0">
                <a:solidFill>
                  <a:schemeClr val="tx1"/>
                </a:solidFill>
              </a:rPr>
              <a:t>EvenNumbers</a:t>
            </a:r>
            <a:r>
              <a:rPr lang="en-US" b="1" dirty="0" smtClean="0">
                <a:solidFill>
                  <a:schemeClr val="tx1"/>
                </a:solidFill>
              </a:rPr>
              <a:t>(50</a:t>
            </a:r>
            <a:r>
              <a:rPr lang="en-US" b="1" dirty="0">
                <a:solidFill>
                  <a:schemeClr val="tx1"/>
                </a:solidFill>
              </a:rPr>
              <a:t>, 60))</a:t>
            </a:r>
          </a:p>
          <a:p>
            <a:r>
              <a:rPr lang="en-150" b="1" dirty="0" smtClean="0">
                <a:solidFill>
                  <a:schemeClr val="tx1"/>
                </a:solidFill>
              </a:rPr>
              <a:t>{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b="1" dirty="0" smtClean="0">
                <a:solidFill>
                  <a:schemeClr val="tx1"/>
                </a:solidFill>
              </a:rPr>
              <a:t>(number);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150" b="1" dirty="0" smtClean="0">
                <a:solidFill>
                  <a:schemeClr val="tx1"/>
                </a:solidFill>
              </a:rPr>
              <a:t>}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1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Constraining generics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51012"/>
            <a:ext cx="9144000" cy="439248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In </a:t>
            </a:r>
            <a:r>
              <a:rPr lang="en-US" sz="2200" b="1" dirty="0" smtClean="0"/>
              <a:t>generic classes</a:t>
            </a:r>
            <a:r>
              <a:rPr lang="en-US" sz="2200" dirty="0" smtClean="0"/>
              <a:t> we can apply restrictions to the </a:t>
            </a:r>
            <a:r>
              <a:rPr lang="en-US" sz="2200" b="1" dirty="0" smtClean="0"/>
              <a:t>type arguments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be or derive from the specified base        class or interface</a:t>
            </a:r>
            <a:endParaRPr lang="en-US" sz="2200" dirty="0"/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</a:t>
            </a:r>
            <a:r>
              <a:rPr lang="en-US" sz="2200" b="1" i="1" dirty="0" err="1" smtClean="0"/>
              <a:t>SomeClass</a:t>
            </a:r>
            <a:endParaRPr lang="en-US" sz="2200" b="1" i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be </a:t>
            </a:r>
            <a:r>
              <a:rPr lang="en-US" sz="2200" b="1" dirty="0" smtClean="0"/>
              <a:t>reference type (class) or                       value type (</a:t>
            </a:r>
            <a:r>
              <a:rPr lang="en-US" sz="2200" b="1" dirty="0" err="1" smtClean="0"/>
              <a:t>struct</a:t>
            </a:r>
            <a:r>
              <a:rPr lang="en-US" sz="2200" b="1" dirty="0" smtClean="0"/>
              <a:t>) </a:t>
            </a:r>
          </a:p>
          <a:p>
            <a:pPr algn="l"/>
            <a:r>
              <a:rPr lang="en-US" sz="2200" b="1" dirty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class </a:t>
            </a:r>
            <a:r>
              <a:rPr lang="en-US" sz="2200" b="1" i="1" dirty="0" smtClean="0">
                <a:solidFill>
                  <a:schemeClr val="bg2">
                    <a:lumMod val="25000"/>
                  </a:schemeClr>
                </a:solidFill>
              </a:rPr>
              <a:t>// where T : </a:t>
            </a:r>
            <a:r>
              <a:rPr lang="en-US" sz="2200" b="1" i="1" dirty="0" err="1" smtClean="0">
                <a:solidFill>
                  <a:schemeClr val="bg2">
                    <a:lumMod val="25000"/>
                  </a:schemeClr>
                </a:solidFill>
              </a:rPr>
              <a:t>struct</a:t>
            </a:r>
            <a:endParaRPr lang="en-US" sz="2200" b="1" i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The type argument must </a:t>
            </a:r>
            <a:r>
              <a:rPr lang="en-US" sz="2200" b="1" dirty="0" smtClean="0"/>
              <a:t>have a public </a:t>
            </a:r>
            <a:r>
              <a:rPr lang="en-US" sz="2200" b="1" dirty="0" err="1" smtClean="0"/>
              <a:t>parameterless</a:t>
            </a:r>
            <a:r>
              <a:rPr lang="en-US" sz="2200" b="1" dirty="0" smtClean="0"/>
              <a:t> constructor</a:t>
            </a:r>
          </a:p>
          <a:p>
            <a:pPr algn="l"/>
            <a:r>
              <a:rPr lang="en-US" sz="2200" dirty="0" smtClean="0"/>
              <a:t>	</a:t>
            </a:r>
            <a:r>
              <a:rPr lang="en-US" sz="2200" b="1" i="1" dirty="0" smtClean="0"/>
              <a:t>class </a:t>
            </a:r>
            <a:r>
              <a:rPr lang="en-US" sz="2200" b="1" i="1" dirty="0" err="1" smtClean="0"/>
              <a:t>TemplateClass</a:t>
            </a:r>
            <a:r>
              <a:rPr lang="en-US" sz="2200" b="1" i="1" dirty="0" smtClean="0"/>
              <a:t>&lt;T&gt; where T : new()</a:t>
            </a:r>
          </a:p>
        </p:txBody>
      </p:sp>
    </p:spTree>
    <p:extLst>
      <p:ext uri="{BB962C8B-B14F-4D97-AF65-F5344CB8AC3E}">
        <p14:creationId xmlns:p14="http://schemas.microsoft.com/office/powerpoint/2010/main" val="139110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Table of 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395536" y="699542"/>
            <a:ext cx="9144000" cy="2304256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Traps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Syntactic sugar and Language Features in C#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Useful .NET classes and methods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Debugging and testing tips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1520" y="4011910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Demos: </a:t>
            </a:r>
            <a:r>
              <a:rPr lang="en-US" sz="2000" dirty="0">
                <a:hlinkClick r:id="rId2"/>
              </a:rPr>
              <a:t>https://github.com/NaskoVasilev/CSharp-Tips-and-Tricks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0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b="1" dirty="0" smtClean="0"/>
              <a:t>Covariance and </a:t>
            </a:r>
            <a:r>
              <a:rPr lang="en-US" sz="3200" b="1" dirty="0" err="1" smtClean="0"/>
              <a:t>Contravariance</a:t>
            </a:r>
            <a:endParaRPr lang="en-US" sz="32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A </a:t>
            </a:r>
            <a:r>
              <a:rPr lang="en-US" sz="2200" b="1" dirty="0" smtClean="0"/>
              <a:t>generic type parameter </a:t>
            </a:r>
            <a:r>
              <a:rPr lang="en-US" sz="2200" dirty="0" smtClean="0"/>
              <a:t>can be one of: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Invariant</a:t>
            </a:r>
            <a:r>
              <a:rPr lang="en-US" sz="2200" dirty="0" smtClean="0"/>
              <a:t> (default) </a:t>
            </a:r>
            <a:r>
              <a:rPr lang="en-150" sz="2200" dirty="0" smtClean="0"/>
              <a:t>–</a:t>
            </a:r>
            <a:r>
              <a:rPr lang="en-US" sz="2200" dirty="0" smtClean="0"/>
              <a:t> meaning the generic type parameter cannot be   changed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Contravariant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parameter can change from a class to a class derived from it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the </a:t>
            </a:r>
            <a:r>
              <a:rPr lang="en-US" sz="2200" b="1" dirty="0" smtClean="0">
                <a:solidFill>
                  <a:schemeClr val="accent3"/>
                </a:solidFill>
              </a:rPr>
              <a:t>in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appear only in input positions(method’s arguments)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Covariant</a:t>
            </a:r>
            <a:r>
              <a:rPr lang="en-US" sz="2200" dirty="0" smtClean="0"/>
              <a:t> </a:t>
            </a:r>
            <a:r>
              <a:rPr lang="en-150" sz="2200" dirty="0" smtClean="0"/>
              <a:t>–</a:t>
            </a:r>
            <a:r>
              <a:rPr lang="en-US" sz="2200" dirty="0" smtClean="0"/>
              <a:t> the generic type argument can change from a class to   one of its base classes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In C# we indicate this with </a:t>
            </a:r>
            <a:r>
              <a:rPr lang="en-US" sz="2200" b="1" dirty="0" smtClean="0">
                <a:solidFill>
                  <a:schemeClr val="accent3"/>
                </a:solidFill>
              </a:rPr>
              <a:t>out</a:t>
            </a:r>
            <a:r>
              <a:rPr lang="en-US" sz="2200" dirty="0" smtClean="0">
                <a:solidFill>
                  <a:schemeClr val="accent3"/>
                </a:solidFill>
              </a:rPr>
              <a:t> keyword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Can only be </a:t>
            </a:r>
            <a:r>
              <a:rPr lang="en-US" sz="2200" b="1" dirty="0" smtClean="0">
                <a:solidFill>
                  <a:schemeClr val="accent3"/>
                </a:solidFill>
              </a:rPr>
              <a:t>return type </a:t>
            </a:r>
            <a:r>
              <a:rPr lang="en-US" sz="2200" dirty="0" smtClean="0">
                <a:solidFill>
                  <a:schemeClr val="accent3"/>
                </a:solidFill>
              </a:rPr>
              <a:t>of a method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1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0" y="3723878"/>
            <a:ext cx="9144000" cy="576064"/>
          </a:xfrm>
        </p:spPr>
        <p:txBody>
          <a:bodyPr/>
          <a:lstStyle/>
          <a:p>
            <a:r>
              <a:rPr lang="en-US" dirty="0" smtClean="0"/>
              <a:t>Useful .NET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5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The Tuple Class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23675"/>
            <a:ext cx="9144000" cy="4443958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b="1" dirty="0" smtClean="0"/>
              <a:t>Tuple</a:t>
            </a:r>
            <a:r>
              <a:rPr lang="en-US" sz="2000" dirty="0" smtClean="0"/>
              <a:t> is a </a:t>
            </a:r>
            <a:r>
              <a:rPr lang="en-US" sz="2000" b="1" dirty="0" smtClean="0"/>
              <a:t>generic data structure </a:t>
            </a:r>
            <a:r>
              <a:rPr lang="en-US" sz="2000" dirty="0" smtClean="0"/>
              <a:t>that has a specific number   and sequence of elements </a:t>
            </a:r>
            <a:r>
              <a:rPr lang="en-US" sz="2000" b="1" dirty="0" smtClean="0"/>
              <a:t>with </a:t>
            </a:r>
            <a:r>
              <a:rPr lang="en-US" sz="2000" b="1" dirty="0" err="1" smtClean="0"/>
              <a:t>overrided</a:t>
            </a:r>
            <a:r>
              <a:rPr lang="en-US" sz="2000" b="1" dirty="0" smtClean="0"/>
              <a:t> Equals, </a:t>
            </a:r>
            <a:r>
              <a:rPr lang="en-US" sz="2000" b="1" dirty="0" err="1" smtClean="0"/>
              <a:t>ToString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GetHashCode</a:t>
            </a:r>
            <a:endParaRPr lang="en-US" sz="2000" b="1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Each element can have any </a:t>
            </a:r>
            <a:r>
              <a:rPr lang="en-US" sz="2000" b="1" dirty="0" smtClean="0"/>
              <a:t>type</a:t>
            </a:r>
            <a:r>
              <a:rPr lang="en-US" sz="2000" dirty="0" smtClean="0"/>
              <a:t> (e.g. </a:t>
            </a:r>
            <a:r>
              <a:rPr lang="en-US" sz="2000" dirty="0" err="1" smtClean="0"/>
              <a:t>int</a:t>
            </a:r>
            <a:r>
              <a:rPr lang="en-US" sz="2000" dirty="0" smtClean="0"/>
              <a:t>, tuple)</a:t>
            </a:r>
            <a:endParaRPr lang="en-US" sz="2000" dirty="0"/>
          </a:p>
          <a:p>
            <a:pPr algn="l"/>
            <a:endParaRPr lang="en-US" sz="2200" dirty="0" smtClean="0"/>
          </a:p>
          <a:p>
            <a:pPr algn="l"/>
            <a:endParaRPr lang="en-US" sz="2200" dirty="0"/>
          </a:p>
          <a:p>
            <a:pPr algn="l"/>
            <a:endParaRPr lang="en-US" sz="2200" dirty="0" smtClean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Tuples are </a:t>
            </a:r>
            <a:r>
              <a:rPr lang="en-US" sz="2000" b="1" dirty="0" smtClean="0"/>
              <a:t>immutable</a:t>
            </a:r>
            <a:r>
              <a:rPr lang="en-US" sz="2000" dirty="0" smtClean="0"/>
              <a:t> (read-only)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Tends to </a:t>
            </a:r>
            <a:r>
              <a:rPr lang="en-US" sz="2000" b="1" dirty="0" smtClean="0"/>
              <a:t>provide low-quality code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Useful for private methods (</a:t>
            </a:r>
            <a:r>
              <a:rPr lang="en-US" sz="2000" dirty="0" err="1" smtClean="0"/>
              <a:t>params</a:t>
            </a:r>
            <a:r>
              <a:rPr lang="en-US" sz="2000" dirty="0" smtClean="0"/>
              <a:t> and return values) and composite keys   in dictionaries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755576" y="1913409"/>
            <a:ext cx="7272808" cy="100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chemeClr val="tx1"/>
                </a:solidFill>
              </a:rPr>
              <a:t>var</a:t>
            </a:r>
            <a:r>
              <a:rPr lang="en-US" sz="2000" b="1" dirty="0">
                <a:solidFill>
                  <a:schemeClr val="tx1"/>
                </a:solidFill>
              </a:rPr>
              <a:t> data = new Tuple&lt;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, decimal&gt;(4, 2.5M);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($"First value: {data.Item1}");</a:t>
            </a: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</a:rPr>
              <a:t>($"Second value: {data.Item2}");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1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/>
              <a:t>C# 7.0 Tuples</a:t>
            </a:r>
            <a:endParaRPr lang="en-US" b="1" i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771550"/>
            <a:ext cx="9144000" cy="4248472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b="1" dirty="0" smtClean="0"/>
              <a:t>C# 7.0 Tuples </a:t>
            </a:r>
            <a:r>
              <a:rPr lang="en-US" sz="2200" dirty="0" smtClean="0"/>
              <a:t>are types that you define using a lightweight syntax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Preferred over the Tuple&lt;&gt; class (better code quality)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are </a:t>
            </a:r>
            <a:r>
              <a:rPr lang="en-US" sz="2200" dirty="0" err="1" smtClean="0">
                <a:solidFill>
                  <a:schemeClr val="accent3"/>
                </a:solidFill>
              </a:rPr>
              <a:t>structs</a:t>
            </a:r>
            <a:r>
              <a:rPr lang="en-US" sz="2200" dirty="0" smtClean="0">
                <a:solidFill>
                  <a:schemeClr val="accent3"/>
                </a:solidFill>
              </a:rPr>
              <a:t> (</a:t>
            </a:r>
            <a:r>
              <a:rPr lang="en-US" sz="2200" dirty="0" err="1" smtClean="0">
                <a:solidFill>
                  <a:schemeClr val="accent3"/>
                </a:solidFill>
              </a:rPr>
              <a:t>i.e</a:t>
            </a:r>
            <a:r>
              <a:rPr lang="en-US" sz="2200" dirty="0" smtClean="0">
                <a:solidFill>
                  <a:schemeClr val="accent3"/>
                </a:solidFill>
              </a:rPr>
              <a:t> value types)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3"/>
                </a:solidFill>
              </a:rPr>
              <a:t>They can have </a:t>
            </a:r>
            <a:r>
              <a:rPr lang="en-US" sz="2200" b="1" dirty="0" smtClean="0">
                <a:solidFill>
                  <a:schemeClr val="accent3"/>
                </a:solidFill>
              </a:rPr>
              <a:t>meaningful names </a:t>
            </a:r>
            <a:r>
              <a:rPr lang="en-US" sz="2200" dirty="0" smtClean="0">
                <a:solidFill>
                  <a:schemeClr val="accent3"/>
                </a:solidFill>
              </a:rPr>
              <a:t>for their fields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827584" y="2499742"/>
            <a:ext cx="8316416" cy="23762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public (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Count, decimal Average) </a:t>
            </a:r>
            <a:r>
              <a:rPr lang="en-US" sz="2000" b="1" dirty="0" err="1">
                <a:solidFill>
                  <a:schemeClr val="tx1"/>
                </a:solidFill>
              </a:rPr>
              <a:t>GetCountAndAverage</a:t>
            </a:r>
            <a:r>
              <a:rPr lang="en-US" sz="2000" b="1" dirty="0">
                <a:solidFill>
                  <a:schemeClr val="tx1"/>
                </a:solidFill>
              </a:rPr>
              <a:t>(...)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{</a:t>
            </a:r>
            <a:endParaRPr lang="en-150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return </a:t>
            </a:r>
            <a:r>
              <a:rPr lang="en-US" sz="2000" b="1" dirty="0">
                <a:solidFill>
                  <a:schemeClr val="tx1"/>
                </a:solidFill>
              </a:rPr>
              <a:t>(4, 2.5M);</a:t>
            </a:r>
          </a:p>
          <a:p>
            <a:r>
              <a:rPr lang="en-150" sz="2000" b="1" dirty="0" smtClean="0">
                <a:solidFill>
                  <a:schemeClr val="tx1"/>
                </a:solidFill>
              </a:rPr>
              <a:t>}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var</a:t>
            </a:r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result =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</a:rPr>
              <a:t>GetCountAndAverage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();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result.Count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</a:rPr>
              <a:t>// </a:t>
            </a:r>
            <a:r>
              <a:rPr lang="en-US" sz="2000" b="1" dirty="0" err="1" smtClean="0">
                <a:solidFill>
                  <a:schemeClr val="bg2">
                    <a:lumMod val="25000"/>
                  </a:schemeClr>
                </a:solidFill>
              </a:rPr>
              <a:t>result.Average</a:t>
            </a:r>
            <a:endParaRPr 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4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13559" y="699542"/>
            <a:ext cx="3888432" cy="576064"/>
          </a:xfrm>
        </p:spPr>
        <p:txBody>
          <a:bodyPr/>
          <a:lstStyle/>
          <a:p>
            <a:r>
              <a:rPr lang="en-US" dirty="0" smtClean="0"/>
              <a:t>TRAPS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07654"/>
            <a:ext cx="3075806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Equality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7504" y="915566"/>
            <a:ext cx="8874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Value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generally understood meaning of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contain the same value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E.g. two integers with the same value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have value equality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Reference equality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Also know as identity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Two objects references refer to the same object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779662"/>
            <a:ext cx="2448272" cy="27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7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Check references in .NET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23528" y="915566"/>
            <a:ext cx="84969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reference equality </a:t>
            </a:r>
            <a:r>
              <a:rPr lang="en-US" sz="2200" dirty="0" smtClean="0"/>
              <a:t>use </a:t>
            </a:r>
            <a:r>
              <a:rPr lang="en-US" sz="2200" b="1" i="1" dirty="0" err="1" smtClean="0"/>
              <a:t>ReferenceEquals</a:t>
            </a:r>
            <a:r>
              <a:rPr lang="en-US" sz="2200" b="1" i="1" dirty="0" smtClean="0"/>
              <a:t>              </a:t>
            </a:r>
            <a:r>
              <a:rPr lang="en-US" sz="2200" dirty="0" smtClean="0"/>
              <a:t>(return Boolean)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Object.ReferenceEquals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,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To check for </a:t>
            </a:r>
            <a:r>
              <a:rPr lang="en-US" sz="2200" b="1" dirty="0" smtClean="0"/>
              <a:t>value equality</a:t>
            </a:r>
            <a:r>
              <a:rPr lang="en-US" sz="2200" dirty="0" smtClean="0"/>
              <a:t>, you should generally use </a:t>
            </a:r>
            <a:r>
              <a:rPr lang="en-US" sz="2200" b="1" i="1" dirty="0" smtClean="0"/>
              <a:t>Equals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b="1" i="1" dirty="0" smtClean="0"/>
              <a:t>Equals</a:t>
            </a:r>
            <a:r>
              <a:rPr lang="en-US" sz="2200" dirty="0" smtClean="0"/>
              <a:t> as it is implemented by </a:t>
            </a:r>
            <a:r>
              <a:rPr lang="en-US" sz="2200" b="1" i="1" dirty="0"/>
              <a:t>O</a:t>
            </a:r>
            <a:r>
              <a:rPr lang="en-US" sz="2200" b="1" i="1" dirty="0" smtClean="0"/>
              <a:t>bject </a:t>
            </a:r>
            <a:r>
              <a:rPr lang="en-US" sz="2200" dirty="0" smtClean="0"/>
              <a:t>just preforms a          reference check (we should override it) 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firstObject.Equals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) // true or false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 default, the operator == tests for reference equality (override  it for immutable types)</a:t>
            </a:r>
          </a:p>
          <a:p>
            <a:r>
              <a:rPr lang="en-US" sz="2200" dirty="0" smtClean="0"/>
              <a:t>	</a:t>
            </a:r>
            <a:r>
              <a:rPr lang="en-US" sz="2200" i="1" dirty="0" err="1" smtClean="0"/>
              <a:t>firstObject</a:t>
            </a:r>
            <a:r>
              <a:rPr lang="en-US" sz="2200" i="1" dirty="0" smtClean="0"/>
              <a:t> == </a:t>
            </a:r>
            <a:r>
              <a:rPr lang="en-US" sz="2200" i="1" dirty="0" err="1" smtClean="0"/>
              <a:t>secondObject</a:t>
            </a:r>
            <a:r>
              <a:rPr lang="en-US" sz="2200" i="1" dirty="0" smtClean="0"/>
              <a:t> // true or false</a:t>
            </a:r>
            <a:endParaRPr lang="en-US" sz="2200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Comparing </a:t>
            </a:r>
            <a:r>
              <a:rPr lang="en-US" b="1" dirty="0" err="1" smtClean="0">
                <a:solidFill>
                  <a:schemeClr val="tx1"/>
                </a:solidFill>
              </a:rPr>
              <a:t>structs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51520" y="915566"/>
            <a:ext cx="87849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All </a:t>
            </a:r>
            <a:r>
              <a:rPr lang="en-US" sz="2200" b="1" dirty="0" err="1" smtClean="0"/>
              <a:t>structs</a:t>
            </a:r>
            <a:r>
              <a:rPr lang="en-US" sz="2200" dirty="0" smtClean="0"/>
              <a:t> derive from the same </a:t>
            </a:r>
            <a:r>
              <a:rPr lang="en-US" sz="2200" b="1" i="1" dirty="0" err="1" smtClean="0"/>
              <a:t>ValueType</a:t>
            </a:r>
            <a:r>
              <a:rPr lang="en-US" sz="2200" dirty="0" smtClean="0"/>
              <a:t> class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b="1" i="1" dirty="0" err="1" smtClean="0"/>
              <a:t>ValueType.Equals</a:t>
            </a:r>
            <a:r>
              <a:rPr lang="en-US" sz="2200" b="1" i="1" dirty="0" smtClean="0"/>
              <a:t>(Object) overrides </a:t>
            </a:r>
            <a:r>
              <a:rPr lang="en-US" sz="2200" b="1" i="1" dirty="0" err="1" smtClean="0"/>
              <a:t>Object.Equals</a:t>
            </a:r>
            <a:r>
              <a:rPr lang="en-US" sz="2200" b="1" i="1" dirty="0" smtClean="0"/>
              <a:t>(Object)     </a:t>
            </a:r>
            <a:r>
              <a:rPr lang="en-US" sz="2200" dirty="0" smtClean="0"/>
              <a:t>and provides default implementation of value equality </a:t>
            </a:r>
            <a:r>
              <a:rPr lang="en-US" sz="2200" b="1" i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By</a:t>
            </a:r>
            <a:r>
              <a:rPr lang="en-US" sz="2200" b="1" i="1" dirty="0" smtClean="0"/>
              <a:t> </a:t>
            </a:r>
            <a:r>
              <a:rPr lang="en-US" sz="2200" dirty="0" smtClean="0"/>
              <a:t>default when comparing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with </a:t>
            </a:r>
            <a:r>
              <a:rPr lang="en-US" sz="2200" b="1" i="1" dirty="0" smtClean="0"/>
              <a:t>Equals()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If none of the fields of the current instance are reference types </a:t>
            </a:r>
            <a:r>
              <a:rPr lang="en-US" sz="2200" b="1" i="1" dirty="0" smtClean="0"/>
              <a:t>=&gt; byte-by-byte</a:t>
            </a:r>
            <a:r>
              <a:rPr lang="en-US" sz="2200" dirty="0" smtClean="0"/>
              <a:t> comparison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Otherwise it uses </a:t>
            </a:r>
            <a:r>
              <a:rPr lang="en-US" sz="2200" b="1" i="1" dirty="0" smtClean="0"/>
              <a:t>reflection</a:t>
            </a:r>
            <a:r>
              <a:rPr lang="en-US" sz="2200" dirty="0" smtClean="0"/>
              <a:t> to compare corresponding fields   (~</a:t>
            </a:r>
            <a:r>
              <a:rPr lang="en-US" sz="2200" b="1" i="1" dirty="0" smtClean="0"/>
              <a:t>20 times slower!</a:t>
            </a:r>
            <a:r>
              <a:rPr lang="en-US" sz="2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 smtClean="0"/>
              <a:t>We can improve the performance of </a:t>
            </a:r>
            <a:r>
              <a:rPr lang="en-US" sz="2200" dirty="0" err="1" smtClean="0"/>
              <a:t>structs</a:t>
            </a:r>
            <a:r>
              <a:rPr lang="en-US" sz="2200" dirty="0" smtClean="0"/>
              <a:t> by comparing them     with overridden </a:t>
            </a:r>
            <a:r>
              <a:rPr lang="en-US" sz="2200" b="1" dirty="0" smtClean="0"/>
              <a:t>Equals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395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392488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String is a reference and </a:t>
            </a:r>
            <a:r>
              <a:rPr lang="en-US" sz="1800" b="1" dirty="0" smtClean="0">
                <a:solidFill>
                  <a:schemeClr val="tx1"/>
                </a:solidFill>
              </a:rPr>
              <a:t>immutable</a:t>
            </a:r>
            <a:r>
              <a:rPr lang="en-US" sz="1800" dirty="0" smtClean="0">
                <a:solidFill>
                  <a:schemeClr val="tx1"/>
                </a:solidFill>
              </a:rPr>
              <a:t> type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The CLR uses a method of storing only one copy of each distinct string value               (string interning)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When apply </a:t>
            </a:r>
            <a:r>
              <a:rPr lang="en-US" sz="1800" b="1" dirty="0" smtClean="0">
                <a:solidFill>
                  <a:schemeClr val="tx1"/>
                </a:solidFill>
              </a:rPr>
              <a:t>+=</a:t>
            </a:r>
            <a:r>
              <a:rPr lang="en-US" sz="1800" dirty="0" smtClean="0">
                <a:solidFill>
                  <a:schemeClr val="tx1"/>
                </a:solidFill>
              </a:rPr>
              <a:t> operator a new pointer to new string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Use </a:t>
            </a:r>
            <a:r>
              <a:rPr lang="en-US" sz="1800" b="1" dirty="0" err="1" smtClean="0">
                <a:solidFill>
                  <a:schemeClr val="tx1"/>
                </a:solidFill>
              </a:rPr>
              <a:t>StringBuilder</a:t>
            </a:r>
            <a:r>
              <a:rPr lang="en-US" sz="1800" dirty="0" smtClean="0">
                <a:solidFill>
                  <a:schemeClr val="tx1"/>
                </a:solidFill>
              </a:rPr>
              <a:t> for string manipulations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341276" y="1749897"/>
            <a:ext cx="8640960" cy="2088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err="1"/>
              <a:t>var</a:t>
            </a:r>
            <a:r>
              <a:rPr lang="en-US" sz="1600" b="1" dirty="0"/>
              <a:t> string1 = "some value</a:t>
            </a:r>
            <a:r>
              <a:rPr lang="en-US" sz="1600" b="1" dirty="0" smtClean="0"/>
              <a:t>";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string2 = "some value";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string2)); // </a:t>
            </a:r>
            <a:r>
              <a:rPr lang="en-US" sz="1600" b="1" dirty="0" smtClean="0"/>
              <a:t>true</a:t>
            </a:r>
          </a:p>
          <a:p>
            <a:r>
              <a:rPr lang="en-US" sz="1600" b="1" dirty="0" err="1" smtClean="0"/>
              <a:t>Console.Write</a:t>
            </a:r>
            <a:r>
              <a:rPr lang="en-US" sz="1600" b="1" dirty="0"/>
              <a:t>("Please enter \"some value\": ");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stringFromConsole</a:t>
            </a:r>
            <a:r>
              <a:rPr lang="en-US" sz="1600" b="1" dirty="0"/>
              <a:t> = </a:t>
            </a:r>
            <a:r>
              <a:rPr lang="en-US" sz="1600" b="1" dirty="0" err="1"/>
              <a:t>Console.ReadLine</a:t>
            </a:r>
            <a:r>
              <a:rPr lang="en-US" sz="1600" b="1" dirty="0"/>
              <a:t>();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stringFromConsole</a:t>
            </a:r>
            <a:r>
              <a:rPr lang="en-US" sz="1600" b="1" dirty="0"/>
              <a:t>)); // false</a:t>
            </a:r>
          </a:p>
          <a:p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 = </a:t>
            </a:r>
            <a:r>
              <a:rPr lang="en-US" sz="1600" b="1" dirty="0" err="1"/>
              <a:t>string.Intern</a:t>
            </a:r>
            <a:r>
              <a:rPr lang="en-US" sz="1600" b="1" dirty="0"/>
              <a:t>(</a:t>
            </a:r>
            <a:r>
              <a:rPr lang="en-US" sz="1600" b="1" dirty="0" err="1"/>
              <a:t>stringFromConsole</a:t>
            </a:r>
            <a:r>
              <a:rPr lang="en-US" sz="1600" b="1" dirty="0"/>
              <a:t>);</a:t>
            </a:r>
          </a:p>
          <a:p>
            <a:r>
              <a:rPr lang="en-US" sz="1600" b="1" dirty="0" err="1" smtClean="0"/>
              <a:t>Console.WriteLine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ReferenceEquals</a:t>
            </a:r>
            <a:r>
              <a:rPr lang="en-US" sz="1600" b="1" dirty="0" smtClean="0"/>
              <a:t>(string1</a:t>
            </a:r>
            <a:r>
              <a:rPr lang="en-US" sz="1600" b="1" dirty="0"/>
              <a:t>, </a:t>
            </a:r>
            <a:r>
              <a:rPr lang="en-US" sz="1600" b="1" dirty="0" err="1"/>
              <a:t>stringInternFromConsole</a:t>
            </a:r>
            <a:r>
              <a:rPr lang="en-US" sz="1600" b="1" dirty="0"/>
              <a:t>)); //true</a:t>
            </a:r>
          </a:p>
        </p:txBody>
      </p:sp>
      <p:sp>
        <p:nvSpPr>
          <p:cNvPr id="9" name="Текстово поле 8"/>
          <p:cNvSpPr txBox="1"/>
          <p:nvPr/>
        </p:nvSpPr>
        <p:spPr>
          <a:xfrm>
            <a:off x="179512" y="1419622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9138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Preserving stack trace	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4104456"/>
          </a:xfrm>
        </p:spPr>
        <p:txBody>
          <a:bodyPr anchor="t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These two same blocks simply </a:t>
            </a:r>
            <a:r>
              <a:rPr lang="en-US" sz="2000" b="1" dirty="0" smtClean="0">
                <a:solidFill>
                  <a:schemeClr val="tx1"/>
                </a:solidFill>
              </a:rPr>
              <a:t>re-throw</a:t>
            </a:r>
            <a:r>
              <a:rPr lang="en-US" sz="2000" dirty="0" smtClean="0">
                <a:solidFill>
                  <a:schemeClr val="tx1"/>
                </a:solidFill>
              </a:rPr>
              <a:t> the exception keeping the                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() { throw; }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	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e) { throw;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next block is different: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try { </a:t>
            </a:r>
            <a:r>
              <a:rPr lang="en-150" sz="2000" b="1" dirty="0" smtClean="0">
                <a:solidFill>
                  <a:schemeClr val="tx1"/>
                </a:solidFill>
              </a:rPr>
              <a:t>…</a:t>
            </a:r>
            <a:r>
              <a:rPr lang="en-US" sz="2000" b="1" dirty="0" smtClean="0">
                <a:solidFill>
                  <a:schemeClr val="tx1"/>
                </a:solidFill>
              </a:rPr>
              <a:t> } catch (Exception ex) { throw ex; }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It will change the </a:t>
            </a:r>
            <a:r>
              <a:rPr lang="en-US" sz="2000" b="1" dirty="0" smtClean="0">
                <a:solidFill>
                  <a:schemeClr val="tx1"/>
                </a:solidFill>
              </a:rPr>
              <a:t>source</a:t>
            </a:r>
            <a:r>
              <a:rPr lang="en-US" sz="2000" dirty="0" smtClean="0">
                <a:solidFill>
                  <a:schemeClr val="tx1"/>
                </a:solidFill>
              </a:rPr>
              <a:t> and the </a:t>
            </a:r>
            <a:r>
              <a:rPr lang="en-US" sz="2000" b="1" dirty="0" smtClean="0">
                <a:solidFill>
                  <a:schemeClr val="tx1"/>
                </a:solidFill>
              </a:rPr>
              <a:t>stack trace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It will appear that the exception has been thrown from the current method from that 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Prefer creating </a:t>
            </a:r>
            <a:r>
              <a:rPr lang="en-US" sz="2000" b="1" dirty="0" smtClean="0">
                <a:solidFill>
                  <a:schemeClr val="tx1"/>
                </a:solidFill>
              </a:rPr>
              <a:t>new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24217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Exceptions &amp; Static constructors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3888432"/>
          </a:xfrm>
        </p:spPr>
        <p:txBody>
          <a:bodyPr anchor="t"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static constructor is called automatically to initialize the class before: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The first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is created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Or any </a:t>
            </a:r>
            <a:r>
              <a:rPr lang="en-US" sz="2000" b="1" dirty="0" smtClean="0"/>
              <a:t>static members </a:t>
            </a:r>
            <a:r>
              <a:rPr lang="en-US" sz="2000" dirty="0" smtClean="0"/>
              <a:t>are </a:t>
            </a:r>
            <a:r>
              <a:rPr lang="en-US" sz="2000" b="1" dirty="0" smtClean="0"/>
              <a:t>referenced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Once a type initializer has failed, it </a:t>
            </a:r>
            <a:r>
              <a:rPr lang="en-US" sz="2000" b="1" dirty="0" smtClean="0">
                <a:solidFill>
                  <a:schemeClr val="tx1"/>
                </a:solidFill>
              </a:rPr>
              <a:t>never retried </a:t>
            </a:r>
            <a:r>
              <a:rPr lang="en-US" sz="2000" dirty="0" smtClean="0">
                <a:solidFill>
                  <a:schemeClr val="tx1"/>
                </a:solidFill>
              </a:rPr>
              <a:t>(for the lifetime of the         </a:t>
            </a:r>
            <a:r>
              <a:rPr lang="en-US" sz="2000" dirty="0" err="1" smtClean="0">
                <a:solidFill>
                  <a:schemeClr val="tx1"/>
                </a:solidFill>
              </a:rPr>
              <a:t>AppDomain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Type will remain </a:t>
            </a:r>
            <a:r>
              <a:rPr lang="en-US" sz="2000" b="1" dirty="0" smtClean="0"/>
              <a:t>uninitialized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instances will also </a:t>
            </a:r>
            <a:r>
              <a:rPr lang="en-US" sz="2000" b="1" dirty="0" smtClean="0"/>
              <a:t>fail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You should have a </a:t>
            </a:r>
            <a:r>
              <a:rPr lang="en-US" sz="2000" b="1" dirty="0" smtClean="0">
                <a:solidFill>
                  <a:schemeClr val="tx1"/>
                </a:solidFill>
              </a:rPr>
              <a:t>very good reason </a:t>
            </a:r>
            <a:r>
              <a:rPr lang="en-US" sz="2000" dirty="0" smtClean="0">
                <a:solidFill>
                  <a:schemeClr val="tx1"/>
                </a:solidFill>
              </a:rPr>
              <a:t>for throwing an exception from a static constructor</a:t>
            </a:r>
          </a:p>
          <a:p>
            <a:pPr lvl="1" indent="0">
              <a:buNone/>
            </a:pPr>
            <a:r>
              <a:rPr lang="en-US" sz="1600" dirty="0" smtClean="0"/>
              <a:t>										</a:t>
            </a:r>
          </a:p>
          <a:p>
            <a:pPr marL="285750">
              <a:buFont typeface="Wingdings" panose="05000000000000000000" pitchFamily="2" charset="2"/>
              <a:buChar char="§"/>
            </a:pP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843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1246</Words>
  <Application>Microsoft Office PowerPoint</Application>
  <PresentationFormat>Презентация на цял екран (16:9)</PresentationFormat>
  <Paragraphs>231</Paragraphs>
  <Slides>23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Arial Unicode MS</vt:lpstr>
      <vt:lpstr>Wingdings</vt:lpstr>
      <vt:lpstr>Cover and End Slide Master</vt:lpstr>
      <vt:lpstr>Contents Slide Master</vt:lpstr>
      <vt:lpstr>Section Break Slide Master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Atanas Vasilev</cp:lastModifiedBy>
  <cp:revision>139</cp:revision>
  <dcterms:created xsi:type="dcterms:W3CDTF">2016-12-05T23:26:54Z</dcterms:created>
  <dcterms:modified xsi:type="dcterms:W3CDTF">2020-03-12T08:53:54Z</dcterms:modified>
</cp:coreProperties>
</file>