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3"/>
  </p:notesMasterIdLst>
  <p:handoutMasterIdLst>
    <p:handoutMasterId r:id="rId14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tanas Vasilev" initials="AV" lastIdx="1" clrIdx="0">
    <p:extLst>
      <p:ext uri="{19B8F6BF-5375-455C-9EA6-DF929625EA0E}">
        <p15:presenceInfo xmlns:p15="http://schemas.microsoft.com/office/powerpoint/2012/main" userId="b1de393cee89fed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F8F8"/>
    <a:srgbClr val="179A9D"/>
    <a:srgbClr val="38D4CD"/>
    <a:srgbClr val="16B7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05" autoAdjust="0"/>
  </p:normalViewPr>
  <p:slideViewPr>
    <p:cSldViewPr>
      <p:cViewPr varScale="1">
        <p:scale>
          <a:sx n="106" d="100"/>
          <a:sy n="106" d="100"/>
        </p:scale>
        <p:origin x="366" y="102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47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10T00:38:15.645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3067592-1177-4A8F-8559-88EAFFFB7C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2CF451-70E9-424F-9484-D9CA0DA36A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0F118-FDC5-4298-8605-509719EC5E22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C3267D-5B5A-47A4-8D84-21A44F0D7B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7C5F71-15FE-429B-AF61-61945D4F24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3CB6F-C11B-40A1-AA17-5337F931B3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325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8BDEB5-11C8-4FFD-966B-93DB62A96F3D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2991A-D88A-415F-AA3F-DF12C52C6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068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09188" y="339502"/>
            <a:ext cx="4450844" cy="115212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09188" y="1563638"/>
            <a:ext cx="445084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15616" y="0"/>
            <a:ext cx="2808312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8954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275606"/>
            <a:ext cx="9144000" cy="2592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00000" anchor="ctr"/>
          <a:lstStyle>
            <a:lvl1pPr marL="0" indent="0" algn="l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5545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453549" y="501168"/>
            <a:ext cx="4176000" cy="417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Frame 5"/>
          <p:cNvSpPr/>
          <p:nvPr userDrawn="1"/>
        </p:nvSpPr>
        <p:spPr>
          <a:xfrm rot="2700000">
            <a:off x="1947315" y="994934"/>
            <a:ext cx="3188468" cy="3188468"/>
          </a:xfrm>
          <a:prstGeom prst="frame">
            <a:avLst>
              <a:gd name="adj1" fmla="val 18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 userDrawn="1"/>
        </p:nvSpPr>
        <p:spPr>
          <a:xfrm rot="10800000">
            <a:off x="906447" y="1455157"/>
            <a:ext cx="1432854" cy="2268009"/>
          </a:xfrm>
          <a:prstGeom prst="chevron">
            <a:avLst>
              <a:gd name="adj" fmla="val 8089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518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4835732" cy="3867894"/>
          </a:xfrm>
          <a:custGeom>
            <a:avLst/>
            <a:gdLst>
              <a:gd name="connsiteX0" fmla="*/ 0 w 4788024"/>
              <a:gd name="connsiteY0" fmla="*/ 0 h 3867894"/>
              <a:gd name="connsiteX1" fmla="*/ 4788024 w 4788024"/>
              <a:gd name="connsiteY1" fmla="*/ 0 h 3867894"/>
              <a:gd name="connsiteX2" fmla="*/ 4788024 w 4788024"/>
              <a:gd name="connsiteY2" fmla="*/ 3867894 h 3867894"/>
              <a:gd name="connsiteX3" fmla="*/ 0 w 4788024"/>
              <a:gd name="connsiteY3" fmla="*/ 3867894 h 3867894"/>
              <a:gd name="connsiteX4" fmla="*/ 0 w 4788024"/>
              <a:gd name="connsiteY4" fmla="*/ 0 h 3867894"/>
              <a:gd name="connsiteX0" fmla="*/ 0 w 4788024"/>
              <a:gd name="connsiteY0" fmla="*/ 0 h 3867894"/>
              <a:gd name="connsiteX1" fmla="*/ 4788024 w 4788024"/>
              <a:gd name="connsiteY1" fmla="*/ 0 h 3867894"/>
              <a:gd name="connsiteX2" fmla="*/ 0 w 4788024"/>
              <a:gd name="connsiteY2" fmla="*/ 3867894 h 3867894"/>
              <a:gd name="connsiteX3" fmla="*/ 0 w 4788024"/>
              <a:gd name="connsiteY3" fmla="*/ 0 h 3867894"/>
              <a:gd name="connsiteX0" fmla="*/ 0 w 4835732"/>
              <a:gd name="connsiteY0" fmla="*/ 0 h 3867894"/>
              <a:gd name="connsiteX1" fmla="*/ 4835732 w 4835732"/>
              <a:gd name="connsiteY1" fmla="*/ 0 h 3867894"/>
              <a:gd name="connsiteX2" fmla="*/ 0 w 4835732"/>
              <a:gd name="connsiteY2" fmla="*/ 3867894 h 3867894"/>
              <a:gd name="connsiteX3" fmla="*/ 0 w 4835732"/>
              <a:gd name="connsiteY3" fmla="*/ 0 h 38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35732" h="3867894">
                <a:moveTo>
                  <a:pt x="0" y="0"/>
                </a:moveTo>
                <a:lnTo>
                  <a:pt x="4835732" y="0"/>
                </a:lnTo>
                <a:lnTo>
                  <a:pt x="0" y="386789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268065" y="1243801"/>
            <a:ext cx="4875935" cy="3899699"/>
          </a:xfrm>
          <a:custGeom>
            <a:avLst/>
            <a:gdLst>
              <a:gd name="connsiteX0" fmla="*/ 0 w 4860032"/>
              <a:gd name="connsiteY0" fmla="*/ 0 h 3867894"/>
              <a:gd name="connsiteX1" fmla="*/ 4860032 w 4860032"/>
              <a:gd name="connsiteY1" fmla="*/ 0 h 3867894"/>
              <a:gd name="connsiteX2" fmla="*/ 4860032 w 4860032"/>
              <a:gd name="connsiteY2" fmla="*/ 3867894 h 3867894"/>
              <a:gd name="connsiteX3" fmla="*/ 0 w 4860032"/>
              <a:gd name="connsiteY3" fmla="*/ 3867894 h 3867894"/>
              <a:gd name="connsiteX4" fmla="*/ 0 w 4860032"/>
              <a:gd name="connsiteY4" fmla="*/ 0 h 3867894"/>
              <a:gd name="connsiteX0" fmla="*/ 0 w 4860032"/>
              <a:gd name="connsiteY0" fmla="*/ 3867894 h 3867894"/>
              <a:gd name="connsiteX1" fmla="*/ 4860032 w 4860032"/>
              <a:gd name="connsiteY1" fmla="*/ 0 h 3867894"/>
              <a:gd name="connsiteX2" fmla="*/ 4860032 w 4860032"/>
              <a:gd name="connsiteY2" fmla="*/ 3867894 h 3867894"/>
              <a:gd name="connsiteX3" fmla="*/ 0 w 4860032"/>
              <a:gd name="connsiteY3" fmla="*/ 3867894 h 3867894"/>
              <a:gd name="connsiteX0" fmla="*/ 0 w 4875935"/>
              <a:gd name="connsiteY0" fmla="*/ 3899699 h 3899699"/>
              <a:gd name="connsiteX1" fmla="*/ 4875935 w 4875935"/>
              <a:gd name="connsiteY1" fmla="*/ 0 h 3899699"/>
              <a:gd name="connsiteX2" fmla="*/ 4860032 w 4875935"/>
              <a:gd name="connsiteY2" fmla="*/ 3899699 h 3899699"/>
              <a:gd name="connsiteX3" fmla="*/ 0 w 4875935"/>
              <a:gd name="connsiteY3" fmla="*/ 3899699 h 3899699"/>
              <a:gd name="connsiteX0" fmla="*/ 0 w 4875935"/>
              <a:gd name="connsiteY0" fmla="*/ 3899699 h 3899699"/>
              <a:gd name="connsiteX1" fmla="*/ 4875935 w 4875935"/>
              <a:gd name="connsiteY1" fmla="*/ 0 h 3899699"/>
              <a:gd name="connsiteX2" fmla="*/ 4866610 w 4875935"/>
              <a:gd name="connsiteY2" fmla="*/ 3899699 h 3899699"/>
              <a:gd name="connsiteX3" fmla="*/ 0 w 4875935"/>
              <a:gd name="connsiteY3" fmla="*/ 3899699 h 389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5935" h="3899699">
                <a:moveTo>
                  <a:pt x="0" y="3899699"/>
                </a:moveTo>
                <a:lnTo>
                  <a:pt x="4875935" y="0"/>
                </a:lnTo>
                <a:cubicBezTo>
                  <a:pt x="4872827" y="1299900"/>
                  <a:pt x="4869718" y="2599799"/>
                  <a:pt x="4866610" y="3899699"/>
                </a:cubicBezTo>
                <a:lnTo>
                  <a:pt x="0" y="38996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5251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95997" y="1611681"/>
            <a:ext cx="2791434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58920" y="1611681"/>
            <a:ext cx="2791434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1267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287" y="1489421"/>
            <a:ext cx="3035425" cy="302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61556" y="1603730"/>
            <a:ext cx="2793972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278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026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90894"/>
            <a:ext cx="3816424" cy="1941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462033" y="3061529"/>
            <a:ext cx="1783531" cy="1308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902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042661" y="499869"/>
            <a:ext cx="252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897690" y="3020149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564210" y="1354898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812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39952" y="2571750"/>
            <a:ext cx="50040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39952" y="3147814"/>
            <a:ext cx="500404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2446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270052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27784" y="2115319"/>
            <a:ext cx="3888432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27784" y="2700526"/>
            <a:ext cx="388813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181001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547222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63688" y="123478"/>
            <a:ext cx="738031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63688" y="699542"/>
            <a:ext cx="738031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3515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96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398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3400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67494"/>
            <a:ext cx="233975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000" y="267494"/>
            <a:ext cx="424847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9915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2" r:id="rId3"/>
    <p:sldLayoutId id="2147483661" r:id="rId4"/>
    <p:sldLayoutId id="2147483660" r:id="rId5"/>
    <p:sldLayoutId id="2147483655" r:id="rId6"/>
    <p:sldLayoutId id="2147483663" r:id="rId7"/>
    <p:sldLayoutId id="2147483664" r:id="rId8"/>
    <p:sldLayoutId id="2147483666" r:id="rId9"/>
    <p:sldLayoutId id="2147483667" r:id="rId10"/>
    <p:sldLayoutId id="2147483668" r:id="rId11"/>
    <p:sldLayoutId id="2147483665" r:id="rId12"/>
    <p:sldLayoutId id="2147483669" r:id="rId13"/>
    <p:sldLayoutId id="2147483670" r:id="rId14"/>
    <p:sldLayoutId id="2147483656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skoVasilev/CSharp-Tips-and-Tricks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1152128"/>
          </a:xfrm>
        </p:spPr>
        <p:txBody>
          <a:bodyPr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ea typeface="맑은 고딕" pitchFamily="50" charset="-127"/>
              </a:rPr>
              <a:t>C# Tips and Tricks</a:t>
            </a:r>
            <a:endParaRPr lang="en-US" altLang="ko-KR" sz="4000" dirty="0">
              <a:solidFill>
                <a:schemeClr val="tx1"/>
              </a:solidFill>
            </a:endParaRPr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054" y="1779662"/>
            <a:ext cx="2631892" cy="295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Table of contents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395536" y="699542"/>
            <a:ext cx="9144000" cy="2304256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Traps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Syntactic sugar and Language Features in C#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Useful .NET classes and methods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Debugging and testing tips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Текстово поле 3"/>
          <p:cNvSpPr txBox="1"/>
          <p:nvPr/>
        </p:nvSpPr>
        <p:spPr>
          <a:xfrm>
            <a:off x="251520" y="4011910"/>
            <a:ext cx="8136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Demos: </a:t>
            </a:r>
            <a:r>
              <a:rPr lang="en-US" sz="2000" dirty="0">
                <a:hlinkClick r:id="rId2"/>
              </a:rPr>
              <a:t>https://github.com/NaskoVasilev/CSharp-Tips-and-Tricks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2506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Equality in .NET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Текстово поле 3"/>
          <p:cNvSpPr txBox="1"/>
          <p:nvPr/>
        </p:nvSpPr>
        <p:spPr>
          <a:xfrm>
            <a:off x="107504" y="915566"/>
            <a:ext cx="887473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 smtClean="0"/>
              <a:t>Value equality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The generally understood meaning of equality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Two objects contain the same value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E.g. two integers with the same value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have value equality</a:t>
            </a:r>
          </a:p>
          <a:p>
            <a:pPr lvl="1"/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 smtClean="0"/>
              <a:t>Reference equality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Also know as identity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Two objects references refer to the same object</a:t>
            </a:r>
            <a:endParaRPr lang="en-US" sz="2400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779662"/>
            <a:ext cx="2448272" cy="272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778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Check references in .NET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Текстово поле 4"/>
          <p:cNvSpPr txBox="1"/>
          <p:nvPr/>
        </p:nvSpPr>
        <p:spPr>
          <a:xfrm>
            <a:off x="323528" y="915566"/>
            <a:ext cx="849694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To check for </a:t>
            </a:r>
            <a:r>
              <a:rPr lang="en-US" sz="2200" b="1" dirty="0" smtClean="0"/>
              <a:t>reference equality </a:t>
            </a:r>
            <a:r>
              <a:rPr lang="en-US" sz="2200" dirty="0" smtClean="0"/>
              <a:t>use </a:t>
            </a:r>
            <a:r>
              <a:rPr lang="en-US" sz="2200" b="1" i="1" dirty="0" err="1" smtClean="0"/>
              <a:t>ReferenceEquals</a:t>
            </a:r>
            <a:r>
              <a:rPr lang="en-US" sz="2200" b="1" i="1" dirty="0" smtClean="0"/>
              <a:t>              </a:t>
            </a:r>
            <a:r>
              <a:rPr lang="en-US" sz="2200" dirty="0" smtClean="0"/>
              <a:t>(return Boolean)</a:t>
            </a:r>
          </a:p>
          <a:p>
            <a:r>
              <a:rPr lang="en-US" sz="2200" dirty="0" smtClean="0"/>
              <a:t>	</a:t>
            </a:r>
            <a:r>
              <a:rPr lang="en-US" sz="2200" i="1" dirty="0" err="1" smtClean="0"/>
              <a:t>Object.ReferenceEquals</a:t>
            </a:r>
            <a:r>
              <a:rPr lang="en-US" sz="2200" i="1" dirty="0" smtClean="0"/>
              <a:t>(</a:t>
            </a:r>
            <a:r>
              <a:rPr lang="en-US" sz="2200" i="1" dirty="0" err="1" smtClean="0"/>
              <a:t>firstObject</a:t>
            </a:r>
            <a:r>
              <a:rPr lang="en-US" sz="2200" i="1" dirty="0" smtClean="0"/>
              <a:t>, </a:t>
            </a:r>
            <a:r>
              <a:rPr lang="en-US" sz="2200" i="1" dirty="0" err="1" smtClean="0"/>
              <a:t>secondObject</a:t>
            </a:r>
            <a:r>
              <a:rPr lang="en-US" sz="2200" i="1" dirty="0" smtClean="0"/>
              <a:t>);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To check for </a:t>
            </a:r>
            <a:r>
              <a:rPr lang="en-US" sz="2200" b="1" dirty="0" smtClean="0"/>
              <a:t>value equality</a:t>
            </a:r>
            <a:r>
              <a:rPr lang="en-US" sz="2200" dirty="0" smtClean="0"/>
              <a:t>, you should generally use </a:t>
            </a:r>
            <a:r>
              <a:rPr lang="en-US" sz="2200" b="1" i="1" dirty="0" smtClean="0"/>
              <a:t>Equals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200" b="1" i="1" dirty="0" smtClean="0"/>
              <a:t>Equals</a:t>
            </a:r>
            <a:r>
              <a:rPr lang="en-US" sz="2200" dirty="0" smtClean="0"/>
              <a:t> as it is implemented by </a:t>
            </a:r>
            <a:r>
              <a:rPr lang="en-US" sz="2200" b="1" i="1" dirty="0"/>
              <a:t>O</a:t>
            </a:r>
            <a:r>
              <a:rPr lang="en-US" sz="2200" b="1" i="1" dirty="0" smtClean="0"/>
              <a:t>bject </a:t>
            </a:r>
            <a:r>
              <a:rPr lang="en-US" sz="2200" dirty="0" smtClean="0"/>
              <a:t>just preforms a          reference check (we should override it) </a:t>
            </a:r>
          </a:p>
          <a:p>
            <a:r>
              <a:rPr lang="en-US" sz="2200" dirty="0" smtClean="0"/>
              <a:t>	</a:t>
            </a:r>
            <a:r>
              <a:rPr lang="en-US" sz="2200" i="1" dirty="0" err="1" smtClean="0"/>
              <a:t>firstObject.Equals</a:t>
            </a:r>
            <a:r>
              <a:rPr lang="en-US" sz="2200" i="1" dirty="0" smtClean="0"/>
              <a:t>(</a:t>
            </a:r>
            <a:r>
              <a:rPr lang="en-US" sz="2200" i="1" dirty="0" err="1" smtClean="0"/>
              <a:t>secondObject</a:t>
            </a:r>
            <a:r>
              <a:rPr lang="en-US" sz="2200" i="1" dirty="0" smtClean="0"/>
              <a:t>) // true or false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By default, the operator == tests for reference equality (override  it for immutable types)</a:t>
            </a:r>
          </a:p>
          <a:p>
            <a:r>
              <a:rPr lang="en-US" sz="2200" dirty="0" smtClean="0"/>
              <a:t>	</a:t>
            </a:r>
            <a:r>
              <a:rPr lang="en-US" sz="2200" i="1" dirty="0" err="1" smtClean="0"/>
              <a:t>firstObject</a:t>
            </a:r>
            <a:r>
              <a:rPr lang="en-US" sz="2200" i="1" dirty="0" smtClean="0"/>
              <a:t> == </a:t>
            </a:r>
            <a:r>
              <a:rPr lang="en-US" sz="2200" i="1" dirty="0" err="1" smtClean="0"/>
              <a:t>secondObject</a:t>
            </a:r>
            <a:r>
              <a:rPr lang="en-US" sz="2200" i="1" dirty="0" smtClean="0"/>
              <a:t> // true or false</a:t>
            </a:r>
            <a:endParaRPr lang="en-US" sz="2200" i="1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858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Comparing </a:t>
            </a:r>
            <a:r>
              <a:rPr lang="en-US" b="1" dirty="0" err="1" smtClean="0">
                <a:solidFill>
                  <a:schemeClr val="tx1"/>
                </a:solidFill>
              </a:rPr>
              <a:t>structs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Текстово поле 5"/>
          <p:cNvSpPr txBox="1"/>
          <p:nvPr/>
        </p:nvSpPr>
        <p:spPr>
          <a:xfrm>
            <a:off x="251520" y="915566"/>
            <a:ext cx="878497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All </a:t>
            </a:r>
            <a:r>
              <a:rPr lang="en-US" sz="2200" b="1" dirty="0" err="1" smtClean="0"/>
              <a:t>structs</a:t>
            </a:r>
            <a:r>
              <a:rPr lang="en-US" sz="2200" dirty="0" smtClean="0"/>
              <a:t> derive from the same </a:t>
            </a:r>
            <a:r>
              <a:rPr lang="en-US" sz="2200" b="1" i="1" dirty="0" err="1" smtClean="0"/>
              <a:t>ValueType</a:t>
            </a:r>
            <a:r>
              <a:rPr lang="en-US" sz="2200" dirty="0" smtClean="0"/>
              <a:t> class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b="1" i="1" dirty="0" err="1" smtClean="0"/>
              <a:t>ValueType.Equals</a:t>
            </a:r>
            <a:r>
              <a:rPr lang="en-US" sz="2200" b="1" i="1" dirty="0" smtClean="0"/>
              <a:t>(Object) overrides </a:t>
            </a:r>
            <a:r>
              <a:rPr lang="en-US" sz="2200" b="1" i="1" dirty="0" err="1" smtClean="0"/>
              <a:t>Object.Equals</a:t>
            </a:r>
            <a:r>
              <a:rPr lang="en-US" sz="2200" b="1" i="1" dirty="0" smtClean="0"/>
              <a:t>(Object)     </a:t>
            </a:r>
            <a:r>
              <a:rPr lang="en-US" sz="2200" dirty="0" smtClean="0"/>
              <a:t>and provides default implementation of value equality </a:t>
            </a:r>
            <a:r>
              <a:rPr lang="en-US" sz="2200" b="1" i="1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By</a:t>
            </a:r>
            <a:r>
              <a:rPr lang="en-US" sz="2200" b="1" i="1" dirty="0" smtClean="0"/>
              <a:t> </a:t>
            </a:r>
            <a:r>
              <a:rPr lang="en-US" sz="2200" dirty="0" smtClean="0"/>
              <a:t>default when comparing </a:t>
            </a:r>
            <a:r>
              <a:rPr lang="en-US" sz="2200" dirty="0" err="1" smtClean="0"/>
              <a:t>structs</a:t>
            </a:r>
            <a:r>
              <a:rPr lang="en-US" sz="2200" dirty="0" smtClean="0"/>
              <a:t> with </a:t>
            </a:r>
            <a:r>
              <a:rPr lang="en-US" sz="2200" b="1" i="1" dirty="0" smtClean="0"/>
              <a:t>Equals()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If none of the fields of the current instance are reference types </a:t>
            </a:r>
            <a:r>
              <a:rPr lang="en-US" sz="2200" b="1" i="1" dirty="0" smtClean="0"/>
              <a:t>=&gt; byte-by-byte</a:t>
            </a:r>
            <a:r>
              <a:rPr lang="en-US" sz="2200" dirty="0" smtClean="0"/>
              <a:t> comparison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Otherwise it uses </a:t>
            </a:r>
            <a:r>
              <a:rPr lang="en-US" sz="2200" b="1" i="1" dirty="0" smtClean="0"/>
              <a:t>reflection</a:t>
            </a:r>
            <a:r>
              <a:rPr lang="en-US" sz="2200" dirty="0" smtClean="0"/>
              <a:t> to compare corresponding fields   (~</a:t>
            </a:r>
            <a:r>
              <a:rPr lang="en-US" sz="2200" b="1" i="1" dirty="0" smtClean="0"/>
              <a:t>20 times slower!</a:t>
            </a:r>
            <a:r>
              <a:rPr lang="en-US" sz="2200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We can improve the performance of </a:t>
            </a:r>
            <a:r>
              <a:rPr lang="en-US" sz="2200" dirty="0" err="1" smtClean="0"/>
              <a:t>structs</a:t>
            </a:r>
            <a:r>
              <a:rPr lang="en-US" sz="2200" dirty="0" smtClean="0"/>
              <a:t> by comparing them     with overridden </a:t>
            </a:r>
            <a:r>
              <a:rPr lang="en-US" sz="2200" b="1" dirty="0" smtClean="0"/>
              <a:t>Equals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53951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String References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392488"/>
          </a:xfrm>
        </p:spPr>
        <p:txBody>
          <a:bodyPr anchor="t"/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String is a reference and </a:t>
            </a:r>
            <a:r>
              <a:rPr lang="en-US" sz="1800" b="1" dirty="0" smtClean="0">
                <a:solidFill>
                  <a:schemeClr val="tx1"/>
                </a:solidFill>
              </a:rPr>
              <a:t>immutable</a:t>
            </a:r>
            <a:r>
              <a:rPr lang="en-US" sz="1800" dirty="0" smtClean="0">
                <a:solidFill>
                  <a:schemeClr val="tx1"/>
                </a:solidFill>
              </a:rPr>
              <a:t> type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The CLR uses a method of storing only one copy of each distinct string value               (string interning)</a:t>
            </a:r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When apply </a:t>
            </a:r>
            <a:r>
              <a:rPr lang="en-US" sz="1800" b="1" dirty="0" smtClean="0">
                <a:solidFill>
                  <a:schemeClr val="tx1"/>
                </a:solidFill>
              </a:rPr>
              <a:t>+=</a:t>
            </a:r>
            <a:r>
              <a:rPr lang="en-US" sz="1800" dirty="0" smtClean="0">
                <a:solidFill>
                  <a:schemeClr val="tx1"/>
                </a:solidFill>
              </a:rPr>
              <a:t> operator a new pointer to new string is created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Use </a:t>
            </a:r>
            <a:r>
              <a:rPr lang="en-US" sz="1800" b="1" dirty="0" err="1" smtClean="0">
                <a:solidFill>
                  <a:schemeClr val="tx1"/>
                </a:solidFill>
              </a:rPr>
              <a:t>StringBuilder</a:t>
            </a:r>
            <a:r>
              <a:rPr lang="en-US" sz="1800" dirty="0" smtClean="0">
                <a:solidFill>
                  <a:schemeClr val="tx1"/>
                </a:solidFill>
              </a:rPr>
              <a:t> for string manipulations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" name="Правоъгълник 7"/>
          <p:cNvSpPr/>
          <p:nvPr/>
        </p:nvSpPr>
        <p:spPr>
          <a:xfrm>
            <a:off x="341276" y="1749897"/>
            <a:ext cx="8640960" cy="208823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 err="1"/>
              <a:t>var</a:t>
            </a:r>
            <a:r>
              <a:rPr lang="en-US" sz="1600" dirty="0"/>
              <a:t> string1 = "some value</a:t>
            </a:r>
            <a:r>
              <a:rPr lang="en-US" sz="1600" dirty="0" smtClean="0"/>
              <a:t>";</a:t>
            </a:r>
          </a:p>
          <a:p>
            <a:r>
              <a:rPr lang="en-US" sz="1600" dirty="0" err="1" smtClean="0"/>
              <a:t>var</a:t>
            </a:r>
            <a:r>
              <a:rPr lang="en-US" sz="1600" dirty="0" smtClean="0"/>
              <a:t> </a:t>
            </a:r>
            <a:r>
              <a:rPr lang="en-US" sz="1600" dirty="0"/>
              <a:t>string2 = "some value";</a:t>
            </a:r>
          </a:p>
          <a:p>
            <a:r>
              <a:rPr lang="en-US" sz="1600" dirty="0" err="1" smtClean="0"/>
              <a:t>Console.WriteLine</a:t>
            </a:r>
            <a:r>
              <a:rPr lang="en-US" sz="1600" dirty="0" smtClean="0"/>
              <a:t>(</a:t>
            </a:r>
            <a:r>
              <a:rPr lang="en-US" sz="1600" dirty="0" err="1" smtClean="0"/>
              <a:t>ReferenceEquals</a:t>
            </a:r>
            <a:r>
              <a:rPr lang="en-US" sz="1600" dirty="0" smtClean="0"/>
              <a:t>(string1</a:t>
            </a:r>
            <a:r>
              <a:rPr lang="en-US" sz="1600" dirty="0"/>
              <a:t>, string2)); // </a:t>
            </a:r>
            <a:r>
              <a:rPr lang="en-US" sz="1600" dirty="0" smtClean="0"/>
              <a:t>true</a:t>
            </a:r>
          </a:p>
          <a:p>
            <a:r>
              <a:rPr lang="en-US" sz="1600" dirty="0" err="1" smtClean="0"/>
              <a:t>Console.Write</a:t>
            </a:r>
            <a:r>
              <a:rPr lang="en-US" sz="1600" dirty="0"/>
              <a:t>("Please enter \"some value\": ");</a:t>
            </a:r>
          </a:p>
          <a:p>
            <a:r>
              <a:rPr lang="en-US" sz="1600" dirty="0" err="1" smtClean="0"/>
              <a:t>var</a:t>
            </a:r>
            <a:r>
              <a:rPr lang="en-US" sz="1600" dirty="0" smtClean="0"/>
              <a:t> </a:t>
            </a:r>
            <a:r>
              <a:rPr lang="en-US" sz="1600" dirty="0" err="1"/>
              <a:t>stringFromConsole</a:t>
            </a:r>
            <a:r>
              <a:rPr lang="en-US" sz="1600" dirty="0"/>
              <a:t> = </a:t>
            </a:r>
            <a:r>
              <a:rPr lang="en-US" sz="1600" dirty="0" err="1"/>
              <a:t>Console.ReadLine</a:t>
            </a:r>
            <a:r>
              <a:rPr lang="en-US" sz="1600" dirty="0"/>
              <a:t>();</a:t>
            </a:r>
          </a:p>
          <a:p>
            <a:r>
              <a:rPr lang="en-US" sz="1600" dirty="0" err="1" smtClean="0"/>
              <a:t>Console.WriteLine</a:t>
            </a:r>
            <a:r>
              <a:rPr lang="en-US" sz="1600" dirty="0" smtClean="0"/>
              <a:t>(</a:t>
            </a:r>
            <a:r>
              <a:rPr lang="en-US" sz="1600" dirty="0" err="1" smtClean="0"/>
              <a:t>ReferenceEquals</a:t>
            </a:r>
            <a:r>
              <a:rPr lang="en-US" sz="1600" dirty="0" smtClean="0"/>
              <a:t>(string1</a:t>
            </a:r>
            <a:r>
              <a:rPr lang="en-US" sz="1600" dirty="0"/>
              <a:t>, </a:t>
            </a:r>
            <a:r>
              <a:rPr lang="en-US" sz="1600" dirty="0" err="1"/>
              <a:t>stringFromConsole</a:t>
            </a:r>
            <a:r>
              <a:rPr lang="en-US" sz="1600" dirty="0"/>
              <a:t>)); // false</a:t>
            </a:r>
          </a:p>
          <a:p>
            <a:r>
              <a:rPr lang="en-US" sz="1600" dirty="0" err="1" smtClean="0"/>
              <a:t>var</a:t>
            </a:r>
            <a:r>
              <a:rPr lang="en-US" sz="1600" dirty="0" smtClean="0"/>
              <a:t> </a:t>
            </a:r>
            <a:r>
              <a:rPr lang="en-US" sz="1600" dirty="0" err="1"/>
              <a:t>stringInternFromConsole</a:t>
            </a:r>
            <a:r>
              <a:rPr lang="en-US" sz="1600" dirty="0"/>
              <a:t> = </a:t>
            </a:r>
            <a:r>
              <a:rPr lang="en-US" sz="1600" dirty="0" err="1"/>
              <a:t>string.Intern</a:t>
            </a:r>
            <a:r>
              <a:rPr lang="en-US" sz="1600" dirty="0"/>
              <a:t>(</a:t>
            </a:r>
            <a:r>
              <a:rPr lang="en-US" sz="1600" dirty="0" err="1"/>
              <a:t>stringFromConsole</a:t>
            </a:r>
            <a:r>
              <a:rPr lang="en-US" sz="1600" dirty="0"/>
              <a:t>);</a:t>
            </a:r>
          </a:p>
          <a:p>
            <a:r>
              <a:rPr lang="en-US" sz="1600" dirty="0" err="1" smtClean="0"/>
              <a:t>Console.WriteLine</a:t>
            </a:r>
            <a:r>
              <a:rPr lang="en-US" sz="1600" dirty="0" smtClean="0"/>
              <a:t>(</a:t>
            </a:r>
            <a:r>
              <a:rPr lang="en-US" sz="1600" dirty="0" err="1" smtClean="0"/>
              <a:t>ReferenceEquals</a:t>
            </a:r>
            <a:r>
              <a:rPr lang="en-US" sz="1600" dirty="0" smtClean="0"/>
              <a:t>(string1</a:t>
            </a:r>
            <a:r>
              <a:rPr lang="en-US" sz="1600" dirty="0"/>
              <a:t>, </a:t>
            </a:r>
            <a:r>
              <a:rPr lang="en-US" sz="1600" dirty="0" err="1"/>
              <a:t>stringInternFromConsole</a:t>
            </a:r>
            <a:r>
              <a:rPr lang="en-US" sz="1600" dirty="0"/>
              <a:t>)); //true</a:t>
            </a:r>
            <a:endParaRPr lang="en-US" sz="1600" dirty="0"/>
          </a:p>
        </p:txBody>
      </p:sp>
      <p:sp>
        <p:nvSpPr>
          <p:cNvPr id="9" name="Текстово поле 8"/>
          <p:cNvSpPr txBox="1"/>
          <p:nvPr/>
        </p:nvSpPr>
        <p:spPr>
          <a:xfrm>
            <a:off x="179512" y="1419622"/>
            <a:ext cx="8640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91388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tx1"/>
                </a:solidFill>
              </a:rPr>
              <a:t>Preserving stack trace	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104456"/>
          </a:xfrm>
        </p:spPr>
        <p:txBody>
          <a:bodyPr anchor="t"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These two same blocks simply </a:t>
            </a:r>
            <a:r>
              <a:rPr lang="en-US" sz="2000" b="1" dirty="0" smtClean="0">
                <a:solidFill>
                  <a:schemeClr val="tx1"/>
                </a:solidFill>
              </a:rPr>
              <a:t>re-throw</a:t>
            </a:r>
            <a:r>
              <a:rPr lang="en-US" sz="2000" dirty="0" smtClean="0">
                <a:solidFill>
                  <a:schemeClr val="tx1"/>
                </a:solidFill>
              </a:rPr>
              <a:t> the exception keeping the                 </a:t>
            </a:r>
            <a:r>
              <a:rPr lang="en-US" sz="2000" b="1" dirty="0" smtClean="0">
                <a:solidFill>
                  <a:schemeClr val="tx1"/>
                </a:solidFill>
              </a:rPr>
              <a:t>stack trace</a:t>
            </a:r>
            <a:r>
              <a:rPr lang="en-US" sz="2000" dirty="0" smtClean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</a:rPr>
              <a:t>try { </a:t>
            </a:r>
            <a:r>
              <a:rPr lang="en-150" sz="2000" b="1" dirty="0" smtClean="0">
                <a:solidFill>
                  <a:schemeClr val="tx1"/>
                </a:solidFill>
              </a:rPr>
              <a:t>…</a:t>
            </a:r>
            <a:r>
              <a:rPr lang="en-US" sz="2000" b="1" dirty="0" smtClean="0">
                <a:solidFill>
                  <a:schemeClr val="tx1"/>
                </a:solidFill>
              </a:rPr>
              <a:t> } catch () { throw; }</a:t>
            </a:r>
          </a:p>
          <a:p>
            <a:pPr algn="l"/>
            <a:r>
              <a:rPr lang="en-US" sz="2000" b="1" dirty="0" smtClean="0">
                <a:solidFill>
                  <a:schemeClr val="tx1"/>
                </a:solidFill>
              </a:rPr>
              <a:t>	try { </a:t>
            </a:r>
            <a:r>
              <a:rPr lang="en-150" sz="2000" b="1" dirty="0" smtClean="0">
                <a:solidFill>
                  <a:schemeClr val="tx1"/>
                </a:solidFill>
              </a:rPr>
              <a:t>…</a:t>
            </a:r>
            <a:r>
              <a:rPr lang="en-US" sz="2000" b="1" dirty="0" smtClean="0">
                <a:solidFill>
                  <a:schemeClr val="tx1"/>
                </a:solidFill>
              </a:rPr>
              <a:t> } catch (Exception e) { throw; }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The next block is different: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</a:rPr>
              <a:t>try { </a:t>
            </a:r>
            <a:r>
              <a:rPr lang="en-150" sz="2000" b="1" dirty="0" smtClean="0">
                <a:solidFill>
                  <a:schemeClr val="tx1"/>
                </a:solidFill>
              </a:rPr>
              <a:t>…</a:t>
            </a:r>
            <a:r>
              <a:rPr lang="en-US" sz="2000" b="1" dirty="0" smtClean="0">
                <a:solidFill>
                  <a:schemeClr val="tx1"/>
                </a:solidFill>
              </a:rPr>
              <a:t> } catch (Exception ex) { throw ex; }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It will change the </a:t>
            </a:r>
            <a:r>
              <a:rPr lang="en-US" sz="2000" b="1" dirty="0" smtClean="0">
                <a:solidFill>
                  <a:schemeClr val="tx1"/>
                </a:solidFill>
              </a:rPr>
              <a:t>source</a:t>
            </a:r>
            <a:r>
              <a:rPr lang="en-US" sz="2000" dirty="0" smtClean="0">
                <a:solidFill>
                  <a:schemeClr val="tx1"/>
                </a:solidFill>
              </a:rPr>
              <a:t> and the </a:t>
            </a:r>
            <a:r>
              <a:rPr lang="en-US" sz="2000" b="1" dirty="0" smtClean="0">
                <a:solidFill>
                  <a:schemeClr val="tx1"/>
                </a:solidFill>
              </a:rPr>
              <a:t>stack trace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en-US" sz="2000" dirty="0" smtClean="0"/>
              <a:t>It will appear that the exception has been thrown from the current method from that line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Prefer creating </a:t>
            </a:r>
            <a:r>
              <a:rPr lang="en-US" sz="2000" b="1" dirty="0" smtClean="0">
                <a:solidFill>
                  <a:schemeClr val="tx1"/>
                </a:solidFill>
              </a:rPr>
              <a:t>new custom exception</a:t>
            </a:r>
          </a:p>
        </p:txBody>
      </p:sp>
    </p:spTree>
    <p:extLst>
      <p:ext uri="{BB962C8B-B14F-4D97-AF65-F5344CB8AC3E}">
        <p14:creationId xmlns:p14="http://schemas.microsoft.com/office/powerpoint/2010/main" val="2421763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Exceptions &amp; Static constructors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843558"/>
            <a:ext cx="9144000" cy="3888432"/>
          </a:xfrm>
        </p:spPr>
        <p:txBody>
          <a:bodyPr anchor="t"/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A static constructor is called automatically to initialize the class before: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000" dirty="0" smtClean="0"/>
              <a:t>The first </a:t>
            </a:r>
            <a:r>
              <a:rPr lang="en-US" sz="2000" b="1" dirty="0" smtClean="0"/>
              <a:t>instance</a:t>
            </a:r>
            <a:r>
              <a:rPr lang="en-US" sz="2000" dirty="0" smtClean="0"/>
              <a:t> is created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000" dirty="0" smtClean="0"/>
              <a:t>Or any </a:t>
            </a:r>
            <a:r>
              <a:rPr lang="en-US" sz="2000" b="1" dirty="0" smtClean="0"/>
              <a:t>static members </a:t>
            </a:r>
            <a:r>
              <a:rPr lang="en-US" sz="2000" dirty="0" smtClean="0"/>
              <a:t>are </a:t>
            </a:r>
            <a:r>
              <a:rPr lang="en-US" sz="2000" b="1" dirty="0" smtClean="0"/>
              <a:t>referenced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Once a type initializer has failed, it </a:t>
            </a:r>
            <a:r>
              <a:rPr lang="en-US" sz="2000" b="1" dirty="0" smtClean="0">
                <a:solidFill>
                  <a:schemeClr val="tx1"/>
                </a:solidFill>
              </a:rPr>
              <a:t>never retried </a:t>
            </a:r>
            <a:r>
              <a:rPr lang="en-US" sz="2000" dirty="0" smtClean="0">
                <a:solidFill>
                  <a:schemeClr val="tx1"/>
                </a:solidFill>
              </a:rPr>
              <a:t>(for the lifetime of the         </a:t>
            </a:r>
            <a:r>
              <a:rPr lang="en-US" sz="2000" dirty="0" err="1" smtClean="0">
                <a:solidFill>
                  <a:schemeClr val="tx1"/>
                </a:solidFill>
              </a:rPr>
              <a:t>AppDomain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000" dirty="0" smtClean="0"/>
              <a:t>Type will remain </a:t>
            </a:r>
            <a:r>
              <a:rPr lang="en-US" sz="2000" b="1" dirty="0" smtClean="0"/>
              <a:t>uninitialized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000" dirty="0" smtClean="0"/>
              <a:t>Creating instances will also </a:t>
            </a:r>
            <a:r>
              <a:rPr lang="en-US" sz="2000" b="1" dirty="0" smtClean="0"/>
              <a:t>fail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You should have a </a:t>
            </a:r>
            <a:r>
              <a:rPr lang="en-US" sz="2000" b="1" dirty="0" smtClean="0">
                <a:solidFill>
                  <a:schemeClr val="tx1"/>
                </a:solidFill>
              </a:rPr>
              <a:t>very good reason </a:t>
            </a:r>
            <a:r>
              <a:rPr lang="en-US" sz="2000" dirty="0" smtClean="0">
                <a:solidFill>
                  <a:schemeClr val="tx1"/>
                </a:solidFill>
              </a:rPr>
              <a:t>for throwing an exception from a static constructor</a:t>
            </a:r>
          </a:p>
          <a:p>
            <a:pPr lvl="1" indent="0">
              <a:buNone/>
            </a:pPr>
            <a:r>
              <a:rPr lang="en-US" sz="1600" dirty="0" smtClean="0"/>
              <a:t>										</a:t>
            </a:r>
          </a:p>
          <a:p>
            <a:pPr marL="285750">
              <a:buFont typeface="Wingdings" panose="05000000000000000000" pitchFamily="2" charset="2"/>
              <a:buChar char="§"/>
            </a:pPr>
            <a:endParaRPr lang="en-US" sz="200" dirty="0"/>
          </a:p>
        </p:txBody>
      </p:sp>
    </p:spTree>
    <p:extLst>
      <p:ext uri="{BB962C8B-B14F-4D97-AF65-F5344CB8AC3E}">
        <p14:creationId xmlns:p14="http://schemas.microsoft.com/office/powerpoint/2010/main" val="318437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tx1"/>
                </a:solidFill>
              </a:rPr>
              <a:t>Virtual call in constructor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179512" y="873137"/>
            <a:ext cx="8784976" cy="4244788"/>
          </a:xfrm>
        </p:spPr>
        <p:txBody>
          <a:bodyPr wrap="square" anchor="t">
            <a:no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</a:rPr>
              <a:t>Calling </a:t>
            </a:r>
            <a:r>
              <a:rPr lang="en-US" sz="2200" b="1" dirty="0" smtClean="0">
                <a:solidFill>
                  <a:schemeClr val="tx1"/>
                </a:solidFill>
              </a:rPr>
              <a:t>virtual methods </a:t>
            </a:r>
            <a:r>
              <a:rPr lang="en-US" sz="2200" dirty="0" smtClean="0">
                <a:solidFill>
                  <a:schemeClr val="tx1"/>
                </a:solidFill>
              </a:rPr>
              <a:t>in a constrictor is a </a:t>
            </a:r>
            <a:r>
              <a:rPr lang="en-US" sz="2200" b="1" dirty="0" smtClean="0">
                <a:solidFill>
                  <a:schemeClr val="tx1"/>
                </a:solidFill>
              </a:rPr>
              <a:t>bad</a:t>
            </a:r>
            <a:r>
              <a:rPr lang="en-US" sz="2200" dirty="0" smtClean="0">
                <a:solidFill>
                  <a:schemeClr val="tx1"/>
                </a:solidFill>
              </a:rPr>
              <a:t> idea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</a:rPr>
              <a:t>When initializing a type in C# constructors are invoked </a:t>
            </a:r>
            <a:r>
              <a:rPr lang="en-US" sz="2200" b="1" dirty="0" smtClean="0">
                <a:solidFill>
                  <a:schemeClr val="tx1"/>
                </a:solidFill>
              </a:rPr>
              <a:t>top-down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200" dirty="0" smtClean="0"/>
              <a:t>First the </a:t>
            </a:r>
            <a:r>
              <a:rPr lang="en-US" sz="2200" b="1" dirty="0" smtClean="0"/>
              <a:t>top base </a:t>
            </a:r>
            <a:r>
              <a:rPr lang="en-US" sz="2200" dirty="0" smtClean="0"/>
              <a:t>constructor (object())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200" dirty="0" smtClean="0"/>
              <a:t>Then down to </a:t>
            </a:r>
            <a:r>
              <a:rPr lang="en-US" sz="2200" b="1" dirty="0" smtClean="0"/>
              <a:t>the derived constructors </a:t>
            </a:r>
            <a:r>
              <a:rPr lang="en-US" sz="2200" dirty="0" smtClean="0"/>
              <a:t>through inheritance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</a:rPr>
              <a:t>But virtual methods are invoked </a:t>
            </a:r>
            <a:r>
              <a:rPr lang="en-US" sz="2200" b="1" dirty="0" smtClean="0">
                <a:solidFill>
                  <a:schemeClr val="tx1"/>
                </a:solidFill>
              </a:rPr>
              <a:t>bottom-up</a:t>
            </a:r>
            <a:r>
              <a:rPr lang="en-US" sz="2200" dirty="0" smtClean="0">
                <a:solidFill>
                  <a:schemeClr val="tx1"/>
                </a:solidFill>
              </a:rPr>
              <a:t>	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200" dirty="0" smtClean="0"/>
              <a:t>First the </a:t>
            </a:r>
            <a:r>
              <a:rPr lang="en-US" sz="2200" b="1" dirty="0" smtClean="0"/>
              <a:t>most</a:t>
            </a:r>
            <a:r>
              <a:rPr lang="en-US" sz="2200" dirty="0" smtClean="0"/>
              <a:t> </a:t>
            </a:r>
            <a:r>
              <a:rPr lang="en-US" sz="2200" b="1" dirty="0" smtClean="0"/>
              <a:t>derived overridden method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200" dirty="0" smtClean="0"/>
              <a:t>Then up to all </a:t>
            </a:r>
            <a:r>
              <a:rPr lang="en-US" sz="2200" b="1" dirty="0" smtClean="0"/>
              <a:t>base virtual </a:t>
            </a:r>
            <a:r>
              <a:rPr lang="en-US" sz="2200" dirty="0" smtClean="0"/>
              <a:t>methods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</a:rPr>
              <a:t>For this reason, if you call virtual methods in constructor, you may </a:t>
            </a:r>
            <a:r>
              <a:rPr lang="en-US" sz="2200" b="1" dirty="0" smtClean="0">
                <a:solidFill>
                  <a:schemeClr val="tx1"/>
                </a:solidFill>
              </a:rPr>
              <a:t>have unexpected </a:t>
            </a:r>
            <a:r>
              <a:rPr lang="en-US" sz="2200" b="1" dirty="0" err="1" smtClean="0">
                <a:solidFill>
                  <a:schemeClr val="tx1"/>
                </a:solidFill>
              </a:rPr>
              <a:t>behaviour</a:t>
            </a:r>
            <a:r>
              <a:rPr lang="en-US" sz="2200" dirty="0" smtClean="0">
                <a:solidFill>
                  <a:schemeClr val="tx1"/>
                </a:solidFill>
              </a:rPr>
              <a:t> from your classes</a:t>
            </a:r>
          </a:p>
          <a:p>
            <a:pPr algn="l"/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33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0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3E97C"/>
      </a:accent1>
      <a:accent2>
        <a:srgbClr val="2FC5FA"/>
      </a:accent2>
      <a:accent3>
        <a:srgbClr val="F2AC30"/>
      </a:accent3>
      <a:accent4>
        <a:srgbClr val="FE3FE4"/>
      </a:accent4>
      <a:accent5>
        <a:srgbClr val="FE4D3B"/>
      </a:accent5>
      <a:accent6>
        <a:srgbClr val="CBCBCB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8D4CD"/>
      </a:accent1>
      <a:accent2>
        <a:srgbClr val="16B7B8"/>
      </a:accent2>
      <a:accent3>
        <a:srgbClr val="179A9D"/>
      </a:accent3>
      <a:accent4>
        <a:srgbClr val="38D4CD"/>
      </a:accent4>
      <a:accent5>
        <a:srgbClr val="16B7B8"/>
      </a:accent5>
      <a:accent6>
        <a:srgbClr val="179A9D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6B7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8D4CD"/>
      </a:accent1>
      <a:accent2>
        <a:srgbClr val="16B7B8"/>
      </a:accent2>
      <a:accent3>
        <a:srgbClr val="179A9D"/>
      </a:accent3>
      <a:accent4>
        <a:srgbClr val="38D4CD"/>
      </a:accent4>
      <a:accent5>
        <a:srgbClr val="16B7B8"/>
      </a:accent5>
      <a:accent6>
        <a:srgbClr val="179A9D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2578</TotalTime>
  <Words>390</Words>
  <Application>Microsoft Office PowerPoint</Application>
  <PresentationFormat>Презентация на цял екран (16:9)</PresentationFormat>
  <Paragraphs>91</Paragraphs>
  <Slides>9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3</vt:i4>
      </vt:variant>
      <vt:variant>
        <vt:lpstr>Заглавия на слайдовете</vt:lpstr>
      </vt:variant>
      <vt:variant>
        <vt:i4>9</vt:i4>
      </vt:variant>
    </vt:vector>
  </HeadingPairs>
  <TitlesOfParts>
    <vt:vector size="16" baseType="lpstr">
      <vt:lpstr>맑은 고딕</vt:lpstr>
      <vt:lpstr>Arial</vt:lpstr>
      <vt:lpstr>Arial Unicode MS</vt:lpstr>
      <vt:lpstr>Wingdings</vt:lpstr>
      <vt:lpstr>Cover and End Slide Master</vt:lpstr>
      <vt:lpstr>Contents Slide Master</vt:lpstr>
      <vt:lpstr>Section Break Slide Master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Atanas Vasilev</cp:lastModifiedBy>
  <cp:revision>101</cp:revision>
  <dcterms:created xsi:type="dcterms:W3CDTF">2016-12-05T23:26:54Z</dcterms:created>
  <dcterms:modified xsi:type="dcterms:W3CDTF">2020-03-10T15:48:17Z</dcterms:modified>
</cp:coreProperties>
</file>