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58"/>
  </p:notesMasterIdLst>
  <p:sldIdLst>
    <p:sldId id="257" r:id="rId2"/>
    <p:sldId id="259" r:id="rId3"/>
    <p:sldId id="315" r:id="rId4"/>
    <p:sldId id="317" r:id="rId5"/>
    <p:sldId id="318" r:id="rId6"/>
    <p:sldId id="319" r:id="rId7"/>
    <p:sldId id="320" r:id="rId8"/>
    <p:sldId id="321" r:id="rId9"/>
    <p:sldId id="322" r:id="rId10"/>
    <p:sldId id="323" r:id="rId11"/>
    <p:sldId id="324" r:id="rId12"/>
    <p:sldId id="312" r:id="rId13"/>
    <p:sldId id="325" r:id="rId14"/>
    <p:sldId id="327" r:id="rId15"/>
    <p:sldId id="330" r:id="rId16"/>
    <p:sldId id="328" r:id="rId17"/>
    <p:sldId id="332" r:id="rId18"/>
    <p:sldId id="333" r:id="rId19"/>
    <p:sldId id="334" r:id="rId20"/>
    <p:sldId id="326" r:id="rId21"/>
    <p:sldId id="335" r:id="rId22"/>
    <p:sldId id="340" r:id="rId23"/>
    <p:sldId id="344" r:id="rId24"/>
    <p:sldId id="342" r:id="rId25"/>
    <p:sldId id="341" r:id="rId26"/>
    <p:sldId id="345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56" r:id="rId35"/>
    <p:sldId id="358" r:id="rId36"/>
    <p:sldId id="357" r:id="rId37"/>
    <p:sldId id="359" r:id="rId38"/>
    <p:sldId id="362" r:id="rId39"/>
    <p:sldId id="361" r:id="rId40"/>
    <p:sldId id="343" r:id="rId41"/>
    <p:sldId id="360" r:id="rId42"/>
    <p:sldId id="363" r:id="rId43"/>
    <p:sldId id="365" r:id="rId44"/>
    <p:sldId id="366" r:id="rId45"/>
    <p:sldId id="364" r:id="rId46"/>
    <p:sldId id="368" r:id="rId47"/>
    <p:sldId id="369" r:id="rId48"/>
    <p:sldId id="370" r:id="rId49"/>
    <p:sldId id="372" r:id="rId50"/>
    <p:sldId id="373" r:id="rId51"/>
    <p:sldId id="375" r:id="rId52"/>
    <p:sldId id="374" r:id="rId53"/>
    <p:sldId id="376" r:id="rId54"/>
    <p:sldId id="377" r:id="rId55"/>
    <p:sldId id="378" r:id="rId56"/>
    <p:sldId id="380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471C-5CEB-41C5-B26F-30EBC0FE28CB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3D755-76CD-42F0-8D5E-2EA7AF43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46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177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34B6E3E-06F4-4326-ABDB-61EE022A2F5F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5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92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46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5316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66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39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78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162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459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7551" y="314302"/>
            <a:ext cx="7384264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7551" y="2346299"/>
            <a:ext cx="7384264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611" y="4099451"/>
            <a:ext cx="3188443" cy="58976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7551" y="4191000"/>
            <a:ext cx="7384264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611" y="4607437"/>
            <a:ext cx="3188444" cy="4974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611" y="4988589"/>
            <a:ext cx="3188443" cy="4420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611" y="5373830"/>
            <a:ext cx="3188443" cy="40510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611" y="5717301"/>
            <a:ext cx="3188443" cy="3681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4115637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4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59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1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63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90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7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28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0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B6E3E-06F4-4326-ABDB-61EE022A2F5F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03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sharplab.io/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stephencleary.com/2016/12/eliding-async-await.html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736375" y="2044187"/>
            <a:ext cx="7910299" cy="147635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>
                <a:solidFill>
                  <a:schemeClr val="tx1"/>
                </a:solidFill>
              </a:rPr>
              <a:t># ASYNC – Await </a:t>
            </a:r>
            <a:r>
              <a:rPr lang="en-US" dirty="0">
                <a:solidFill>
                  <a:schemeClr val="tx1"/>
                </a:solidFill>
              </a:rPr>
              <a:t>In Detail</a:t>
            </a:r>
          </a:p>
        </p:txBody>
      </p:sp>
    </p:spTree>
    <p:extLst>
      <p:ext uri="{BB962C8B-B14F-4D97-AF65-F5344CB8AC3E}">
        <p14:creationId xmlns:p14="http://schemas.microsoft.com/office/powerpoint/2010/main" val="2136415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Let’s cook burgers!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Pans need to be heated – 2 minutes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Meat needs to be unfrozen – 3 minutes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Potatoes need to be peeled – 2 minutes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Burgers need to be cooked – 5 minutes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Fries need to be fried – 3 minutes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Drinks need to be poured – 1 minute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of these should be eaten! – 5 minutes</a:t>
            </a:r>
          </a:p>
          <a:p>
            <a:pPr>
              <a:lnSpc>
                <a:spcPct val="100000"/>
              </a:lnSpc>
            </a:pPr>
            <a:r>
              <a:rPr lang="en-US" dirty="0"/>
              <a:t>Synchronous cooker – 21 minutes in total (Slow)</a:t>
            </a:r>
          </a:p>
          <a:p>
            <a:pPr>
              <a:lnSpc>
                <a:spcPct val="100000"/>
              </a:lnSpc>
            </a:pPr>
            <a:r>
              <a:rPr lang="en-US" dirty="0"/>
              <a:t>All at once asynchronous cooker – 5 minutes in total (Fastest, but impossible)</a:t>
            </a:r>
          </a:p>
          <a:p>
            <a:pPr>
              <a:lnSpc>
                <a:spcPct val="100000"/>
              </a:lnSpc>
            </a:pPr>
            <a:r>
              <a:rPr lang="en-US" dirty="0"/>
              <a:t>Synchronized asynchronous cooker – 13 minutes in total (Fast)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SYNC TO ASYNC</a:t>
            </a:r>
          </a:p>
        </p:txBody>
      </p:sp>
    </p:spTree>
    <p:extLst>
      <p:ext uri="{BB962C8B-B14F-4D97-AF65-F5344CB8AC3E}">
        <p14:creationId xmlns:p14="http://schemas.microsoft.com/office/powerpoint/2010/main" val="85520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22754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Asynchronous vs Multithreaded</a:t>
            </a:r>
          </a:p>
        </p:txBody>
      </p:sp>
    </p:spTree>
    <p:extLst>
      <p:ext uri="{BB962C8B-B14F-4D97-AF65-F5344CB8AC3E}">
        <p14:creationId xmlns:p14="http://schemas.microsoft.com/office/powerpoint/2010/main" val="179312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Asynchronous programming is not multithreaded programming!</a:t>
            </a:r>
          </a:p>
          <a:p>
            <a:pPr>
              <a:lnSpc>
                <a:spcPct val="100000"/>
              </a:lnSpc>
            </a:pPr>
            <a:r>
              <a:rPr lang="en-US" dirty="0"/>
              <a:t>These two are different programming models!</a:t>
            </a:r>
          </a:p>
          <a:p>
            <a:pPr>
              <a:lnSpc>
                <a:spcPct val="100000"/>
              </a:lnSpc>
            </a:pPr>
            <a:r>
              <a:rPr lang="en-US" dirty="0"/>
              <a:t>When you write asynchronous code, you don’t necessary use threads!</a:t>
            </a:r>
          </a:p>
          <a:p>
            <a:pPr>
              <a:lnSpc>
                <a:spcPct val="100000"/>
              </a:lnSpc>
            </a:pPr>
            <a:r>
              <a:rPr lang="en-US" dirty="0"/>
              <a:t>Back to the burgers: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Synchronous: you cook the meals one step at a time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Asynchronous: you cook the meals by doing multiple things at a time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Multithreaded: 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you open a burgers restaurant 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you hire a cook to make the burgers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you hire a cook to make the fries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you hire a waiter to serve the meals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you coordinate the employees so that they do not conflict with shared kitchen resources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vs Multithreaded</a:t>
            </a:r>
          </a:p>
        </p:txBody>
      </p:sp>
    </p:spTree>
    <p:extLst>
      <p:ext uri="{BB962C8B-B14F-4D97-AF65-F5344CB8AC3E}">
        <p14:creationId xmlns:p14="http://schemas.microsoft.com/office/powerpoint/2010/main" val="251223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Threading is about workers</a:t>
            </a:r>
          </a:p>
          <a:p>
            <a:pPr>
              <a:lnSpc>
                <a:spcPct val="100000"/>
              </a:lnSpc>
            </a:pPr>
            <a:r>
              <a:rPr lang="en-US" dirty="0"/>
              <a:t>Each thread is a separate worker</a:t>
            </a:r>
          </a:p>
          <a:p>
            <a:pPr>
              <a:lnSpc>
                <a:spcPct val="100000"/>
              </a:lnSpc>
            </a:pPr>
            <a:r>
              <a:rPr lang="en-US" dirty="0"/>
              <a:t>You can consider each CPU to be a separate worker</a:t>
            </a:r>
          </a:p>
          <a:p>
            <a:pPr>
              <a:lnSpc>
                <a:spcPct val="100000"/>
              </a:lnSpc>
            </a:pPr>
            <a:r>
              <a:rPr lang="en-US" dirty="0"/>
              <a:t>The perfect scenario is to have a thread for each CPU</a:t>
            </a:r>
          </a:p>
          <a:p>
            <a:pPr>
              <a:lnSpc>
                <a:spcPct val="100000"/>
              </a:lnSpc>
            </a:pPr>
            <a:r>
              <a:rPr lang="en-US" dirty="0"/>
              <a:t>In reality your OS allows you many threads and coordinates them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Multithreading</a:t>
            </a:r>
          </a:p>
        </p:txBody>
      </p:sp>
    </p:spTree>
    <p:extLst>
      <p:ext uri="{BB962C8B-B14F-4D97-AF65-F5344CB8AC3E}">
        <p14:creationId xmlns:p14="http://schemas.microsoft.com/office/powerpoint/2010/main" val="134635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05325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Asynchrony is about tasks</a:t>
            </a:r>
          </a:p>
          <a:p>
            <a:pPr>
              <a:lnSpc>
                <a:spcPct val="100000"/>
              </a:lnSpc>
            </a:pPr>
            <a:r>
              <a:rPr lang="en-US" dirty="0"/>
              <a:t>You assign tasks to workers</a:t>
            </a:r>
          </a:p>
          <a:p>
            <a:pPr>
              <a:lnSpc>
                <a:spcPct val="100000"/>
              </a:lnSpc>
            </a:pPr>
            <a:r>
              <a:rPr lang="en-US" dirty="0"/>
              <a:t>One worker may execute multiple tasks at once</a:t>
            </a:r>
          </a:p>
          <a:p>
            <a:pPr>
              <a:lnSpc>
                <a:spcPct val="100000"/>
              </a:lnSpc>
            </a:pPr>
            <a:r>
              <a:rPr lang="en-US" dirty="0"/>
              <a:t>Tasks are not CPU-bound by concept</a:t>
            </a:r>
          </a:p>
          <a:p>
            <a:pPr>
              <a:lnSpc>
                <a:spcPct val="100000"/>
              </a:lnSpc>
            </a:pPr>
            <a:r>
              <a:rPr lang="en-US" dirty="0"/>
              <a:t>A task may be put on another thread (if CPU is required), but it is not necessary</a:t>
            </a:r>
          </a:p>
          <a:p>
            <a:pPr>
              <a:lnSpc>
                <a:spcPct val="100000"/>
              </a:lnSpc>
            </a:pPr>
            <a:r>
              <a:rPr lang="en-US" dirty="0"/>
              <a:t>Do I need to hire a second cook, if I make burgers for myself?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</a:t>
            </a:r>
          </a:p>
        </p:txBody>
      </p:sp>
    </p:spTree>
    <p:extLst>
      <p:ext uri="{BB962C8B-B14F-4D97-AF65-F5344CB8AC3E}">
        <p14:creationId xmlns:p14="http://schemas.microsoft.com/office/powerpoint/2010/main" val="88875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Task &amp; Task&lt;T&gt;</a:t>
            </a:r>
          </a:p>
        </p:txBody>
      </p:sp>
    </p:spTree>
    <p:extLst>
      <p:ext uri="{BB962C8B-B14F-4D97-AF65-F5344CB8AC3E}">
        <p14:creationId xmlns:p14="http://schemas.microsoft.com/office/powerpoint/2010/main" val="37841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Tasks simplify working with asynchronous code</a:t>
            </a:r>
          </a:p>
          <a:p>
            <a:pPr>
              <a:lnSpc>
                <a:spcPct val="100000"/>
              </a:lnSpc>
            </a:pPr>
            <a:r>
              <a:rPr lang="en-US" dirty="0"/>
              <a:t>The Task class represents a void work without result</a:t>
            </a:r>
          </a:p>
          <a:p>
            <a:pPr>
              <a:lnSpc>
                <a:spcPct val="100000"/>
              </a:lnSpc>
            </a:pPr>
            <a:r>
              <a:rPr lang="en-US" dirty="0"/>
              <a:t>The Task&lt;T&gt; class returns T as a result</a:t>
            </a:r>
          </a:p>
          <a:p>
            <a:pPr>
              <a:lnSpc>
                <a:spcPct val="100000"/>
              </a:lnSpc>
            </a:pPr>
            <a:r>
              <a:rPr lang="en-US" dirty="0"/>
              <a:t>We create tasks with </a:t>
            </a:r>
            <a:r>
              <a:rPr lang="en-US" dirty="0" err="1"/>
              <a:t>Task.Run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22BE297-662D-463D-AC6E-519A63FBCC18}"/>
              </a:ext>
            </a:extLst>
          </p:cNvPr>
          <p:cNvSpPr>
            <a:spLocks noGrp="1"/>
          </p:cNvSpPr>
          <p:nvPr/>
        </p:nvSpPr>
        <p:spPr>
          <a:xfrm>
            <a:off x="1342417" y="3846925"/>
            <a:ext cx="9503990" cy="26780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var </a:t>
            </a:r>
            <a:r>
              <a:rPr lang="en-GB" dirty="0" err="1"/>
              <a:t>voidTask</a:t>
            </a:r>
            <a:r>
              <a:rPr lang="en-GB" dirty="0"/>
              <a:t> = </a:t>
            </a:r>
            <a:r>
              <a:rPr lang="en-GB" dirty="0" err="1"/>
              <a:t>Task.Run</a:t>
            </a:r>
            <a:r>
              <a:rPr lang="en-GB" dirty="0"/>
              <a:t>(() =&gt; { \* Lots of work! *\ });</a:t>
            </a:r>
          </a:p>
          <a:p>
            <a:r>
              <a:rPr lang="en-GB" dirty="0"/>
              <a:t>var </a:t>
            </a:r>
            <a:r>
              <a:rPr lang="en-GB" dirty="0" err="1"/>
              <a:t>resultTask</a:t>
            </a:r>
            <a:r>
              <a:rPr lang="en-GB" dirty="0"/>
              <a:t> = </a:t>
            </a:r>
            <a:r>
              <a:rPr lang="en-GB" dirty="0" err="1"/>
              <a:t>Task.Run</a:t>
            </a:r>
            <a:r>
              <a:rPr lang="en-GB" dirty="0"/>
              <a:t>(() =&gt; 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  return 42; // After lots of work!</a:t>
            </a:r>
          </a:p>
          <a:p>
            <a:r>
              <a:rPr lang="en-GB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14014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What to do with created tasks?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Wait them to finish – blocks until the task is done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Continue with another task – chain tasks one after another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Cancel them – if the task is taking too much time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Check their state – success or faulty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Run it synchronously – don’t do that!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>
              <a:lnSpc>
                <a:spcPct val="100000"/>
              </a:lnSpc>
            </a:pPr>
            <a:r>
              <a:rPr lang="en-US" dirty="0">
                <a:sym typeface="Wingdings" panose="05000000000000000000" pitchFamily="2" charset="2"/>
              </a:rPr>
              <a:t>Useful static task methods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Run – create a new task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Factory.StartNew</a:t>
            </a:r>
            <a:r>
              <a:rPr lang="en-US" dirty="0"/>
              <a:t> – create a new task with advanced options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Delay – wait some time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WhenAll</a:t>
            </a:r>
            <a:r>
              <a:rPr lang="en-US" dirty="0"/>
              <a:t> and </a:t>
            </a:r>
            <a:r>
              <a:rPr lang="en-US" dirty="0" err="1"/>
              <a:t>WhenAny</a:t>
            </a:r>
            <a:r>
              <a:rPr lang="en-US" dirty="0"/>
              <a:t> – wait for multiple tasks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FromResult</a:t>
            </a:r>
            <a:r>
              <a:rPr lang="en-US" dirty="0"/>
              <a:t> and </a:t>
            </a:r>
            <a:r>
              <a:rPr lang="en-US" dirty="0" err="1"/>
              <a:t>CompletedTask</a:t>
            </a:r>
            <a:r>
              <a:rPr lang="en-US" dirty="0"/>
              <a:t> – finished tasks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methods </a:t>
            </a:r>
          </a:p>
        </p:txBody>
      </p:sp>
    </p:spTree>
    <p:extLst>
      <p:ext uri="{BB962C8B-B14F-4D97-AF65-F5344CB8AC3E}">
        <p14:creationId xmlns:p14="http://schemas.microsoft.com/office/powerpoint/2010/main" val="352250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19639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 smtClean="0"/>
              <a:t>Why </a:t>
            </a:r>
            <a:r>
              <a:rPr lang="en-US" sz="2800" dirty="0"/>
              <a:t>Bother With Async?</a:t>
            </a:r>
            <a:endParaRPr lang="bg-BG" sz="2800" dirty="0"/>
          </a:p>
          <a:p>
            <a:pPr>
              <a:lnSpc>
                <a:spcPct val="100000"/>
              </a:lnSpc>
            </a:pPr>
            <a:r>
              <a:rPr lang="en-US" sz="2800" dirty="0"/>
              <a:t>From Sync to Async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Asynchronous vs Multithreaded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Task &amp; Task&lt;T&gt;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The async &amp; await Keywords</a:t>
            </a:r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endParaRPr lang="en-US" sz="1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Going To COVER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D86B125-F331-4A80-9449-EAABC8C699C2}"/>
              </a:ext>
            </a:extLst>
          </p:cNvPr>
          <p:cNvSpPr txBox="1">
            <a:spLocks/>
          </p:cNvSpPr>
          <p:nvPr/>
        </p:nvSpPr>
        <p:spPr>
          <a:xfrm>
            <a:off x="6343601" y="21963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/>
              <a:t>Is Async Faster Than Sync?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Gotchas &amp; Antipatterns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Cancelling Tasks</a:t>
            </a:r>
            <a:endParaRPr lang="bg-BG" sz="2800" dirty="0"/>
          </a:p>
          <a:p>
            <a:pPr>
              <a:lnSpc>
                <a:spcPct val="100000"/>
              </a:lnSpc>
            </a:pPr>
            <a:r>
              <a:rPr lang="en-US" sz="2800" dirty="0"/>
              <a:t>Tasks Behind The Scenes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async &amp; await Behind The Scenes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The New </a:t>
            </a:r>
            <a:r>
              <a:rPr lang="en-US" sz="2800" dirty="0" err="1"/>
              <a:t>ValueTask</a:t>
            </a:r>
            <a:endParaRPr lang="en-US" sz="2800" dirty="0"/>
          </a:p>
          <a:p>
            <a:pPr>
              <a:lnSpc>
                <a:spcPct val="10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76307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16838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ASYNC &amp; AWAIT</a:t>
            </a:r>
          </a:p>
        </p:txBody>
      </p:sp>
    </p:spTree>
    <p:extLst>
      <p:ext uri="{BB962C8B-B14F-4D97-AF65-F5344CB8AC3E}">
        <p14:creationId xmlns:p14="http://schemas.microsoft.com/office/powerpoint/2010/main" val="182468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These two keywords always work together</a:t>
            </a:r>
          </a:p>
          <a:p>
            <a:pPr>
              <a:lnSpc>
                <a:spcPct val="100000"/>
              </a:lnSpc>
            </a:pPr>
            <a:r>
              <a:rPr lang="en-US" dirty="0"/>
              <a:t>Async methods return void, Task or Task&lt;T&gt;</a:t>
            </a:r>
          </a:p>
          <a:p>
            <a:pPr>
              <a:lnSpc>
                <a:spcPct val="100000"/>
              </a:lnSpc>
            </a:pPr>
            <a:r>
              <a:rPr lang="en-US" dirty="0"/>
              <a:t>They allow you to make Task-based code</a:t>
            </a:r>
            <a:r>
              <a:rPr lang="bg-BG" dirty="0"/>
              <a:t> </a:t>
            </a:r>
            <a:r>
              <a:rPr lang="en-US" dirty="0"/>
              <a:t>more readable</a:t>
            </a:r>
          </a:p>
          <a:p>
            <a:pPr>
              <a:lnSpc>
                <a:spcPct val="100000"/>
              </a:lnSpc>
            </a:pPr>
            <a:r>
              <a:rPr lang="en-US" dirty="0"/>
              <a:t>Async code looks &amp; feels more “synchronous” 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&amp; AWAIT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51C5902-CF43-4E47-93A2-2432E0D09115}"/>
              </a:ext>
            </a:extLst>
          </p:cNvPr>
          <p:cNvSpPr>
            <a:spLocks noGrp="1"/>
          </p:cNvSpPr>
          <p:nvPr/>
        </p:nvSpPr>
        <p:spPr>
          <a:xfrm>
            <a:off x="1342417" y="3804557"/>
            <a:ext cx="9503990" cy="11097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Task.Run</a:t>
            </a:r>
            <a:r>
              <a:rPr lang="en-GB" dirty="0"/>
              <a:t>(() =&gt; { \* Lots of work! *\ })</a:t>
            </a:r>
          </a:p>
          <a:p>
            <a:r>
              <a:rPr lang="en-GB" dirty="0"/>
              <a:t>    .</a:t>
            </a:r>
            <a:r>
              <a:rPr lang="en-GB" dirty="0" err="1"/>
              <a:t>ContinueWith</a:t>
            </a:r>
            <a:r>
              <a:rPr lang="en-GB" dirty="0"/>
              <a:t>(</a:t>
            </a:r>
            <a:r>
              <a:rPr lang="en-GB" dirty="0" err="1"/>
              <a:t>prev</a:t>
            </a:r>
            <a:r>
              <a:rPr lang="en-GB" dirty="0"/>
              <a:t> =&gt; </a:t>
            </a:r>
            <a:r>
              <a:rPr lang="en-GB" dirty="0" err="1"/>
              <a:t>Console.WriteLine</a:t>
            </a:r>
            <a:r>
              <a:rPr lang="en-GB" dirty="0"/>
              <a:t>(“Done”));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61239768-0457-4E1D-9AE5-97412B3AFDC4}"/>
              </a:ext>
            </a:extLst>
          </p:cNvPr>
          <p:cNvSpPr>
            <a:spLocks noGrp="1"/>
          </p:cNvSpPr>
          <p:nvPr/>
        </p:nvSpPr>
        <p:spPr>
          <a:xfrm>
            <a:off x="1342417" y="5209658"/>
            <a:ext cx="9503990" cy="11097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await </a:t>
            </a:r>
            <a:r>
              <a:rPr lang="en-GB" dirty="0" err="1"/>
              <a:t>Task.Run</a:t>
            </a:r>
            <a:r>
              <a:rPr lang="en-GB" dirty="0"/>
              <a:t>(() =&gt; { \* Lots of work! *\ });</a:t>
            </a:r>
          </a:p>
          <a:p>
            <a:r>
              <a:rPr lang="en-GB" dirty="0" err="1"/>
              <a:t>Console.WriteLine</a:t>
            </a:r>
            <a:r>
              <a:rPr lang="en-GB" dirty="0"/>
              <a:t>(“Done”);</a:t>
            </a:r>
          </a:p>
        </p:txBody>
      </p:sp>
    </p:spTree>
    <p:extLst>
      <p:ext uri="{BB962C8B-B14F-4D97-AF65-F5344CB8AC3E}">
        <p14:creationId xmlns:p14="http://schemas.microsoft.com/office/powerpoint/2010/main" val="219144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99877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It may look like .Wait() and await are similar, but they are not</a:t>
            </a:r>
          </a:p>
          <a:p>
            <a:pPr>
              <a:lnSpc>
                <a:spcPct val="100000"/>
              </a:lnSpc>
            </a:pPr>
            <a:r>
              <a:rPr lang="en-US" dirty="0"/>
              <a:t>.Wait()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Blocks the caller thread synchronously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current thread is waiting and not doing anything</a:t>
            </a:r>
          </a:p>
          <a:p>
            <a:pPr>
              <a:lnSpc>
                <a:spcPct val="100000"/>
              </a:lnSpc>
            </a:pPr>
            <a:r>
              <a:rPr lang="en-US" dirty="0"/>
              <a:t>await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Does not block the caller thread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current method is paused, and its state is captured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caller thread is released, allowing it to do some other work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After the awaited task is completed, the caller methods continues</a:t>
            </a:r>
          </a:p>
          <a:p>
            <a:pPr>
              <a:lnSpc>
                <a:spcPct val="100000"/>
              </a:lnSpc>
            </a:pPr>
            <a:r>
              <a:rPr lang="en-US" dirty="0"/>
              <a:t>Always prefer the await keyword</a:t>
            </a:r>
          </a:p>
          <a:p>
            <a:pPr>
              <a:lnSpc>
                <a:spcPct val="100000"/>
              </a:lnSpc>
            </a:pPr>
            <a:r>
              <a:rPr lang="en-US" dirty="0"/>
              <a:t>If you need to block – use .</a:t>
            </a:r>
            <a:r>
              <a:rPr lang="en-US" dirty="0" err="1"/>
              <a:t>GetAwaiter</a:t>
            </a:r>
            <a:r>
              <a:rPr lang="en-US" dirty="0"/>
              <a:t>().</a:t>
            </a:r>
            <a:r>
              <a:rPr lang="en-US" dirty="0" err="1"/>
              <a:t>GetResult</a:t>
            </a:r>
            <a:r>
              <a:rPr lang="en-US" dirty="0"/>
              <a:t>() instead of .Wait() or .Result;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.</a:t>
            </a:r>
            <a:r>
              <a:rPr lang="en-US" dirty="0"/>
              <a:t>WAIT() vs await</a:t>
            </a:r>
          </a:p>
        </p:txBody>
      </p:sp>
    </p:spTree>
    <p:extLst>
      <p:ext uri="{BB962C8B-B14F-4D97-AF65-F5344CB8AC3E}">
        <p14:creationId xmlns:p14="http://schemas.microsoft.com/office/powerpoint/2010/main" val="385759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278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LET’s See a performance example</a:t>
            </a:r>
          </a:p>
        </p:txBody>
      </p:sp>
    </p:spTree>
    <p:extLst>
      <p:ext uri="{BB962C8B-B14F-4D97-AF65-F5344CB8AC3E}">
        <p14:creationId xmlns:p14="http://schemas.microsoft.com/office/powerpoint/2010/main" val="53276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We are going to resize images and will measure the performance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number of CPUs images synchronously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number of CPUs images with tasks but no .</a:t>
            </a:r>
            <a:r>
              <a:rPr lang="en-US" dirty="0" err="1"/>
              <a:t>WhenAll</a:t>
            </a:r>
            <a:r>
              <a:rPr lang="en-US" dirty="0"/>
              <a:t>()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number of CPUs images with tasks by using .</a:t>
            </a:r>
            <a:r>
              <a:rPr lang="en-US" dirty="0" err="1"/>
              <a:t>WhenAll</a:t>
            </a:r>
            <a:r>
              <a:rPr lang="en-US" dirty="0"/>
              <a:t>()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More than CPUs images synchronously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More than CPUs images with tasks by using .</a:t>
            </a:r>
            <a:r>
              <a:rPr lang="en-US" dirty="0" err="1"/>
              <a:t>WhenAll</a:t>
            </a:r>
            <a:r>
              <a:rPr lang="en-US" dirty="0"/>
              <a:t>()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Don’t use tasks in non-scalable solutions! They bring overhead!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example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EA48A43-065C-4366-906D-12AA8C2BF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4178646"/>
            <a:ext cx="7712221" cy="147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68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05644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Gotchas &amp; Antipatterns</a:t>
            </a:r>
          </a:p>
        </p:txBody>
      </p:sp>
    </p:spTree>
    <p:extLst>
      <p:ext uri="{BB962C8B-B14F-4D97-AF65-F5344CB8AC3E}">
        <p14:creationId xmlns:p14="http://schemas.microsoft.com/office/powerpoint/2010/main" val="348709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WHY ASYNC</a:t>
            </a:r>
          </a:p>
        </p:txBody>
      </p:sp>
    </p:spTree>
    <p:extLst>
      <p:ext uri="{BB962C8B-B14F-4D97-AF65-F5344CB8AC3E}">
        <p14:creationId xmlns:p14="http://schemas.microsoft.com/office/powerpoint/2010/main" val="15085806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Forgetting await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you forget to await a task, it will simply not run as you expect causing bugs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Don’t use async void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is fire and forget and exceptions cannot be caught</a:t>
            </a:r>
          </a:p>
          <a:p>
            <a:pPr>
              <a:lnSpc>
                <a:spcPct val="100000"/>
              </a:lnSpc>
            </a:pPr>
            <a:r>
              <a:rPr lang="en-US" dirty="0"/>
              <a:t>Be careful with async void lambda expressions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async Action delegates are hidden void methods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Try not to mix sync and async context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is like trying to cook a burger with three hand while obviously have only 2…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Never call .Result or .</a:t>
            </a:r>
            <a:r>
              <a:rPr lang="en-US" dirty="0" err="1"/>
              <a:t>GetAwaiter</a:t>
            </a:r>
            <a:r>
              <a:rPr lang="en-US" dirty="0"/>
              <a:t>().</a:t>
            </a:r>
            <a:r>
              <a:rPr lang="en-US" dirty="0" err="1"/>
              <a:t>GetResult</a:t>
            </a:r>
            <a:r>
              <a:rPr lang="en-US" dirty="0"/>
              <a:t>()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Always do async/await all the way down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Otherwise deadlocks may occur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you get a deadlock, use </a:t>
            </a:r>
            <a:r>
              <a:rPr lang="en-GB" dirty="0"/>
              <a:t>.</a:t>
            </a:r>
            <a:r>
              <a:rPr lang="en-GB" dirty="0" err="1"/>
              <a:t>ConfigureAwait</a:t>
            </a:r>
            <a:r>
              <a:rPr lang="en-GB" dirty="0"/>
              <a:t>(false) on your tasks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marL="457200" lvl="1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Gotchas &amp; Antipatterns</a:t>
            </a:r>
          </a:p>
        </p:txBody>
      </p:sp>
    </p:spTree>
    <p:extLst>
      <p:ext uri="{BB962C8B-B14F-4D97-AF65-F5344CB8AC3E}">
        <p14:creationId xmlns:p14="http://schemas.microsoft.com/office/powerpoint/2010/main" val="414624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16616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/>
              <a:t>Deadlock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38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Cancelling Tasks</a:t>
            </a:r>
          </a:p>
        </p:txBody>
      </p:sp>
    </p:spTree>
    <p:extLst>
      <p:ext uri="{BB962C8B-B14F-4D97-AF65-F5344CB8AC3E}">
        <p14:creationId xmlns:p14="http://schemas.microsoft.com/office/powerpoint/2010/main" val="262359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Some async methods can be cancelled</a:t>
            </a:r>
          </a:p>
          <a:p>
            <a:pPr>
              <a:lnSpc>
                <a:spcPct val="100000"/>
              </a:lnSpc>
            </a:pPr>
            <a:r>
              <a:rPr lang="en-US" dirty="0"/>
              <a:t>The method must accept a cancellation token as a parameter</a:t>
            </a:r>
          </a:p>
          <a:p>
            <a:pPr>
              <a:lnSpc>
                <a:spcPct val="100000"/>
              </a:lnSpc>
            </a:pPr>
            <a:r>
              <a:rPr lang="en-US" dirty="0"/>
              <a:t>You can implement cancellation in your async methods too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marL="457200" lvl="1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Cancelling Tasks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69EC5CB-508C-4B4C-BB24-51FC3142BD1E}"/>
              </a:ext>
            </a:extLst>
          </p:cNvPr>
          <p:cNvSpPr>
            <a:spLocks noGrp="1"/>
          </p:cNvSpPr>
          <p:nvPr/>
        </p:nvSpPr>
        <p:spPr>
          <a:xfrm>
            <a:off x="1141413" y="3651149"/>
            <a:ext cx="9986508" cy="16325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var cancellation = new </a:t>
            </a:r>
            <a:r>
              <a:rPr lang="en-GB" dirty="0" err="1"/>
              <a:t>CancellationTokenSource</a:t>
            </a:r>
            <a:r>
              <a:rPr lang="en-GB" dirty="0"/>
              <a:t>();</a:t>
            </a:r>
          </a:p>
          <a:p>
            <a:r>
              <a:rPr lang="en-GB" dirty="0" err="1"/>
              <a:t>cancellation.IsCancellationRequested</a:t>
            </a:r>
            <a:r>
              <a:rPr lang="en-GB" dirty="0"/>
              <a:t>;</a:t>
            </a:r>
          </a:p>
          <a:p>
            <a:r>
              <a:rPr lang="en-GB" dirty="0" err="1"/>
              <a:t>cancellation.Cancel</a:t>
            </a:r>
            <a:r>
              <a:rPr lang="en-GB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56378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14400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Tasks Behind The Scenes</a:t>
            </a:r>
          </a:p>
        </p:txBody>
      </p:sp>
    </p:spTree>
    <p:extLst>
      <p:ext uri="{BB962C8B-B14F-4D97-AF65-F5344CB8AC3E}">
        <p14:creationId xmlns:p14="http://schemas.microsoft.com/office/powerpoint/2010/main" val="337883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It enables the creation of a task that can be handed out to consumers</a:t>
            </a:r>
          </a:p>
          <a:p>
            <a:pPr>
              <a:lnSpc>
                <a:spcPct val="100000"/>
              </a:lnSpc>
            </a:pPr>
            <a:r>
              <a:rPr lang="en-US" dirty="0"/>
              <a:t>It has helpful methods and properties: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SetResult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err="1"/>
              <a:t>SetException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Task</a:t>
            </a:r>
          </a:p>
          <a:p>
            <a:pPr>
              <a:lnSpc>
                <a:spcPct val="100000"/>
              </a:lnSpc>
            </a:pPr>
            <a:r>
              <a:rPr lang="en-US" dirty="0"/>
              <a:t>It is useful to add async functionality to event-based APIs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completion source</a:t>
            </a:r>
          </a:p>
        </p:txBody>
      </p:sp>
    </p:spTree>
    <p:extLst>
      <p:ext uri="{BB962C8B-B14F-4D97-AF65-F5344CB8AC3E}">
        <p14:creationId xmlns:p14="http://schemas.microsoft.com/office/powerpoint/2010/main" val="101880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75471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The .</a:t>
            </a:r>
            <a:r>
              <a:rPr lang="en-GB" dirty="0" err="1"/>
              <a:t>GetAwaiter</a:t>
            </a:r>
            <a:r>
              <a:rPr lang="en-GB" dirty="0"/>
              <a:t>() method must return anything that matches this interface: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You can use the build in </a:t>
            </a:r>
            <a:r>
              <a:rPr lang="en-GB" dirty="0" err="1"/>
              <a:t>TaskAwaiter</a:t>
            </a:r>
            <a:r>
              <a:rPr lang="en-GB" dirty="0"/>
              <a:t> or </a:t>
            </a:r>
            <a:r>
              <a:rPr lang="en-GB" dirty="0" err="1"/>
              <a:t>TaskAwaiter</a:t>
            </a:r>
            <a:r>
              <a:rPr lang="en-GB" dirty="0"/>
              <a:t>&lt;T&gt; to </a:t>
            </a:r>
            <a:br>
              <a:rPr lang="en-GB" dirty="0"/>
            </a:br>
            <a:r>
              <a:rPr lang="en-GB" dirty="0"/>
              <a:t>for custom await implementations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marL="457200" lvl="1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Awaiter</a:t>
            </a:r>
            <a:r>
              <a:rPr lang="en-US" dirty="0"/>
              <a:t> pattern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75BFCA-E053-489C-B41C-485F3D463A51}"/>
              </a:ext>
            </a:extLst>
          </p:cNvPr>
          <p:cNvSpPr>
            <a:spLocks noGrp="1"/>
          </p:cNvSpPr>
          <p:nvPr/>
        </p:nvSpPr>
        <p:spPr>
          <a:xfrm>
            <a:off x="1141413" y="2374851"/>
            <a:ext cx="9986508" cy="16325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bool </a:t>
            </a:r>
            <a:r>
              <a:rPr lang="en-GB" dirty="0" err="1"/>
              <a:t>IsCompleted</a:t>
            </a:r>
            <a:r>
              <a:rPr lang="en-GB" dirty="0"/>
              <a:t> { get; }</a:t>
            </a:r>
          </a:p>
          <a:p>
            <a:r>
              <a:rPr lang="en-GB" dirty="0"/>
              <a:t>void </a:t>
            </a:r>
            <a:r>
              <a:rPr lang="en-GB" dirty="0" err="1"/>
              <a:t>OnCompleted</a:t>
            </a:r>
            <a:r>
              <a:rPr lang="en-GB" dirty="0"/>
              <a:t>(Action continuation);</a:t>
            </a:r>
          </a:p>
          <a:p>
            <a:r>
              <a:rPr lang="en-GB" dirty="0" err="1"/>
              <a:t>TResult</a:t>
            </a:r>
            <a:r>
              <a:rPr lang="en-GB" dirty="0"/>
              <a:t> </a:t>
            </a:r>
            <a:r>
              <a:rPr lang="en-GB" dirty="0" err="1"/>
              <a:t>GetResult</a:t>
            </a:r>
            <a:r>
              <a:rPr lang="en-GB" dirty="0"/>
              <a:t>(); // </a:t>
            </a:r>
            <a:r>
              <a:rPr lang="en-GB" dirty="0" err="1"/>
              <a:t>TResult</a:t>
            </a:r>
            <a:r>
              <a:rPr lang="en-GB" dirty="0"/>
              <a:t> can also be void</a:t>
            </a:r>
          </a:p>
        </p:txBody>
      </p:sp>
    </p:spTree>
    <p:extLst>
      <p:ext uri="{BB962C8B-B14F-4D97-AF65-F5344CB8AC3E}">
        <p14:creationId xmlns:p14="http://schemas.microsoft.com/office/powerpoint/2010/main" val="250139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Real-world example – coffee ordering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Bother with async programming?</a:t>
            </a:r>
          </a:p>
        </p:txBody>
      </p:sp>
      <p:pic>
        <p:nvPicPr>
          <p:cNvPr id="1026" name="Picture 2" descr="Scenario">
            <a:extLst>
              <a:ext uri="{FF2B5EF4-FFF2-40B4-BE49-F238E27FC236}">
                <a16:creationId xmlns:a16="http://schemas.microsoft.com/office/drawing/2014/main" id="{0296FB36-9735-4B0B-BA95-8A79EC648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699" y="2483582"/>
            <a:ext cx="6829425" cy="32956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528626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await actually works on every type having a </a:t>
            </a:r>
            <a:r>
              <a:rPr lang="en-US" dirty="0" err="1"/>
              <a:t>GetAwaiter</a:t>
            </a:r>
            <a:r>
              <a:rPr lang="en-US" dirty="0"/>
              <a:t>() method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You can even implement custom </a:t>
            </a:r>
            <a:r>
              <a:rPr lang="en-US" dirty="0" err="1"/>
              <a:t>awaiter</a:t>
            </a:r>
            <a:r>
              <a:rPr lang="en-US" dirty="0"/>
              <a:t> but most of the time it is not needed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Awaiter</a:t>
            </a:r>
            <a:r>
              <a:rPr lang="en-US" dirty="0"/>
              <a:t> pattern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EB6800A-BDFB-41A8-BE78-97FCD9AAAE98}"/>
              </a:ext>
            </a:extLst>
          </p:cNvPr>
          <p:cNvSpPr>
            <a:spLocks noGrp="1"/>
          </p:cNvSpPr>
          <p:nvPr/>
        </p:nvSpPr>
        <p:spPr>
          <a:xfrm>
            <a:off x="1141413" y="2481942"/>
            <a:ext cx="9986508" cy="11097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public static </a:t>
            </a:r>
            <a:r>
              <a:rPr lang="en-GB" dirty="0" err="1"/>
              <a:t>TaskAwaiter</a:t>
            </a:r>
            <a:r>
              <a:rPr lang="en-GB" dirty="0"/>
              <a:t>&lt;string&gt; </a:t>
            </a:r>
            <a:r>
              <a:rPr lang="en-GB" dirty="0" err="1"/>
              <a:t>GetAwaiter</a:t>
            </a:r>
            <a:r>
              <a:rPr lang="en-GB" dirty="0"/>
              <a:t>(this Uri </a:t>
            </a:r>
            <a:r>
              <a:rPr lang="en-GB" dirty="0" err="1"/>
              <a:t>uri</a:t>
            </a:r>
            <a:r>
              <a:rPr lang="en-GB" dirty="0"/>
              <a:t>) </a:t>
            </a:r>
          </a:p>
          <a:p>
            <a:r>
              <a:rPr lang="en-GB" dirty="0"/>
              <a:t>    =&gt; new </a:t>
            </a:r>
            <a:r>
              <a:rPr lang="en-GB" dirty="0" err="1"/>
              <a:t>HttpClient</a:t>
            </a:r>
            <a:r>
              <a:rPr lang="en-GB" dirty="0"/>
              <a:t>().</a:t>
            </a:r>
            <a:r>
              <a:rPr lang="en-GB" dirty="0" err="1"/>
              <a:t>GetStringAsync</a:t>
            </a:r>
            <a:r>
              <a:rPr lang="en-GB" dirty="0"/>
              <a:t>(</a:t>
            </a:r>
            <a:r>
              <a:rPr lang="en-GB" dirty="0" err="1"/>
              <a:t>uri</a:t>
            </a:r>
            <a:r>
              <a:rPr lang="en-GB" dirty="0"/>
              <a:t>).</a:t>
            </a:r>
            <a:r>
              <a:rPr lang="en-GB" dirty="0" err="1"/>
              <a:t>GetAwaiter</a:t>
            </a:r>
            <a:r>
              <a:rPr lang="en-GB" dirty="0"/>
              <a:t>();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8B715AF-93DB-48DA-B35C-F80499FB23B1}"/>
              </a:ext>
            </a:extLst>
          </p:cNvPr>
          <p:cNvSpPr>
            <a:spLocks noGrp="1"/>
          </p:cNvSpPr>
          <p:nvPr/>
        </p:nvSpPr>
        <p:spPr>
          <a:xfrm>
            <a:off x="1141413" y="3976560"/>
            <a:ext cx="9986508" cy="5869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var content = await new Uri("https://mytestedasp.net");</a:t>
            </a:r>
          </a:p>
        </p:txBody>
      </p:sp>
    </p:spTree>
    <p:extLst>
      <p:ext uri="{BB962C8B-B14F-4D97-AF65-F5344CB8AC3E}">
        <p14:creationId xmlns:p14="http://schemas.microsoft.com/office/powerpoint/2010/main" val="269013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64755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 err="1"/>
              <a:t>TaskScheduler</a:t>
            </a:r>
            <a:r>
              <a:rPr lang="en-US" dirty="0"/>
              <a:t> class is the one who queues the tasks in your application</a:t>
            </a:r>
          </a:p>
          <a:p>
            <a:pPr>
              <a:lnSpc>
                <a:spcPct val="100000"/>
              </a:lnSpc>
            </a:pPr>
            <a:r>
              <a:rPr lang="en-US" dirty="0"/>
              <a:t>The default implementation uses the </a:t>
            </a:r>
            <a:r>
              <a:rPr lang="en-US" dirty="0" err="1"/>
              <a:t>ThreadPool</a:t>
            </a:r>
            <a:r>
              <a:rPr lang="en-US" dirty="0"/>
              <a:t> </a:t>
            </a:r>
            <a:r>
              <a:rPr lang="en-GB" dirty="0"/>
              <a:t>to queue and execute work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It is a pool of worker threads that are managed by the system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Maximum number of threads depend on the virtual memory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When all threads are busy, tasks are queued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The work is put on this shared queue and eventually de-queued onto the next thread that becomes available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Its algorithm is performance-oriented and does not lock by default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Top-level tasks use this global queue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Nested tasks have a local per thread queue for optimization</a:t>
            </a:r>
          </a:p>
          <a:p>
            <a:pPr>
              <a:lnSpc>
                <a:spcPct val="100000"/>
              </a:lnSpc>
            </a:pPr>
            <a:r>
              <a:rPr lang="en-US" dirty="0"/>
              <a:t>You can create your own </a:t>
            </a:r>
            <a:r>
              <a:rPr lang="en-US" dirty="0" err="1"/>
              <a:t>TaskScheduler</a:t>
            </a:r>
            <a:r>
              <a:rPr lang="en-US" dirty="0"/>
              <a:t>, if you really need it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SCHEDULER</a:t>
            </a:r>
          </a:p>
        </p:txBody>
      </p:sp>
    </p:spTree>
    <p:extLst>
      <p:ext uri="{BB962C8B-B14F-4D97-AF65-F5344CB8AC3E}">
        <p14:creationId xmlns:p14="http://schemas.microsoft.com/office/powerpoint/2010/main" val="38582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Tasks created in the scope of other tasks are considered child tasks</a:t>
            </a:r>
          </a:p>
          <a:p>
            <a:pPr>
              <a:lnSpc>
                <a:spcPct val="100000"/>
              </a:lnSpc>
            </a:pPr>
            <a:r>
              <a:rPr lang="en-US" dirty="0"/>
              <a:t>They can be attached and detached to their parent</a:t>
            </a:r>
          </a:p>
          <a:p>
            <a:pPr>
              <a:lnSpc>
                <a:spcPct val="100000"/>
              </a:lnSpc>
            </a:pPr>
            <a:r>
              <a:rPr lang="en-US" dirty="0"/>
              <a:t>By default they are detached by you can specify it explicitly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Attached child tasks: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Are waited by their parent to finish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Exceptions are propagated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Control the status of the parent task</a:t>
            </a:r>
          </a:p>
          <a:p>
            <a:pPr>
              <a:lnSpc>
                <a:spcPct val="100000"/>
              </a:lnSpc>
            </a:pPr>
            <a:r>
              <a:rPr lang="en-US" dirty="0"/>
              <a:t>Detached tasks are easier to control and thus they are recommended</a:t>
            </a:r>
          </a:p>
          <a:p>
            <a:pPr>
              <a:lnSpc>
                <a:spcPct val="100000"/>
              </a:lnSpc>
            </a:pPr>
            <a:r>
              <a:rPr lang="en-US" dirty="0"/>
              <a:t>By using async/await and </a:t>
            </a:r>
            <a:r>
              <a:rPr lang="en-US" dirty="0" err="1"/>
              <a:t>Task.Run</a:t>
            </a:r>
            <a:r>
              <a:rPr lang="en-US" dirty="0"/>
              <a:t> you don’t need</a:t>
            </a:r>
            <a:r>
              <a:rPr lang="bg-BG" dirty="0"/>
              <a:t> </a:t>
            </a:r>
            <a:r>
              <a:rPr lang="en-US" dirty="0"/>
              <a:t>to consider attaching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Child Tasks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15F746-A33E-42E5-95EB-990AC2E3D014}"/>
              </a:ext>
            </a:extLst>
          </p:cNvPr>
          <p:cNvSpPr>
            <a:spLocks noGrp="1"/>
          </p:cNvSpPr>
          <p:nvPr/>
        </p:nvSpPr>
        <p:spPr>
          <a:xfrm>
            <a:off x="1101158" y="3156228"/>
            <a:ext cx="9986508" cy="5869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TaskCreationOptions.AttachedToParent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55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49459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async &amp; await Behind The Scenes</a:t>
            </a:r>
          </a:p>
        </p:txBody>
      </p:sp>
    </p:spTree>
    <p:extLst>
      <p:ext uri="{BB962C8B-B14F-4D97-AF65-F5344CB8AC3E}">
        <p14:creationId xmlns:p14="http://schemas.microsoft.com/office/powerpoint/2010/main" val="341312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For every async method, the compiler generates a state machine</a:t>
            </a:r>
          </a:p>
          <a:p>
            <a:pPr>
              <a:lnSpc>
                <a:spcPct val="100000"/>
              </a:lnSpc>
            </a:pPr>
            <a:r>
              <a:rPr lang="en-US" dirty="0"/>
              <a:t>That’s an extra class (struct for release) in the final output</a:t>
            </a:r>
            <a:r>
              <a:rPr lang="bg-BG" dirty="0"/>
              <a:t> (100 </a:t>
            </a:r>
            <a:r>
              <a:rPr lang="en-US" dirty="0"/>
              <a:t>bytes)</a:t>
            </a:r>
          </a:p>
          <a:p>
            <a:pPr>
              <a:lnSpc>
                <a:spcPct val="100000"/>
              </a:lnSpc>
            </a:pPr>
            <a:r>
              <a:rPr lang="en-US" dirty="0"/>
              <a:t>The state machine has a </a:t>
            </a:r>
            <a:r>
              <a:rPr lang="en-US" dirty="0" err="1"/>
              <a:t>MoveNext</a:t>
            </a:r>
            <a:r>
              <a:rPr lang="en-US" dirty="0"/>
              <a:t>() method to change the state of the execution</a:t>
            </a:r>
          </a:p>
          <a:p>
            <a:pPr>
              <a:lnSpc>
                <a:spcPct val="100000"/>
              </a:lnSpc>
            </a:pPr>
            <a:r>
              <a:rPr lang="en-US" dirty="0"/>
              <a:t>Let’s decompile this async method on </a:t>
            </a:r>
            <a:r>
              <a:rPr lang="en-US" dirty="0">
                <a:hlinkClick r:id="rId2"/>
              </a:rPr>
              <a:t>https://sharplab.io/</a:t>
            </a:r>
            <a:r>
              <a:rPr lang="en-US" dirty="0"/>
              <a:t>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state machine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4C11438F-8DFC-4A18-8297-DDE4556C4804}"/>
              </a:ext>
            </a:extLst>
          </p:cNvPr>
          <p:cNvSpPr>
            <a:spLocks noGrp="1"/>
          </p:cNvSpPr>
          <p:nvPr/>
        </p:nvSpPr>
        <p:spPr>
          <a:xfrm>
            <a:off x="1060903" y="3833864"/>
            <a:ext cx="9986508" cy="21553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public static async Task </a:t>
            </a:r>
            <a:r>
              <a:rPr lang="en-GB" dirty="0" err="1"/>
              <a:t>SomeAsyncMethod</a:t>
            </a:r>
            <a:r>
              <a:rPr lang="en-GB" dirty="0"/>
              <a:t>(int id)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   </a:t>
            </a:r>
            <a:r>
              <a:rPr lang="en-GB" dirty="0" err="1"/>
              <a:t>Console.WriteLine</a:t>
            </a:r>
            <a:r>
              <a:rPr lang="en-GB" dirty="0"/>
              <a:t>("Async without await" + id);</a:t>
            </a:r>
          </a:p>
          <a:p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3395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state machine has: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State – the state of the execution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AsyncTaskMethodBuilder</a:t>
            </a:r>
            <a:r>
              <a:rPr lang="en-US" dirty="0"/>
              <a:t> to create tasks (also used by the compiler)</a:t>
            </a:r>
          </a:p>
          <a:p>
            <a:pPr>
              <a:lnSpc>
                <a:spcPct val="100000"/>
              </a:lnSpc>
            </a:pPr>
            <a:r>
              <a:rPr lang="en-US" dirty="0"/>
              <a:t>Initial state is -1, completed state is -2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Without an await, the state machine is pretty straightforward</a:t>
            </a:r>
          </a:p>
          <a:p>
            <a:pPr>
              <a:lnSpc>
                <a:spcPct val="100000"/>
              </a:lnSpc>
            </a:pPr>
            <a:r>
              <a:rPr lang="en-US" dirty="0"/>
              <a:t>Our method is also transformed: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Instantiate the method’s state machine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Create new </a:t>
            </a:r>
            <a:r>
              <a:rPr lang="en-GB" dirty="0" err="1"/>
              <a:t>AsyncTaskMethodBuilder</a:t>
            </a:r>
            <a:r>
              <a:rPr lang="en-GB" dirty="0"/>
              <a:t> and set it as state machine’s builder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Set the state machine to a starting state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Start the builder with the method’s state machine by calling the Start method.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Return the Task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state machine</a:t>
            </a:r>
          </a:p>
        </p:txBody>
      </p:sp>
    </p:spTree>
    <p:extLst>
      <p:ext uri="{BB962C8B-B14F-4D97-AF65-F5344CB8AC3E}">
        <p14:creationId xmlns:p14="http://schemas.microsoft.com/office/powerpoint/2010/main" val="212876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Now let’s add an await: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Try it with code before and after the await!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state machine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ED06854-01DF-48F3-BA76-BACB00A68E09}"/>
              </a:ext>
            </a:extLst>
          </p:cNvPr>
          <p:cNvSpPr>
            <a:spLocks noGrp="1"/>
          </p:cNvSpPr>
          <p:nvPr/>
        </p:nvSpPr>
        <p:spPr>
          <a:xfrm>
            <a:off x="1101158" y="2351347"/>
            <a:ext cx="9986508" cy="32008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public static async Task </a:t>
            </a:r>
            <a:r>
              <a:rPr lang="en-GB" dirty="0" err="1"/>
              <a:t>SomeAsyncMethod</a:t>
            </a:r>
            <a:r>
              <a:rPr lang="en-GB" dirty="0"/>
              <a:t>(int id)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   await </a:t>
            </a:r>
            <a:r>
              <a:rPr lang="en-GB" dirty="0" err="1"/>
              <a:t>Task.Run</a:t>
            </a:r>
            <a:r>
              <a:rPr lang="en-GB" dirty="0"/>
              <a:t>(() =&gt; {</a:t>
            </a:r>
          </a:p>
          <a:p>
            <a:r>
              <a:rPr lang="en-GB" dirty="0"/>
              <a:t>         </a:t>
            </a:r>
            <a:r>
              <a:rPr lang="en-GB" dirty="0" err="1"/>
              <a:t>Console.WriteLine</a:t>
            </a:r>
            <a:r>
              <a:rPr lang="en-GB" dirty="0"/>
              <a:t>("Async without await" + id);</a:t>
            </a:r>
          </a:p>
          <a:p>
            <a:r>
              <a:rPr lang="en-GB" dirty="0"/>
              <a:t>     });</a:t>
            </a:r>
          </a:p>
          <a:p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8033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Now the state machine has changed</a:t>
            </a:r>
          </a:p>
          <a:p>
            <a:pPr>
              <a:lnSpc>
                <a:spcPct val="100000"/>
              </a:lnSpc>
            </a:pPr>
            <a:r>
              <a:rPr lang="en-US" dirty="0"/>
              <a:t>The first state is -1 so a task is created</a:t>
            </a:r>
          </a:p>
          <a:p>
            <a:pPr>
              <a:lnSpc>
                <a:spcPct val="100000"/>
              </a:lnSpc>
            </a:pPr>
            <a:r>
              <a:rPr lang="en-US" dirty="0"/>
              <a:t>If the task has completed synchronously, the method continues</a:t>
            </a:r>
          </a:p>
          <a:p>
            <a:pPr>
              <a:lnSpc>
                <a:spcPct val="100000"/>
              </a:lnSpc>
            </a:pPr>
            <a:r>
              <a:rPr lang="en-US" dirty="0"/>
              <a:t>Otherwise, the state changes and the task is registered to be executed</a:t>
            </a:r>
          </a:p>
          <a:p>
            <a:pPr>
              <a:lnSpc>
                <a:spcPct val="100000"/>
              </a:lnSpc>
            </a:pPr>
            <a:r>
              <a:rPr lang="en-US" dirty="0"/>
              <a:t>When the task executes, it calls again the </a:t>
            </a:r>
            <a:r>
              <a:rPr lang="en-US" dirty="0" err="1"/>
              <a:t>MoveNext</a:t>
            </a:r>
            <a:r>
              <a:rPr lang="en-US" dirty="0"/>
              <a:t>() method through a callback</a:t>
            </a:r>
          </a:p>
          <a:p>
            <a:pPr>
              <a:lnSpc>
                <a:spcPct val="100000"/>
              </a:lnSpc>
            </a:pPr>
            <a:r>
              <a:rPr lang="en-US" dirty="0"/>
              <a:t>This time the state is different, so the state machine continues</a:t>
            </a:r>
            <a:r>
              <a:rPr lang="bg-BG" dirty="0"/>
              <a:t> </a:t>
            </a:r>
            <a:r>
              <a:rPr lang="en-US" dirty="0"/>
              <a:t>after the task completion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The completed state is -2, which happens also with exceptions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state machine</a:t>
            </a:r>
          </a:p>
        </p:txBody>
      </p:sp>
    </p:spTree>
    <p:extLst>
      <p:ext uri="{BB962C8B-B14F-4D97-AF65-F5344CB8AC3E}">
        <p14:creationId xmlns:p14="http://schemas.microsoft.com/office/powerpoint/2010/main" val="268507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Async has many pros: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Avoid unreliable applications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Improve user experience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Leverage all resources on a machine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Improve performance of CPU &amp; IO operations</a:t>
            </a:r>
          </a:p>
          <a:p>
            <a:pPr>
              <a:lnSpc>
                <a:spcPct val="100000"/>
              </a:lnSpc>
            </a:pPr>
            <a:r>
              <a:rPr lang="en-US" dirty="0"/>
              <a:t>But also lots of cons: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More difficult code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More difficult to debug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Harder to understand as a concept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Too much is going on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Bother with async programming?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42DB0C3-B98E-4436-91A9-CB65B0C19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811" y="2687781"/>
            <a:ext cx="4196047" cy="23560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342456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58305" y="3606004"/>
            <a:ext cx="6651816" cy="3521183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state machine</a:t>
            </a:r>
          </a:p>
        </p:txBody>
      </p:sp>
      <p:pic>
        <p:nvPicPr>
          <p:cNvPr id="2050" name="Picture 2" descr="await-state-summary">
            <a:extLst>
              <a:ext uri="{FF2B5EF4-FFF2-40B4-BE49-F238E27FC236}">
                <a16:creationId xmlns:a16="http://schemas.microsoft.com/office/drawing/2014/main" id="{A90A5AD8-2766-4141-973B-AE66B8FC7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891" y="1893455"/>
            <a:ext cx="4424218" cy="44242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4756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You can try it with more than 1 await to see the switch statement generated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state machine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3B7B20-9789-48ED-BA64-CBB6793867F1}"/>
              </a:ext>
            </a:extLst>
          </p:cNvPr>
          <p:cNvSpPr>
            <a:spLocks noGrp="1"/>
          </p:cNvSpPr>
          <p:nvPr/>
        </p:nvSpPr>
        <p:spPr>
          <a:xfrm>
            <a:off x="938155" y="2605607"/>
            <a:ext cx="10312513" cy="21553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int input = 5</a:t>
            </a:r>
          </a:p>
          <a:p>
            <a:r>
              <a:rPr lang="en-GB" dirty="0"/>
              <a:t>await </a:t>
            </a:r>
            <a:r>
              <a:rPr lang="en-GB" dirty="0" err="1"/>
              <a:t>Task.Run</a:t>
            </a:r>
            <a:r>
              <a:rPr lang="en-GB" dirty="0"/>
              <a:t>(()=&gt;{</a:t>
            </a:r>
            <a:r>
              <a:rPr lang="en-GB" dirty="0" err="1"/>
              <a:t>Console.WriteLine</a:t>
            </a:r>
            <a:r>
              <a:rPr lang="en-GB" dirty="0"/>
              <a:t>("First" + input);});</a:t>
            </a:r>
          </a:p>
          <a:p>
            <a:r>
              <a:rPr lang="en-GB" dirty="0"/>
              <a:t>await </a:t>
            </a:r>
            <a:r>
              <a:rPr lang="en-GB" dirty="0" err="1"/>
              <a:t>Task.Run</a:t>
            </a:r>
            <a:r>
              <a:rPr lang="en-GB" dirty="0"/>
              <a:t>(()=&gt;{</a:t>
            </a:r>
            <a:r>
              <a:rPr lang="en-GB" dirty="0" err="1"/>
              <a:t>Console.WriteLine</a:t>
            </a:r>
            <a:r>
              <a:rPr lang="en-GB" dirty="0"/>
              <a:t>("Second" + input);});</a:t>
            </a:r>
          </a:p>
          <a:p>
            <a:r>
              <a:rPr lang="en-GB" dirty="0"/>
              <a:t>await </a:t>
            </a:r>
            <a:r>
              <a:rPr lang="en-GB" dirty="0" err="1"/>
              <a:t>Task.Run</a:t>
            </a:r>
            <a:r>
              <a:rPr lang="en-GB" dirty="0"/>
              <a:t>(()=&gt;{</a:t>
            </a:r>
            <a:r>
              <a:rPr lang="en-GB" dirty="0" err="1"/>
              <a:t>Console.WriteLine</a:t>
            </a:r>
            <a:r>
              <a:rPr lang="en-GB" dirty="0"/>
              <a:t>("Third" + input);});</a:t>
            </a:r>
          </a:p>
        </p:txBody>
      </p:sp>
    </p:spTree>
    <p:extLst>
      <p:ext uri="{BB962C8B-B14F-4D97-AF65-F5344CB8AC3E}">
        <p14:creationId xmlns:p14="http://schemas.microsoft.com/office/powerpoint/2010/main" val="125060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13479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Performance improvements in the state machine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Builder reuses known tasks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Task.CompletedTask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err="1"/>
              <a:t>boolean</a:t>
            </a:r>
            <a:r>
              <a:rPr lang="en-US" dirty="0"/>
              <a:t> – true/false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Integers and more</a:t>
            </a:r>
          </a:p>
          <a:p>
            <a:pPr>
              <a:lnSpc>
                <a:spcPct val="100000"/>
              </a:lnSpc>
            </a:pPr>
            <a:r>
              <a:rPr lang="en-US" dirty="0"/>
              <a:t>But you can avoid it but removing async/await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by using .Wait()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on methods which return tasks directly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There are catches though – </a:t>
            </a:r>
            <a:r>
              <a:rPr lang="en-US" dirty="0" err="1"/>
              <a:t>usings</a:t>
            </a:r>
            <a:r>
              <a:rPr lang="en-US" dirty="0"/>
              <a:t>, exceptions, and </a:t>
            </a:r>
            <a:r>
              <a:rPr lang="en-US" dirty="0" err="1"/>
              <a:t>AsyncLocal</a:t>
            </a:r>
            <a:r>
              <a:rPr lang="en-US" dirty="0"/>
              <a:t> will not work correctly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Remove async/await only on methods which are “pass through” or overloads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More information: </a:t>
            </a:r>
            <a:r>
              <a:rPr lang="en-GB" dirty="0">
                <a:hlinkClick r:id="rId2"/>
              </a:rPr>
              <a:t>https://blog.stephencleary.com/2016/12/eliding-async-await.html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state machine</a:t>
            </a:r>
          </a:p>
        </p:txBody>
      </p:sp>
    </p:spTree>
    <p:extLst>
      <p:ext uri="{BB962C8B-B14F-4D97-AF65-F5344CB8AC3E}">
        <p14:creationId xmlns:p14="http://schemas.microsoft.com/office/powerpoint/2010/main" val="295732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Value Task</a:t>
            </a:r>
          </a:p>
        </p:txBody>
      </p:sp>
    </p:spTree>
    <p:extLst>
      <p:ext uri="{BB962C8B-B14F-4D97-AF65-F5344CB8AC3E}">
        <p14:creationId xmlns:p14="http://schemas.microsoft.com/office/powerpoint/2010/main" val="96349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 err="1"/>
              <a:t>ValueTask</a:t>
            </a:r>
            <a:r>
              <a:rPr lang="en-US" dirty="0"/>
              <a:t>&lt;T&gt; was added to .NET Standard 2.1</a:t>
            </a:r>
          </a:p>
          <a:p>
            <a:pPr>
              <a:lnSpc>
                <a:spcPct val="100000"/>
              </a:lnSpc>
            </a:pPr>
            <a:r>
              <a:rPr lang="en-US" dirty="0"/>
              <a:t>It is a struct so it allows less memory allocations compared to the normal Task</a:t>
            </a:r>
          </a:p>
          <a:p>
            <a:pPr>
              <a:lnSpc>
                <a:spcPct val="100000"/>
              </a:lnSpc>
            </a:pPr>
            <a:r>
              <a:rPr lang="en-US" dirty="0"/>
              <a:t>Can be converted to Task by calling .</a:t>
            </a:r>
            <a:r>
              <a:rPr lang="en-US" dirty="0" err="1"/>
              <a:t>AsTask</a:t>
            </a:r>
            <a:r>
              <a:rPr lang="en-US" dirty="0"/>
              <a:t>()</a:t>
            </a:r>
          </a:p>
          <a:p>
            <a:pPr>
              <a:lnSpc>
                <a:spcPct val="100000"/>
              </a:lnSpc>
            </a:pPr>
            <a:r>
              <a:rPr lang="en-US" dirty="0"/>
              <a:t>However, it should be used only after performance analysis</a:t>
            </a:r>
          </a:p>
          <a:p>
            <a:pPr>
              <a:lnSpc>
                <a:spcPct val="100000"/>
              </a:lnSpc>
            </a:pPr>
            <a:r>
              <a:rPr lang="en-US" dirty="0"/>
              <a:t>Tasks are the preferred approach (especially on the “hot path”)</a:t>
            </a:r>
          </a:p>
          <a:p>
            <a:pPr>
              <a:lnSpc>
                <a:spcPct val="100000"/>
              </a:lnSpc>
            </a:pPr>
            <a:r>
              <a:rPr lang="en-US" dirty="0" err="1"/>
              <a:t>ValueTask</a:t>
            </a:r>
            <a:r>
              <a:rPr lang="en-US" dirty="0"/>
              <a:t> must: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be awaited multiple times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call </a:t>
            </a:r>
            <a:r>
              <a:rPr lang="en-US" dirty="0" err="1"/>
              <a:t>AsTask</a:t>
            </a:r>
            <a:r>
              <a:rPr lang="en-US" dirty="0"/>
              <a:t> multiple times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use .Result or .</a:t>
            </a:r>
            <a:r>
              <a:rPr lang="en-US" dirty="0" err="1"/>
              <a:t>GetAwaiter</a:t>
            </a:r>
            <a:r>
              <a:rPr lang="en-US" dirty="0"/>
              <a:t>().</a:t>
            </a:r>
            <a:r>
              <a:rPr lang="en-US" dirty="0" err="1"/>
              <a:t>GetResult</a:t>
            </a:r>
            <a:r>
              <a:rPr lang="en-US" dirty="0"/>
              <a:t>() multiple times or if not completed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Because the results may be undefined (and the object already recycled)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Task</a:t>
            </a:r>
          </a:p>
        </p:txBody>
      </p:sp>
    </p:spTree>
    <p:extLst>
      <p:ext uri="{BB962C8B-B14F-4D97-AF65-F5344CB8AC3E}">
        <p14:creationId xmlns:p14="http://schemas.microsoft.com/office/powerpoint/2010/main" val="22897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FINAL WORDS</a:t>
            </a:r>
          </a:p>
        </p:txBody>
      </p:sp>
    </p:spTree>
    <p:extLst>
      <p:ext uri="{BB962C8B-B14F-4D97-AF65-F5344CB8AC3E}">
        <p14:creationId xmlns:p14="http://schemas.microsoft.com/office/powerpoint/2010/main" val="205422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FROM SYNC TO ASYNC</a:t>
            </a:r>
          </a:p>
        </p:txBody>
      </p:sp>
    </p:spTree>
    <p:extLst>
      <p:ext uri="{BB962C8B-B14F-4D97-AF65-F5344CB8AC3E}">
        <p14:creationId xmlns:p14="http://schemas.microsoft.com/office/powerpoint/2010/main" val="151200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Async code: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 longer runs line by line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Multiple operations run simultaneously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SYNC TO ASYNC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E0DAB544-37DC-4F61-AD8A-E6DCA597DEFC}"/>
              </a:ext>
            </a:extLst>
          </p:cNvPr>
          <p:cNvSpPr>
            <a:spLocks noGrp="1"/>
          </p:cNvSpPr>
          <p:nvPr/>
        </p:nvSpPr>
        <p:spPr>
          <a:xfrm>
            <a:off x="1342417" y="3202772"/>
            <a:ext cx="9503990" cy="295417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GB" b="0" i="1" dirty="0"/>
              <a:t>Asynchronous, in computer programming, refers to the </a:t>
            </a:r>
            <a:endParaRPr lang="bg-BG" b="0" i="1" dirty="0"/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GB" b="0" i="1" dirty="0"/>
              <a:t>occurrence of events independent of the main program </a:t>
            </a:r>
            <a:endParaRPr lang="bg-BG" b="0" i="1" dirty="0"/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GB" b="0" i="1" dirty="0"/>
              <a:t>flow and ways to deal with such events. These may be</a:t>
            </a:r>
            <a:endParaRPr lang="bg-BG" b="0" i="1" dirty="0"/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GB" b="0" i="1" dirty="0"/>
              <a:t>“outside” events such as the arrival of signals, or </a:t>
            </a:r>
            <a:endParaRPr lang="bg-BG" b="0" i="1" dirty="0"/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GB" b="0" i="1" dirty="0"/>
              <a:t>actions instigated by a program that take place </a:t>
            </a:r>
            <a:endParaRPr lang="bg-BG" b="0" i="1" dirty="0"/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GB" b="0" i="1" dirty="0"/>
              <a:t>concurrently with program execution, without the </a:t>
            </a:r>
            <a:endParaRPr lang="bg-BG" b="0" i="1" dirty="0"/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GB" b="0" i="1" dirty="0"/>
              <a:t>program blocking to wait for results</a:t>
            </a:r>
            <a:r>
              <a:rPr lang="bg-BG" b="0" i="1" dirty="0"/>
              <a:t>.</a:t>
            </a:r>
            <a:endParaRPr 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40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For example, take a look at this code: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What is the result?</a:t>
            </a:r>
          </a:p>
          <a:p>
            <a:pPr>
              <a:lnSpc>
                <a:spcPct val="100000"/>
              </a:lnSpc>
            </a:pPr>
            <a:r>
              <a:rPr lang="en-US" dirty="0"/>
              <a:t>Don’t be scared! Everything will be explained!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SYNC TO ASYNC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E0DAB544-37DC-4F61-AD8A-E6DCA597DEFC}"/>
              </a:ext>
            </a:extLst>
          </p:cNvPr>
          <p:cNvSpPr>
            <a:spLocks noGrp="1"/>
          </p:cNvSpPr>
          <p:nvPr/>
        </p:nvSpPr>
        <p:spPr>
          <a:xfrm>
            <a:off x="1342417" y="2328580"/>
            <a:ext cx="9503990" cy="26780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var task = </a:t>
            </a:r>
            <a:r>
              <a:rPr lang="en-GB" dirty="0" err="1"/>
              <a:t>Task.Run</a:t>
            </a:r>
            <a:r>
              <a:rPr lang="en-GB" dirty="0"/>
              <a:t>(() =&gt; </a:t>
            </a:r>
            <a:r>
              <a:rPr lang="en-GB" dirty="0" err="1"/>
              <a:t>Console.WriteLine</a:t>
            </a:r>
            <a:r>
              <a:rPr lang="en-GB" dirty="0"/>
              <a:t>("First!"));</a:t>
            </a:r>
          </a:p>
          <a:p>
            <a:endParaRPr lang="en-GB" dirty="0"/>
          </a:p>
          <a:p>
            <a:r>
              <a:rPr lang="en-GB" dirty="0" err="1"/>
              <a:t>Console.WriteLine</a:t>
            </a:r>
            <a:r>
              <a:rPr lang="en-GB" dirty="0"/>
              <a:t>("Second");</a:t>
            </a:r>
          </a:p>
          <a:p>
            <a:endParaRPr lang="en-GB" dirty="0"/>
          </a:p>
          <a:p>
            <a:r>
              <a:rPr lang="en-GB" dirty="0" err="1"/>
              <a:t>task.Wait</a:t>
            </a:r>
            <a:r>
              <a:rPr lang="en-GB" dirty="0"/>
              <a:t>();</a:t>
            </a:r>
            <a:endParaRPr 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93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38296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4159</TotalTime>
  <Words>2072</Words>
  <Application>Microsoft Office PowerPoint</Application>
  <PresentationFormat>Широк екран</PresentationFormat>
  <Paragraphs>385</Paragraphs>
  <Slides>56</Slides>
  <Notes>1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56</vt:i4>
      </vt:variant>
    </vt:vector>
  </HeadingPairs>
  <TitlesOfParts>
    <vt:vector size="63" baseType="lpstr">
      <vt:lpstr>Arial</vt:lpstr>
      <vt:lpstr>Calibri</vt:lpstr>
      <vt:lpstr>Consolas</vt:lpstr>
      <vt:lpstr>Trebuchet MS</vt:lpstr>
      <vt:lpstr>Tw Cen MT</vt:lpstr>
      <vt:lpstr>Wingdings</vt:lpstr>
      <vt:lpstr>Circuit</vt:lpstr>
      <vt:lpstr>C# ASYNC – Await In Detail</vt:lpstr>
      <vt:lpstr>What Are We Going To COVER</vt:lpstr>
      <vt:lpstr>WHY ASYNC</vt:lpstr>
      <vt:lpstr>Why Bother with async programming?</vt:lpstr>
      <vt:lpstr>Why Bother with async programming?</vt:lpstr>
      <vt:lpstr>FROM SYNC TO ASYNC</vt:lpstr>
      <vt:lpstr>From SYNC TO ASYNC</vt:lpstr>
      <vt:lpstr>From SYNC TO ASYNC</vt:lpstr>
      <vt:lpstr>DEMO</vt:lpstr>
      <vt:lpstr>From SYNC TO ASYNC</vt:lpstr>
      <vt:lpstr>DEMO</vt:lpstr>
      <vt:lpstr>Asynchronous vs Multithreaded</vt:lpstr>
      <vt:lpstr>Asynchronous vs Multithreaded</vt:lpstr>
      <vt:lpstr>Multithreading</vt:lpstr>
      <vt:lpstr>DEMO</vt:lpstr>
      <vt:lpstr>Asynchronous</vt:lpstr>
      <vt:lpstr>Task &amp; Task&lt;T&gt;</vt:lpstr>
      <vt:lpstr>TASK </vt:lpstr>
      <vt:lpstr>Task methods </vt:lpstr>
      <vt:lpstr>DEMO</vt:lpstr>
      <vt:lpstr>ASYNC &amp; AWAIT</vt:lpstr>
      <vt:lpstr>ASYNC &amp; AWAIT</vt:lpstr>
      <vt:lpstr>DEMO</vt:lpstr>
      <vt:lpstr>.WAIT() vs await</vt:lpstr>
      <vt:lpstr>DEMO</vt:lpstr>
      <vt:lpstr>LET’s See a performance example</vt:lpstr>
      <vt:lpstr>Performance example</vt:lpstr>
      <vt:lpstr>DEMO</vt:lpstr>
      <vt:lpstr>Gotchas &amp; Antipatterns</vt:lpstr>
      <vt:lpstr>Gotchas &amp; Antipatterns</vt:lpstr>
      <vt:lpstr>DEMO</vt:lpstr>
      <vt:lpstr>Deadlock DEMO</vt:lpstr>
      <vt:lpstr>Cancelling Tasks</vt:lpstr>
      <vt:lpstr>Cancelling Tasks</vt:lpstr>
      <vt:lpstr>DEMO</vt:lpstr>
      <vt:lpstr>Tasks Behind The Scenes</vt:lpstr>
      <vt:lpstr>Task completion source</vt:lpstr>
      <vt:lpstr>DEMO</vt:lpstr>
      <vt:lpstr>Awaiter pattern</vt:lpstr>
      <vt:lpstr>Awaiter pattern</vt:lpstr>
      <vt:lpstr>DEMO</vt:lpstr>
      <vt:lpstr>Task SCHEDULER</vt:lpstr>
      <vt:lpstr>Child Tasks</vt:lpstr>
      <vt:lpstr>DEMO</vt:lpstr>
      <vt:lpstr>async &amp; await Behind The Scenes</vt:lpstr>
      <vt:lpstr>The state machine</vt:lpstr>
      <vt:lpstr>The state machine</vt:lpstr>
      <vt:lpstr>The state machine</vt:lpstr>
      <vt:lpstr>The state machine</vt:lpstr>
      <vt:lpstr>The state machine</vt:lpstr>
      <vt:lpstr>The state machine</vt:lpstr>
      <vt:lpstr>DEMO</vt:lpstr>
      <vt:lpstr>The state machine</vt:lpstr>
      <vt:lpstr>Value Task</vt:lpstr>
      <vt:lpstr>Value Task</vt:lpstr>
      <vt:lpstr>FINAL WORDS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</dc:title>
  <dc:creator>Ivaylo Kenov</dc:creator>
  <cp:lastModifiedBy>Atanas Vasilev</cp:lastModifiedBy>
  <cp:revision>532</cp:revision>
  <dcterms:created xsi:type="dcterms:W3CDTF">2017-03-28T09:08:48Z</dcterms:created>
  <dcterms:modified xsi:type="dcterms:W3CDTF">2020-04-12T16:46:24Z</dcterms:modified>
</cp:coreProperties>
</file>