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handoutMasterIdLst>
    <p:handoutMasterId r:id="rId30"/>
  </p:handout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We are doing extra work by enumerating the collection twice in the two </a:t>
            </a:r>
            <a:r>
              <a:rPr lang="en-US" sz="1600" b="1" dirty="0" err="1" smtClean="0"/>
              <a:t>foreach</a:t>
            </a:r>
            <a:r>
              <a:rPr lang="en-US" sz="1600" dirty="0" smtClean="0"/>
              <a:t>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b="1" dirty="0" err="1" smtClean="0"/>
              <a:t>GetDataObjects</a:t>
            </a:r>
            <a:r>
              <a:rPr lang="en-US" sz="1600" dirty="0" smtClean="0"/>
              <a:t>() results in a DB query, we are executing query twice with the same result</a:t>
            </a:r>
            <a:endParaRPr lang="en-US" sz="16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843558"/>
            <a:ext cx="7488832" cy="29354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GetDataObjects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</a:t>
            </a:r>
            <a:r>
              <a:rPr lang="en-US" b="1" dirty="0" err="1">
                <a:solidFill>
                  <a:schemeClr val="tx1"/>
                </a:solidFill>
              </a:rPr>
              <a:t>Console.WriteLine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//do some other work here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Syntactic sugar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288032"/>
          </a:xfrm>
        </p:spPr>
        <p:txBody>
          <a:bodyPr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Language features in C#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1422231"/>
            <a:ext cx="4941168" cy="37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Casting vs the as operator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07554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</a:t>
            </a:r>
            <a:r>
              <a:rPr lang="en-US" sz="2200" b="1" dirty="0" smtClean="0"/>
              <a:t>casting</a:t>
            </a:r>
            <a:r>
              <a:rPr lang="en-US" sz="2200" dirty="0" smtClean="0"/>
              <a:t> from one type to another </a:t>
            </a:r>
            <a:r>
              <a:rPr lang="en-US" sz="2200" b="1" dirty="0" smtClean="0"/>
              <a:t>fails</a:t>
            </a:r>
            <a:r>
              <a:rPr lang="en-US" sz="2200" dirty="0" smtClean="0"/>
              <a:t>, the CLR will                  </a:t>
            </a:r>
            <a:r>
              <a:rPr lang="en-US" sz="2200" b="1" dirty="0" smtClean="0"/>
              <a:t>throw an exception</a:t>
            </a:r>
          </a:p>
          <a:p>
            <a:pPr algn="l"/>
            <a:endParaRPr lang="en-US" sz="2200" b="1" dirty="0"/>
          </a:p>
          <a:p>
            <a:pPr algn="l"/>
            <a:endParaRPr lang="en-US" sz="22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using the </a:t>
            </a:r>
            <a:r>
              <a:rPr lang="en-US" sz="2200" b="1" dirty="0" smtClean="0"/>
              <a:t>as</a:t>
            </a:r>
            <a:r>
              <a:rPr lang="en-US" sz="2200" dirty="0" smtClean="0"/>
              <a:t> operator in case of </a:t>
            </a:r>
            <a:r>
              <a:rPr lang="en-US" sz="2200" b="1" dirty="0" smtClean="0"/>
              <a:t>fail</a:t>
            </a:r>
            <a:r>
              <a:rPr lang="en-US" sz="2200" dirty="0" smtClean="0"/>
              <a:t>, </a:t>
            </a:r>
            <a:r>
              <a:rPr lang="en-US" sz="2200" b="1" dirty="0" smtClean="0"/>
              <a:t>no exception </a:t>
            </a:r>
            <a:r>
              <a:rPr lang="en-US" sz="2200" dirty="0" smtClean="0"/>
              <a:t>will be        thrown but the value </a:t>
            </a:r>
            <a:r>
              <a:rPr lang="en-US" sz="2200" b="1" dirty="0" smtClean="0"/>
              <a:t>will be null</a:t>
            </a:r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‘</a:t>
            </a:r>
            <a:r>
              <a:rPr lang="en-US" sz="2200" b="1" dirty="0" smtClean="0"/>
              <a:t>is</a:t>
            </a:r>
            <a:r>
              <a:rPr lang="en-US" sz="2200" dirty="0" smtClean="0"/>
              <a:t>’ operator can check the type of variable</a:t>
            </a: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467544" y="3147814"/>
            <a:ext cx="7560840" cy="11521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next line will be evaluated without exception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numberAsInt</a:t>
            </a:r>
            <a:r>
              <a:rPr lang="en-US" sz="2000" b="1" dirty="0">
                <a:solidFill>
                  <a:schemeClr val="tx1"/>
                </a:solidFill>
              </a:rPr>
              <a:t> = number as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Here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number as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will be null because the cast is invalid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3059832" y="1306161"/>
            <a:ext cx="6084168" cy="936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object number = “Five”;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</a:t>
            </a:r>
            <a:r>
              <a:rPr lang="en-US" sz="2000" b="1" dirty="0">
                <a:solidFill>
                  <a:schemeClr val="tx1"/>
                </a:solidFill>
              </a:rPr>
              <a:t> =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?)number; // </a:t>
            </a:r>
            <a:r>
              <a:rPr lang="en-US" sz="2000" b="1" dirty="0" err="1" smtClean="0">
                <a:solidFill>
                  <a:schemeClr val="tx1"/>
                </a:solidFill>
              </a:rPr>
              <a:t>InvalidCastException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Combinable </a:t>
            </a:r>
            <a:r>
              <a:rPr lang="en-US" dirty="0" err="1" smtClean="0"/>
              <a:t>enum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Enums</a:t>
            </a:r>
            <a:r>
              <a:rPr lang="en-US" sz="2000" dirty="0" smtClean="0"/>
              <a:t> can store a combination of different values called </a:t>
            </a:r>
            <a:r>
              <a:rPr lang="en-US" sz="2000" b="1" dirty="0" smtClean="0"/>
              <a:t>bit-flags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Standard</a:t>
            </a:r>
            <a:r>
              <a:rPr lang="en-US" sz="2000" dirty="0" smtClean="0"/>
              <a:t> </a:t>
            </a:r>
            <a:r>
              <a:rPr lang="en-US" sz="2000" dirty="0" err="1" smtClean="0"/>
              <a:t>enums</a:t>
            </a:r>
            <a:r>
              <a:rPr lang="en-US" sz="2000" dirty="0"/>
              <a:t> </a:t>
            </a:r>
            <a:r>
              <a:rPr lang="en-US" sz="2000" dirty="0" smtClean="0"/>
              <a:t>can support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</a:t>
            </a:r>
            <a:r>
              <a:rPr lang="en-US" sz="2000" b="1" dirty="0" smtClean="0"/>
              <a:t>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[Flags] </a:t>
            </a:r>
            <a:r>
              <a:rPr lang="en-US" sz="2000" dirty="0" smtClean="0"/>
              <a:t>allow us to have a combination of values</a:t>
            </a:r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79512" y="1098063"/>
            <a:ext cx="7560840" cy="16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[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Flags]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public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Margins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{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    None = 0, Top = 1, Left = 2, Bottom = 4, Right = 8</a:t>
            </a: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572000" y="12756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07504" y="3723878"/>
            <a:ext cx="8928992" cy="12869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bottomRigthMargin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|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Margins.Right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  //  100(2) = 4</a:t>
            </a:r>
          </a:p>
          <a:p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bottomRigthMargin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== Margins.Bottom; // False            </a:t>
            </a:r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      //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1000(2) = 8</a:t>
            </a: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bottomRigthMargin.HasFlag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); // True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//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1100(2) = 12</a:t>
            </a:r>
          </a:p>
        </p:txBody>
      </p:sp>
    </p:spTree>
    <p:extLst>
      <p:ext uri="{BB962C8B-B14F-4D97-AF65-F5344CB8AC3E}">
        <p14:creationId xmlns:p14="http://schemas.microsoft.com/office/powerpoint/2010/main" val="401276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520" y="771550"/>
            <a:ext cx="8064896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Optional parameters enable us to omit arguments for some method  parameters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BankAccount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accountHolder</a:t>
            </a:r>
            <a:r>
              <a:rPr lang="en-US" sz="2000" b="1" dirty="0" smtClean="0"/>
              <a:t>, decimal money = 1000) </a:t>
            </a:r>
            <a:r>
              <a:rPr lang="en-US" sz="2000" b="1" dirty="0"/>
              <a:t>{</a:t>
            </a:r>
            <a:r>
              <a:rPr lang="en-US" sz="2000" b="1" dirty="0" smtClean="0"/>
              <a:t>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default value</a:t>
            </a:r>
            <a:r>
              <a:rPr lang="en-US" sz="2200" dirty="0" smtClean="0"/>
              <a:t> has to be a </a:t>
            </a:r>
            <a:r>
              <a:rPr lang="en-US" sz="2200" b="1" dirty="0" smtClean="0"/>
              <a:t>constant,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    constructor of value type or </a:t>
            </a:r>
            <a:r>
              <a:rPr lang="en-US" sz="2200" b="1" dirty="0" err="1" smtClean="0"/>
              <a:t>defaut</a:t>
            </a:r>
            <a:r>
              <a:rPr lang="en-US" sz="2200" b="1" dirty="0" smtClean="0"/>
              <a:t>(T) </a:t>
            </a:r>
            <a:r>
              <a:rPr lang="en-US" sz="2200" dirty="0" smtClean="0"/>
              <a:t>for some type </a:t>
            </a:r>
            <a:r>
              <a:rPr lang="en-US" sz="2200" b="1" dirty="0" smtClean="0"/>
              <a:t>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use them we should note that the </a:t>
            </a:r>
            <a:r>
              <a:rPr lang="en-US" sz="2200" b="1" dirty="0" smtClean="0"/>
              <a:t>default</a:t>
            </a:r>
            <a:r>
              <a:rPr lang="en-US" sz="2200" dirty="0" smtClean="0"/>
              <a:t> </a:t>
            </a:r>
            <a:r>
              <a:rPr lang="en-US" sz="2200" b="1" dirty="0" smtClean="0"/>
              <a:t>value is     embedded in the caller’s assembly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yield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Using </a:t>
            </a:r>
            <a:r>
              <a:rPr lang="en-US" sz="1800" b="1" dirty="0" smtClean="0"/>
              <a:t>yield</a:t>
            </a:r>
            <a:r>
              <a:rPr lang="en-US" sz="1800" dirty="0" smtClean="0"/>
              <a:t> to define an iterator removes the need for extra class when                       implementing an </a:t>
            </a:r>
            <a:r>
              <a:rPr lang="en-US" sz="1800" b="1" dirty="0" err="1" smtClean="0"/>
              <a:t>IEnumerable</a:t>
            </a:r>
            <a:endParaRPr lang="en-US" sz="1800" b="1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We use them in methods that return the type </a:t>
            </a:r>
            <a:r>
              <a:rPr lang="en-US" sz="1800" b="1" dirty="0" err="1" smtClean="0"/>
              <a:t>IEnumerable</a:t>
            </a:r>
            <a:r>
              <a:rPr lang="en-US" sz="1800" dirty="0" smtClean="0"/>
              <a:t> or </a:t>
            </a:r>
            <a:r>
              <a:rPr lang="en-US" sz="1800" b="1" dirty="0" err="1" smtClean="0"/>
              <a:t>IEnumerable</a:t>
            </a:r>
            <a:r>
              <a:rPr lang="en-US" sz="1800" b="1" dirty="0" smtClean="0"/>
              <a:t>&lt;T&gt;</a:t>
            </a:r>
            <a:endParaRPr lang="en-US" sz="18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251520" y="1780293"/>
            <a:ext cx="8064896" cy="3024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EvenNumbers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from,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to)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for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 from;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&lt;= to;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++)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</a:t>
            </a:r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 </a:t>
            </a:r>
            <a:r>
              <a:rPr lang="en-US" b="1" dirty="0" smtClean="0">
                <a:solidFill>
                  <a:schemeClr val="tx1"/>
                </a:solidFill>
              </a:rPr>
              <a:t> if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% 2 == 0)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chemeClr val="tx1"/>
                </a:solidFill>
              </a:rPr>
              <a:t> yield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;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150" b="1" dirty="0">
              <a:solidFill>
                <a:schemeClr val="tx1"/>
              </a:solidFill>
            </a:endParaRP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563888" y="3075806"/>
            <a:ext cx="5400600" cy="19442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number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err="1" smtClean="0">
                <a:solidFill>
                  <a:schemeClr val="tx1"/>
                </a:solidFill>
              </a:rPr>
              <a:t>EvenNumbers</a:t>
            </a:r>
            <a:r>
              <a:rPr lang="en-US" b="1" dirty="0" smtClean="0">
                <a:solidFill>
                  <a:schemeClr val="tx1"/>
                </a:solidFill>
              </a:rPr>
              <a:t>(50</a:t>
            </a:r>
            <a:r>
              <a:rPr lang="en-US" b="1" dirty="0">
                <a:solidFill>
                  <a:schemeClr val="tx1"/>
                </a:solidFill>
              </a:rPr>
              <a:t>, 60))</a:t>
            </a:r>
          </a:p>
          <a:p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b="1" dirty="0" smtClean="0">
                <a:solidFill>
                  <a:schemeClr val="tx1"/>
                </a:solidFill>
              </a:rPr>
              <a:t>(number);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Constraining generics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51012"/>
            <a:ext cx="9144000" cy="439248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</a:t>
            </a:r>
            <a:r>
              <a:rPr lang="en-US" sz="2200" b="1" dirty="0" smtClean="0"/>
              <a:t>generic classes</a:t>
            </a:r>
            <a:r>
              <a:rPr lang="en-US" sz="2200" dirty="0" smtClean="0"/>
              <a:t> we can apply restrictions to the </a:t>
            </a:r>
            <a:r>
              <a:rPr lang="en-US" sz="2200" b="1" dirty="0" smtClean="0"/>
              <a:t>type arguments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be or derive from the specified base        class or interface</a:t>
            </a:r>
            <a:endParaRPr lang="en-US" sz="2200" dirty="0"/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</a:t>
            </a:r>
            <a:r>
              <a:rPr lang="en-US" sz="2200" b="1" i="1" dirty="0" err="1" smtClean="0"/>
              <a:t>SomeClass</a:t>
            </a:r>
            <a:endParaRPr lang="en-US" sz="2200" b="1" i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be </a:t>
            </a:r>
            <a:r>
              <a:rPr lang="en-US" sz="2200" b="1" dirty="0" smtClean="0"/>
              <a:t>reference type (class) or                       value type (</a:t>
            </a:r>
            <a:r>
              <a:rPr lang="en-US" sz="2200" b="1" dirty="0" err="1" smtClean="0"/>
              <a:t>struct</a:t>
            </a:r>
            <a:r>
              <a:rPr lang="en-US" sz="2200" b="1" dirty="0" smtClean="0"/>
              <a:t>) </a:t>
            </a:r>
          </a:p>
          <a:p>
            <a:pPr algn="l"/>
            <a:r>
              <a:rPr lang="en-US" sz="2200" b="1" dirty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class </a:t>
            </a:r>
            <a:r>
              <a:rPr lang="en-US" sz="2200" b="1" i="1" dirty="0" smtClean="0">
                <a:solidFill>
                  <a:schemeClr val="bg2">
                    <a:lumMod val="25000"/>
                  </a:schemeClr>
                </a:solidFill>
              </a:rPr>
              <a:t>// where T : </a:t>
            </a:r>
            <a:r>
              <a:rPr lang="en-US" sz="2200" b="1" i="1" dirty="0" err="1" smtClean="0">
                <a:solidFill>
                  <a:schemeClr val="bg2">
                    <a:lumMod val="25000"/>
                  </a:schemeClr>
                </a:solidFill>
              </a:rPr>
              <a:t>struct</a:t>
            </a:r>
            <a:endParaRPr lang="en-US" sz="2200" b="1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have a public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constructor</a:t>
            </a:r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new()</a:t>
            </a:r>
          </a:p>
        </p:txBody>
      </p:sp>
    </p:spTree>
    <p:extLst>
      <p:ext uri="{BB962C8B-B14F-4D97-AF65-F5344CB8AC3E}">
        <p14:creationId xmlns:p14="http://schemas.microsoft.com/office/powerpoint/2010/main" val="13911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smtClean="0"/>
              <a:t>Covariance and </a:t>
            </a:r>
            <a:r>
              <a:rPr lang="en-US" sz="3200" b="1" dirty="0" err="1" smtClean="0"/>
              <a:t>Contravariance</a:t>
            </a:r>
            <a:endParaRPr lang="en-US" sz="3200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A </a:t>
            </a:r>
            <a:r>
              <a:rPr lang="en-US" sz="2200" b="1" dirty="0" smtClean="0"/>
              <a:t>generic type parameter </a:t>
            </a:r>
            <a:r>
              <a:rPr lang="en-US" sz="2200" dirty="0" smtClean="0"/>
              <a:t>can be one of: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Invariant</a:t>
            </a:r>
            <a:r>
              <a:rPr lang="en-US" sz="2200" dirty="0" smtClean="0"/>
              <a:t> (default) </a:t>
            </a:r>
            <a:r>
              <a:rPr lang="en-150" sz="2200" dirty="0" smtClean="0"/>
              <a:t>–</a:t>
            </a:r>
            <a:r>
              <a:rPr lang="en-US" sz="2200" dirty="0" smtClean="0"/>
              <a:t> meaning the generic type parameter cannot be   changed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Contravariant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parameter can change from a class to a class derived from it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the </a:t>
            </a:r>
            <a:r>
              <a:rPr lang="en-US" sz="2200" b="1" dirty="0" smtClean="0">
                <a:solidFill>
                  <a:schemeClr val="accent3"/>
                </a:solidFill>
              </a:rPr>
              <a:t>in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appear only in input positions(method’s arguments)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argument can change from a class to   one of its base classes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</a:t>
            </a:r>
            <a:r>
              <a:rPr lang="en-US" sz="2200" b="1" dirty="0" smtClean="0">
                <a:solidFill>
                  <a:schemeClr val="accent3"/>
                </a:solidFill>
              </a:rPr>
              <a:t>out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only be </a:t>
            </a:r>
            <a:r>
              <a:rPr lang="en-US" sz="2200" b="1" dirty="0" smtClean="0">
                <a:solidFill>
                  <a:schemeClr val="accent3"/>
                </a:solidFill>
              </a:rPr>
              <a:t>return type </a:t>
            </a:r>
            <a:r>
              <a:rPr lang="en-US" sz="2200" dirty="0" smtClean="0">
                <a:solidFill>
                  <a:schemeClr val="accent3"/>
                </a:solidFill>
              </a:rPr>
              <a:t>of a method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1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3723878"/>
            <a:ext cx="9144000" cy="576064"/>
          </a:xfrm>
        </p:spPr>
        <p:txBody>
          <a:bodyPr/>
          <a:lstStyle/>
          <a:p>
            <a:r>
              <a:rPr lang="en-US" dirty="0" smtClean="0"/>
              <a:t>Useful .NET Classes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5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The Tuple Class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23675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Tuple</a:t>
            </a:r>
            <a:r>
              <a:rPr lang="en-US" sz="2000" dirty="0" smtClean="0"/>
              <a:t> is a </a:t>
            </a:r>
            <a:r>
              <a:rPr lang="en-US" sz="2000" b="1" dirty="0" smtClean="0"/>
              <a:t>generic data structure </a:t>
            </a:r>
            <a:r>
              <a:rPr lang="en-US" sz="2000" dirty="0" smtClean="0"/>
              <a:t>that has a specific number   and sequence of elements </a:t>
            </a:r>
            <a:r>
              <a:rPr lang="en-US" sz="2000" b="1" dirty="0" smtClean="0"/>
              <a:t>with </a:t>
            </a:r>
            <a:r>
              <a:rPr lang="en-US" sz="2000" b="1" dirty="0" err="1" smtClean="0"/>
              <a:t>overrided</a:t>
            </a:r>
            <a:r>
              <a:rPr lang="en-US" sz="2000" b="1" dirty="0" smtClean="0"/>
              <a:t> Equals, </a:t>
            </a:r>
            <a:r>
              <a:rPr lang="en-US" sz="2000" b="1" dirty="0" err="1" smtClean="0"/>
              <a:t>ToString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GetHashCode</a:t>
            </a: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Each element can have any </a:t>
            </a:r>
            <a:r>
              <a:rPr lang="en-US" sz="2000" b="1" dirty="0" smtClean="0"/>
              <a:t>type</a:t>
            </a:r>
            <a:r>
              <a:rPr lang="en-US" sz="2000" dirty="0" smtClean="0"/>
              <a:t> (e.g. </a:t>
            </a:r>
            <a:r>
              <a:rPr lang="en-US" sz="2000" dirty="0" err="1" smtClean="0"/>
              <a:t>int</a:t>
            </a:r>
            <a:r>
              <a:rPr lang="en-US" sz="2000" dirty="0" smtClean="0"/>
              <a:t>, tuple)</a:t>
            </a:r>
            <a:endParaRPr lang="en-US" sz="2000" dirty="0"/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Tuples are </a:t>
            </a:r>
            <a:r>
              <a:rPr lang="en-US" sz="2000" b="1" dirty="0" smtClean="0"/>
              <a:t>immutable</a:t>
            </a:r>
            <a:r>
              <a:rPr lang="en-US" sz="2000" dirty="0" smtClean="0"/>
              <a:t> (read-only)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Tends to </a:t>
            </a:r>
            <a:r>
              <a:rPr lang="en-US" sz="2000" b="1" dirty="0" smtClean="0"/>
              <a:t>provide low-quality code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Useful for private methods (</a:t>
            </a:r>
            <a:r>
              <a:rPr lang="en-US" sz="2000" dirty="0" err="1" smtClean="0"/>
              <a:t>params</a:t>
            </a:r>
            <a:r>
              <a:rPr lang="en-US" sz="2000" dirty="0" smtClean="0"/>
              <a:t> and return values) and composite keys   in dictionaries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755576" y="1913409"/>
            <a:ext cx="7272808" cy="10081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data = new Tuple&lt;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, decimal&gt;(4, 2.5M);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</a:rPr>
              <a:t>($"First value: {data.Item1}");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</a:rPr>
              <a:t>($"Second value: {data.Item2}");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1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C# 7.0 Tuples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C# 7.0 Tuples </a:t>
            </a:r>
            <a:r>
              <a:rPr lang="en-US" sz="2200" dirty="0" smtClean="0"/>
              <a:t>are types that you define using a lightweight syntax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Preferred over the Tuple&lt;&gt; class (better code quality)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They are </a:t>
            </a:r>
            <a:r>
              <a:rPr lang="en-US" sz="2200" dirty="0" err="1" smtClean="0">
                <a:solidFill>
                  <a:schemeClr val="accent3"/>
                </a:solidFill>
              </a:rPr>
              <a:t>structs</a:t>
            </a:r>
            <a:r>
              <a:rPr lang="en-US" sz="2200" dirty="0" smtClean="0">
                <a:solidFill>
                  <a:schemeClr val="accent3"/>
                </a:solidFill>
              </a:rPr>
              <a:t> (</a:t>
            </a:r>
            <a:r>
              <a:rPr lang="en-US" sz="2200" dirty="0" err="1" smtClean="0">
                <a:solidFill>
                  <a:schemeClr val="accent3"/>
                </a:solidFill>
              </a:rPr>
              <a:t>i.e</a:t>
            </a:r>
            <a:r>
              <a:rPr lang="en-US" sz="2200" dirty="0" smtClean="0">
                <a:solidFill>
                  <a:schemeClr val="accent3"/>
                </a:solidFill>
              </a:rPr>
              <a:t> value types)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They can have </a:t>
            </a:r>
            <a:r>
              <a:rPr lang="en-US" sz="2200" b="1" dirty="0" smtClean="0">
                <a:solidFill>
                  <a:schemeClr val="accent3"/>
                </a:solidFill>
              </a:rPr>
              <a:t>meaningful names </a:t>
            </a:r>
            <a:r>
              <a:rPr lang="en-US" sz="2200" dirty="0" smtClean="0">
                <a:solidFill>
                  <a:schemeClr val="accent3"/>
                </a:solidFill>
              </a:rPr>
              <a:t>for their fields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2499742"/>
            <a:ext cx="8316416" cy="23762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public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Count, decimal Average) </a:t>
            </a:r>
            <a:r>
              <a:rPr lang="en-US" sz="2000" b="1" dirty="0" err="1">
                <a:solidFill>
                  <a:schemeClr val="tx1"/>
                </a:solidFill>
              </a:rPr>
              <a:t>GetCountAndAverage</a:t>
            </a:r>
            <a:r>
              <a:rPr lang="en-US" sz="2000" b="1" dirty="0">
                <a:solidFill>
                  <a:schemeClr val="tx1"/>
                </a:solidFill>
              </a:rPr>
              <a:t>(...)</a:t>
            </a:r>
          </a:p>
          <a:p>
            <a:r>
              <a:rPr lang="en-150" sz="2000" b="1" dirty="0" smtClean="0">
                <a:solidFill>
                  <a:schemeClr val="tx1"/>
                </a:solidFill>
              </a:rPr>
              <a:t>{</a:t>
            </a:r>
            <a:endParaRPr lang="en-150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return </a:t>
            </a:r>
            <a:r>
              <a:rPr lang="en-US" sz="2000" b="1" dirty="0">
                <a:solidFill>
                  <a:schemeClr val="tx1"/>
                </a:solidFill>
              </a:rPr>
              <a:t>(4, 2.5M);</a:t>
            </a:r>
          </a:p>
          <a:p>
            <a:r>
              <a:rPr lang="en-150" sz="2000" b="1" dirty="0" smtClean="0">
                <a:solidFill>
                  <a:schemeClr val="tx1"/>
                </a:solidFill>
              </a:rPr>
              <a:t>}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result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GetCountAndAverage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();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result.Count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result.Average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4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Method Deprecation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77597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b="1" dirty="0" smtClean="0"/>
              <a:t>[Obsolete] </a:t>
            </a:r>
            <a:r>
              <a:rPr lang="en-US" sz="2000" dirty="0" smtClean="0"/>
              <a:t>attribute in .NET marks a method that is about to be             </a:t>
            </a:r>
            <a:r>
              <a:rPr lang="en-US" sz="2000" b="1" dirty="0" smtClean="0"/>
              <a:t>removed</a:t>
            </a:r>
            <a:r>
              <a:rPr lang="en-US" sz="2000" dirty="0" smtClean="0"/>
              <a:t> in </a:t>
            </a:r>
            <a:r>
              <a:rPr lang="en-US" sz="2000" b="1" dirty="0" smtClean="0"/>
              <a:t>future versions </a:t>
            </a:r>
            <a:r>
              <a:rPr lang="en-US" sz="2000" dirty="0" smtClean="0"/>
              <a:t>(a </a:t>
            </a:r>
            <a:r>
              <a:rPr lang="en-US" sz="2000" b="1" dirty="0" smtClean="0"/>
              <a:t>deprecated</a:t>
            </a:r>
            <a:r>
              <a:rPr lang="en-US" sz="2000" dirty="0" smtClean="0"/>
              <a:t> method)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The attributes generate a </a:t>
            </a:r>
            <a:r>
              <a:rPr lang="en-US" sz="2000" b="1" dirty="0" smtClean="0"/>
              <a:t>compiler warning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We can also generate a </a:t>
            </a:r>
            <a:r>
              <a:rPr lang="en-US" sz="2000" b="1" dirty="0" smtClean="0"/>
              <a:t>compiler error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It is a good practice to specify the new routine that has to be used in the     message</a:t>
            </a:r>
            <a:endParaRPr lang="en-US" sz="20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43508" y="1635646"/>
            <a:ext cx="8856984" cy="12241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[Obsolete("</a:t>
            </a:r>
            <a:r>
              <a:rPr lang="en-US" sz="2000" b="1" dirty="0" err="1">
                <a:solidFill>
                  <a:schemeClr val="tx1"/>
                </a:solidFill>
              </a:rPr>
              <a:t>CreateXml</a:t>
            </a:r>
            <a:r>
              <a:rPr lang="en-US" sz="2000" b="1" dirty="0">
                <a:solidFill>
                  <a:schemeClr val="tx1"/>
                </a:solidFill>
              </a:rPr>
              <a:t>() method is deprecated. </a:t>
            </a:r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Use </a:t>
            </a:r>
            <a:r>
              <a:rPr lang="en-US" sz="2000" b="1" dirty="0" err="1">
                <a:solidFill>
                  <a:schemeClr val="tx1"/>
                </a:solidFill>
              </a:rPr>
              <a:t>CreateXmlReader</a:t>
            </a:r>
            <a:r>
              <a:rPr lang="en-US" sz="2000" b="1" dirty="0">
                <a:solidFill>
                  <a:schemeClr val="tx1"/>
                </a:solidFill>
              </a:rPr>
              <a:t> instead.", false</a:t>
            </a:r>
            <a:r>
              <a:rPr lang="en-US" sz="2000" b="1" dirty="0" smtClean="0">
                <a:solidFill>
                  <a:schemeClr val="tx1"/>
                </a:solidFill>
              </a:rPr>
              <a:t>)]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true for compilation error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public </a:t>
            </a:r>
            <a:r>
              <a:rPr lang="en-US" sz="2000" b="1" dirty="0">
                <a:solidFill>
                  <a:schemeClr val="tx1"/>
                </a:solidFill>
              </a:rPr>
              <a:t>void </a:t>
            </a:r>
            <a:r>
              <a:rPr lang="en-US" sz="2000" b="1" dirty="0" err="1">
                <a:solidFill>
                  <a:schemeClr val="tx1"/>
                </a:solidFill>
              </a:rPr>
              <a:t>CreateXml</a:t>
            </a:r>
            <a:r>
              <a:rPr lang="en-US" sz="2000" b="1" dirty="0" smtClean="0">
                <a:solidFill>
                  <a:schemeClr val="tx1"/>
                </a:solidFill>
              </a:rPr>
              <a:t>() </a:t>
            </a:r>
            <a:r>
              <a:rPr lang="en-150" sz="2000" b="1" dirty="0" smtClean="0">
                <a:solidFill>
                  <a:schemeClr val="tx1"/>
                </a:solidFill>
              </a:rPr>
              <a:t>{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150" sz="2000" b="1" dirty="0" smtClean="0">
                <a:solidFill>
                  <a:schemeClr val="tx1"/>
                </a:solidFill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File System Watcher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err="1" smtClean="0"/>
              <a:t>System.IO.FileSystemWatcher</a:t>
            </a:r>
            <a:r>
              <a:rPr lang="en-US" sz="2200" dirty="0" smtClean="0"/>
              <a:t> class makes it possible to execute code  when certain files or directories are created, modified,         renamed or deleted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It </a:t>
            </a:r>
            <a:r>
              <a:rPr lang="en-US" sz="2200" b="1" dirty="0" smtClean="0"/>
              <a:t>listens</a:t>
            </a:r>
            <a:r>
              <a:rPr lang="en-US" sz="2200" dirty="0" smtClean="0"/>
              <a:t> to the </a:t>
            </a:r>
            <a:r>
              <a:rPr lang="en-US" sz="2200" b="1" dirty="0" smtClean="0"/>
              <a:t>file system </a:t>
            </a:r>
            <a:r>
              <a:rPr lang="en-US" sz="2200" dirty="0" smtClean="0"/>
              <a:t>change notifications and raises events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Few things to consider: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Sometimes </a:t>
            </a:r>
            <a:r>
              <a:rPr lang="en-US" sz="2200" b="1" dirty="0" smtClean="0">
                <a:solidFill>
                  <a:schemeClr val="accent3"/>
                </a:solidFill>
              </a:rPr>
              <a:t>events</a:t>
            </a:r>
            <a:r>
              <a:rPr lang="en-US" sz="2200" dirty="0" smtClean="0">
                <a:solidFill>
                  <a:schemeClr val="accent3"/>
                </a:solidFill>
              </a:rPr>
              <a:t> may be raised </a:t>
            </a:r>
            <a:r>
              <a:rPr lang="en-US" sz="2200" b="1" dirty="0" smtClean="0">
                <a:solidFill>
                  <a:schemeClr val="accent3"/>
                </a:solidFill>
              </a:rPr>
              <a:t>multiple times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 watcher will continue listening until the                               </a:t>
            </a:r>
            <a:r>
              <a:rPr lang="en-US" sz="2200" b="1" dirty="0" err="1" smtClean="0">
                <a:solidFill>
                  <a:schemeClr val="accent3"/>
                </a:solidFill>
              </a:rPr>
              <a:t>EnableRaisingEvents</a:t>
            </a:r>
            <a:r>
              <a:rPr lang="en-US" sz="2200" dirty="0" smtClean="0">
                <a:solidFill>
                  <a:schemeClr val="accent3"/>
                </a:solidFill>
              </a:rPr>
              <a:t> is set </a:t>
            </a:r>
            <a:r>
              <a:rPr lang="en-US" sz="2200" smtClean="0">
                <a:solidFill>
                  <a:schemeClr val="accent3"/>
                </a:solidFill>
              </a:rPr>
              <a:t>to </a:t>
            </a:r>
            <a:r>
              <a:rPr lang="en-US" sz="2200">
                <a:solidFill>
                  <a:schemeClr val="accent3"/>
                </a:solidFill>
              </a:rPr>
              <a:t>f</a:t>
            </a:r>
            <a:r>
              <a:rPr lang="en-US" sz="2200" smtClean="0">
                <a:solidFill>
                  <a:schemeClr val="accent3"/>
                </a:solidFill>
              </a:rPr>
              <a:t>alse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5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13559" y="699542"/>
            <a:ext cx="3888432" cy="576064"/>
          </a:xfrm>
        </p:spPr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07654"/>
            <a:ext cx="3075806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1390</Words>
  <Application>Microsoft Office PowerPoint</Application>
  <PresentationFormat>Презентация на цял екран (16:9)</PresentationFormat>
  <Paragraphs>248</Paragraphs>
  <Slides>25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143</cp:revision>
  <dcterms:created xsi:type="dcterms:W3CDTF">2016-12-05T23:26:54Z</dcterms:created>
  <dcterms:modified xsi:type="dcterms:W3CDTF">2020-03-12T09:22:57Z</dcterms:modified>
</cp:coreProperties>
</file>