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0" r:id="rId4"/>
    <p:sldId id="257" r:id="rId5"/>
    <p:sldId id="258" r:id="rId6"/>
    <p:sldId id="259" r:id="rId7"/>
    <p:sldId id="261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6" r:id="rId18"/>
    <p:sldId id="275" r:id="rId19"/>
    <p:sldId id="263" r:id="rId20"/>
    <p:sldId id="264" r:id="rId21"/>
    <p:sldId id="26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rut Partamian" initials="HP" lastIdx="1" clrIdx="0">
    <p:extLst>
      <p:ext uri="{19B8F6BF-5375-455C-9EA6-DF929625EA0E}">
        <p15:presenceInfo xmlns:p15="http://schemas.microsoft.com/office/powerpoint/2012/main" userId="8b75b5f8fedab7e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C7DD34-F43A-4AED-8691-25B097AC4DD6}" v="385" dt="2022-05-17T19:41:52.0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5-18T10:57:08.349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098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624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978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715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97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607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695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070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27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233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533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8633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0E3D6-D33D-41FC-9D4D-064BF6C142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>
                <a:latin typeface="Courier New" panose="02070309020205020404" pitchFamily="49" charset="0"/>
                <a:cs typeface="Courier New" panose="02070309020205020404" pitchFamily="49" charset="0"/>
              </a:rPr>
              <a:t>Система за оценка на задачи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82BA0B-FEA4-4C7E-8AEA-4774F0A4D9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52372"/>
            <a:ext cx="9144000" cy="1655762"/>
          </a:xfrm>
        </p:spPr>
        <p:txBody>
          <a:bodyPr/>
          <a:lstStyle/>
          <a:p>
            <a:r>
              <a:rPr lang="bg-BG" dirty="0">
                <a:latin typeface="Courier New" panose="02070309020205020404" pitchFamily="49" charset="0"/>
                <a:cs typeface="Courier New" panose="02070309020205020404" pitchFamily="49" charset="0"/>
              </a:rPr>
              <a:t>Пресиян Тодоров 62626</a:t>
            </a:r>
          </a:p>
          <a:p>
            <a:r>
              <a:rPr lang="bg-BG" dirty="0">
                <a:latin typeface="Courier New" panose="02070309020205020404" pitchFamily="49" charset="0"/>
                <a:cs typeface="Courier New" panose="02070309020205020404" pitchFamily="49" charset="0"/>
              </a:rPr>
              <a:t>Атанас Василев 62577</a:t>
            </a:r>
          </a:p>
          <a:p>
            <a:r>
              <a:rPr lang="bg-BG" dirty="0">
                <a:latin typeface="Courier New" panose="02070309020205020404" pitchFamily="49" charset="0"/>
                <a:cs typeface="Courier New" panose="02070309020205020404" pitchFamily="49" charset="0"/>
              </a:rPr>
              <a:t>Харут Партамиан 62560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0273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F85A5-FE9C-A3BA-D307-322170E83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err="1">
                <a:cs typeface="Calibri Light"/>
              </a:rPr>
              <a:t>Прости</a:t>
            </a:r>
            <a:r>
              <a:rPr lang="en-US" b="1" i="1" dirty="0">
                <a:cs typeface="Calibri Light"/>
              </a:rPr>
              <a:t> </a:t>
            </a:r>
            <a:r>
              <a:rPr lang="en-US" b="1" i="1" dirty="0" err="1">
                <a:cs typeface="Calibri Light"/>
              </a:rPr>
              <a:t>заявки</a:t>
            </a:r>
            <a:endParaRPr lang="en-US" b="1" i="1" dirty="0" err="1"/>
          </a:p>
        </p:txBody>
      </p:sp>
      <p:sp>
        <p:nvSpPr>
          <p:cNvPr id="7" name="Текстово поле 6">
            <a:extLst>
              <a:ext uri="{FF2B5EF4-FFF2-40B4-BE49-F238E27FC236}">
                <a16:creationId xmlns:a16="http://schemas.microsoft.com/office/drawing/2014/main" id="{AF9A2533-D927-849D-DEE3-B9EF90E1D87D}"/>
              </a:ext>
            </a:extLst>
          </p:cNvPr>
          <p:cNvSpPr txBox="1"/>
          <p:nvPr/>
        </p:nvSpPr>
        <p:spPr>
          <a:xfrm>
            <a:off x="838200" y="1590020"/>
            <a:ext cx="838060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Algerian" panose="04020705040A02060702" pitchFamily="82" charset="0"/>
              </a:rPr>
              <a:t>SELECT</a:t>
            </a:r>
            <a:r>
              <a:rPr lang="en-US" sz="4000" dirty="0">
                <a:latin typeface="Algerian" panose="04020705040A02060702" pitchFamily="82" charset="0"/>
              </a:rPr>
              <a:t> *</a:t>
            </a:r>
          </a:p>
          <a:p>
            <a:r>
              <a:rPr lang="en-US" sz="4000" dirty="0">
                <a:solidFill>
                  <a:srgbClr val="FF0000"/>
                </a:solidFill>
                <a:latin typeface="Algerian" panose="04020705040A02060702" pitchFamily="82" charset="0"/>
              </a:rPr>
              <a:t>FROM</a:t>
            </a:r>
            <a:r>
              <a:rPr lang="en-US" sz="4000" dirty="0">
                <a:latin typeface="Algerian" panose="04020705040A02060702" pitchFamily="82" charset="0"/>
              </a:rPr>
              <a:t> Tests</a:t>
            </a:r>
          </a:p>
          <a:p>
            <a:r>
              <a:rPr lang="en-US" sz="4000" dirty="0">
                <a:solidFill>
                  <a:srgbClr val="FF0000"/>
                </a:solidFill>
                <a:latin typeface="Algerian" panose="04020705040A02060702" pitchFamily="82" charset="0"/>
              </a:rPr>
              <a:t>WHERE</a:t>
            </a:r>
            <a:r>
              <a:rPr lang="en-US" sz="4000" dirty="0">
                <a:latin typeface="Algerian" panose="04020705040A02060702" pitchFamily="82" charset="0"/>
              </a:rPr>
              <a:t> </a:t>
            </a:r>
            <a:r>
              <a:rPr lang="en-US" sz="4000" dirty="0" err="1">
                <a:latin typeface="Algerian" panose="04020705040A02060702" pitchFamily="82" charset="0"/>
              </a:rPr>
              <a:t>ProblemId</a:t>
            </a:r>
            <a:r>
              <a:rPr lang="en-US" sz="4000" dirty="0">
                <a:latin typeface="Algerian" panose="04020705040A02060702" pitchFamily="82" charset="0"/>
              </a:rPr>
              <a:t> = 1;</a:t>
            </a:r>
          </a:p>
          <a:p>
            <a:r>
              <a:rPr lang="en-US" sz="4000" dirty="0">
                <a:solidFill>
                  <a:srgbClr val="FF0000"/>
                </a:solidFill>
                <a:latin typeface="Algerian" panose="04020705040A02060702" pitchFamily="82" charset="0"/>
              </a:rPr>
              <a:t>SELECT</a:t>
            </a:r>
            <a:r>
              <a:rPr lang="en-US" sz="4000" dirty="0">
                <a:latin typeface="Algerian" panose="04020705040A02060702" pitchFamily="82" charset="0"/>
              </a:rPr>
              <a:t> * </a:t>
            </a:r>
          </a:p>
          <a:p>
            <a:r>
              <a:rPr lang="en-US" sz="4000" dirty="0">
                <a:solidFill>
                  <a:srgbClr val="FF0000"/>
                </a:solidFill>
                <a:latin typeface="Algerian" panose="04020705040A02060702" pitchFamily="82" charset="0"/>
              </a:rPr>
              <a:t>FROM</a:t>
            </a:r>
            <a:r>
              <a:rPr lang="en-US" sz="4000" dirty="0">
                <a:latin typeface="Algerian" panose="04020705040A02060702" pitchFamily="82" charset="0"/>
              </a:rPr>
              <a:t> Contests</a:t>
            </a:r>
          </a:p>
          <a:p>
            <a:r>
              <a:rPr lang="en-US" sz="4000" dirty="0">
                <a:solidFill>
                  <a:srgbClr val="FF0000"/>
                </a:solidFill>
                <a:latin typeface="Algerian" panose="04020705040A02060702" pitchFamily="82" charset="0"/>
              </a:rPr>
              <a:t>WHERE</a:t>
            </a:r>
            <a:r>
              <a:rPr lang="en-US" sz="4000" dirty="0">
                <a:latin typeface="Algerian" panose="04020705040A02060702" pitchFamily="82" charset="0"/>
              </a:rPr>
              <a:t> GETDATE</a:t>
            </a:r>
            <a:r>
              <a:rPr lang="en-US" sz="4000" dirty="0">
                <a:solidFill>
                  <a:srgbClr val="FFC000"/>
                </a:solidFill>
                <a:latin typeface="Algerian" panose="04020705040A02060702" pitchFamily="82" charset="0"/>
              </a:rPr>
              <a:t>()</a:t>
            </a:r>
            <a:r>
              <a:rPr lang="en-US" sz="4000" dirty="0">
                <a:latin typeface="Algerian" panose="04020705040A02060702" pitchFamily="82" charset="0"/>
              </a:rPr>
              <a:t> </a:t>
            </a:r>
            <a:r>
              <a:rPr lang="en-US" sz="4000" dirty="0">
                <a:solidFill>
                  <a:srgbClr val="FF0000"/>
                </a:solidFill>
                <a:latin typeface="Algerian" panose="04020705040A02060702" pitchFamily="82" charset="0"/>
              </a:rPr>
              <a:t>BETWEEN</a:t>
            </a:r>
            <a:r>
              <a:rPr lang="en-US" sz="4000" dirty="0">
                <a:latin typeface="Algerian" panose="04020705040A02060702" pitchFamily="82" charset="0"/>
              </a:rPr>
              <a:t> </a:t>
            </a:r>
            <a:r>
              <a:rPr lang="en-US" sz="4000" dirty="0" err="1">
                <a:latin typeface="Algerian" panose="04020705040A02060702" pitchFamily="82" charset="0"/>
              </a:rPr>
              <a:t>StartTime</a:t>
            </a:r>
            <a:r>
              <a:rPr lang="en-US" sz="4000" dirty="0">
                <a:latin typeface="Algerian" panose="04020705040A02060702" pitchFamily="82" charset="0"/>
              </a:rPr>
              <a:t> </a:t>
            </a:r>
            <a:r>
              <a:rPr lang="en-US" sz="4000" dirty="0">
                <a:solidFill>
                  <a:srgbClr val="FF0000"/>
                </a:solidFill>
                <a:latin typeface="Algerian" panose="04020705040A02060702" pitchFamily="82" charset="0"/>
              </a:rPr>
              <a:t>AND</a:t>
            </a:r>
            <a:r>
              <a:rPr lang="en-US" sz="4000" dirty="0">
                <a:latin typeface="Algerian" panose="04020705040A02060702" pitchFamily="82" charset="0"/>
              </a:rPr>
              <a:t> </a:t>
            </a:r>
            <a:r>
              <a:rPr lang="en-US" sz="4000" dirty="0" err="1">
                <a:latin typeface="Algerian" panose="04020705040A02060702" pitchFamily="82" charset="0"/>
              </a:rPr>
              <a:t>EndTime</a:t>
            </a:r>
            <a:r>
              <a:rPr lang="en-US" sz="4000" dirty="0">
                <a:latin typeface="Algerian" panose="04020705040A02060702" pitchFamily="82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209971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6D8B1-8147-CB5F-37E1-36470B474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err="1">
                <a:cs typeface="Calibri Light"/>
              </a:rPr>
              <a:t>Заявки</a:t>
            </a:r>
            <a:r>
              <a:rPr lang="en-US" b="1" i="1" dirty="0">
                <a:cs typeface="Calibri Light"/>
              </a:rPr>
              <a:t> </a:t>
            </a:r>
            <a:r>
              <a:rPr lang="en-US" b="1" i="1" dirty="0" err="1">
                <a:cs typeface="Calibri Light"/>
              </a:rPr>
              <a:t>върху</a:t>
            </a:r>
            <a:r>
              <a:rPr lang="en-US" b="1" i="1" dirty="0">
                <a:cs typeface="Calibri Light"/>
              </a:rPr>
              <a:t> 2 и </a:t>
            </a:r>
            <a:r>
              <a:rPr lang="en-US" b="1" i="1" dirty="0" err="1">
                <a:cs typeface="Calibri Light"/>
              </a:rPr>
              <a:t>повече</a:t>
            </a:r>
            <a:r>
              <a:rPr lang="en-US" b="1" i="1" dirty="0">
                <a:cs typeface="Calibri Light"/>
              </a:rPr>
              <a:t> </a:t>
            </a:r>
            <a:r>
              <a:rPr lang="en-US" b="1" i="1" dirty="0" err="1">
                <a:cs typeface="Calibri Light"/>
              </a:rPr>
              <a:t>релации</a:t>
            </a:r>
            <a:endParaRPr lang="en-US" b="1" i="1" dirty="0" err="1"/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F81F64DD-F479-73DF-7C7B-E26952DD5FE0}"/>
              </a:ext>
            </a:extLst>
          </p:cNvPr>
          <p:cNvSpPr txBox="1"/>
          <p:nvPr/>
        </p:nvSpPr>
        <p:spPr>
          <a:xfrm>
            <a:off x="265651" y="2178283"/>
            <a:ext cx="116606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lgerian" panose="04020705040A02060702" pitchFamily="82" charset="0"/>
              </a:rPr>
              <a:t>SELECT</a:t>
            </a:r>
            <a:r>
              <a:rPr lang="en-US" dirty="0">
                <a:latin typeface="Algerian" panose="04020705040A02060702" pitchFamily="82" charset="0"/>
              </a:rPr>
              <a:t> </a:t>
            </a:r>
            <a:r>
              <a:rPr lang="en-US" dirty="0" err="1">
                <a:latin typeface="Algerian" panose="04020705040A02060702" pitchFamily="82" charset="0"/>
              </a:rPr>
              <a:t>Problems.Name</a:t>
            </a:r>
            <a:r>
              <a:rPr lang="en-US" dirty="0">
                <a:latin typeface="Algerian" panose="04020705040A02060702" pitchFamily="82" charset="0"/>
              </a:rPr>
              <a:t> as </a:t>
            </a:r>
            <a:r>
              <a:rPr lang="en-US" dirty="0">
                <a:solidFill>
                  <a:srgbClr val="FFC000"/>
                </a:solidFill>
                <a:latin typeface="Algerian" panose="04020705040A02060702" pitchFamily="82" charset="0"/>
              </a:rPr>
              <a:t>[Problem Name]</a:t>
            </a:r>
            <a:r>
              <a:rPr lang="en-US" dirty="0">
                <a:latin typeface="Algerian" panose="04020705040A02060702" pitchFamily="82" charset="0"/>
              </a:rPr>
              <a:t>, </a:t>
            </a:r>
            <a:r>
              <a:rPr lang="en-US" dirty="0" err="1">
                <a:latin typeface="Algerian" panose="04020705040A02060702" pitchFamily="82" charset="0"/>
              </a:rPr>
              <a:t>Tests.Id</a:t>
            </a:r>
            <a:r>
              <a:rPr lang="en-US" dirty="0">
                <a:latin typeface="Algerian" panose="04020705040A02060702" pitchFamily="82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Algerian" panose="04020705040A02060702" pitchFamily="82" charset="0"/>
              </a:rPr>
              <a:t>AS</a:t>
            </a:r>
            <a:r>
              <a:rPr lang="en-US" dirty="0">
                <a:latin typeface="Algerian" panose="04020705040A02060702" pitchFamily="82" charset="0"/>
              </a:rPr>
              <a:t> </a:t>
            </a:r>
            <a:r>
              <a:rPr lang="en-US" dirty="0">
                <a:solidFill>
                  <a:srgbClr val="FFC000"/>
                </a:solidFill>
                <a:latin typeface="Algerian" panose="04020705040A02060702" pitchFamily="82" charset="0"/>
              </a:rPr>
              <a:t>[Test ID]</a:t>
            </a:r>
            <a:r>
              <a:rPr lang="en-US" dirty="0">
                <a:latin typeface="Algerian" panose="04020705040A02060702" pitchFamily="82" charset="0"/>
              </a:rPr>
              <a:t>, </a:t>
            </a:r>
            <a:r>
              <a:rPr lang="en-US" dirty="0" err="1">
                <a:latin typeface="Algerian" panose="04020705040A02060702" pitchFamily="82" charset="0"/>
              </a:rPr>
              <a:t>ExecutedTests.Output</a:t>
            </a:r>
            <a:r>
              <a:rPr lang="en-US" dirty="0">
                <a:latin typeface="Algerian" panose="04020705040A02060702" pitchFamily="82" charset="0"/>
              </a:rPr>
              <a:t>, </a:t>
            </a:r>
            <a:r>
              <a:rPr lang="en-US" dirty="0" err="1">
                <a:latin typeface="Algerian" panose="04020705040A02060702" pitchFamily="82" charset="0"/>
              </a:rPr>
              <a:t>Tests.ExpectedOutput</a:t>
            </a:r>
            <a:r>
              <a:rPr lang="en-US" dirty="0">
                <a:latin typeface="Algerian" panose="04020705040A02060702" pitchFamily="82" charset="0"/>
              </a:rPr>
              <a:t>, </a:t>
            </a:r>
            <a:r>
              <a:rPr lang="en-US" dirty="0">
                <a:solidFill>
                  <a:srgbClr val="FF0000"/>
                </a:solidFill>
                <a:latin typeface="Algerian" panose="04020705040A02060702" pitchFamily="82" charset="0"/>
              </a:rPr>
              <a:t>CASE</a:t>
            </a:r>
            <a:r>
              <a:rPr lang="en-US" dirty="0">
                <a:latin typeface="Algerian" panose="04020705040A02060702" pitchFamily="82" charset="0"/>
              </a:rPr>
              <a:t> </a:t>
            </a:r>
          </a:p>
          <a:p>
            <a:r>
              <a:rPr lang="en-US" dirty="0">
                <a:latin typeface="Algerian" panose="04020705040A02060702" pitchFamily="82" charset="0"/>
              </a:rPr>
              <a:t>	</a:t>
            </a:r>
            <a:r>
              <a:rPr lang="en-US" dirty="0">
                <a:solidFill>
                  <a:srgbClr val="FF0000"/>
                </a:solidFill>
                <a:latin typeface="Algerian" panose="04020705040A02060702" pitchFamily="82" charset="0"/>
              </a:rPr>
              <a:t>WHEN</a:t>
            </a:r>
            <a:r>
              <a:rPr lang="en-US" dirty="0">
                <a:latin typeface="Algerian" panose="04020705040A02060702" pitchFamily="82" charset="0"/>
              </a:rPr>
              <a:t> </a:t>
            </a:r>
            <a:r>
              <a:rPr lang="en-US" dirty="0" err="1">
                <a:latin typeface="Algerian" panose="04020705040A02060702" pitchFamily="82" charset="0"/>
              </a:rPr>
              <a:t>ExecutedTests.Output</a:t>
            </a:r>
            <a:r>
              <a:rPr lang="en-US" dirty="0">
                <a:latin typeface="Algerian" panose="04020705040A02060702" pitchFamily="82" charset="0"/>
              </a:rPr>
              <a:t> = </a:t>
            </a:r>
            <a:r>
              <a:rPr lang="en-US" dirty="0" err="1">
                <a:latin typeface="Algerian" panose="04020705040A02060702" pitchFamily="82" charset="0"/>
              </a:rPr>
              <a:t>Tests.ExpectedOutput</a:t>
            </a:r>
            <a:endParaRPr lang="en-US" dirty="0">
              <a:latin typeface="Algerian" panose="04020705040A02060702" pitchFamily="82" charset="0"/>
            </a:endParaRPr>
          </a:p>
          <a:p>
            <a:r>
              <a:rPr lang="en-US" dirty="0">
                <a:latin typeface="Algerian" panose="04020705040A02060702" pitchFamily="82" charset="0"/>
              </a:rPr>
              <a:t>		</a:t>
            </a:r>
            <a:r>
              <a:rPr lang="en-US" dirty="0">
                <a:solidFill>
                  <a:srgbClr val="FF0000"/>
                </a:solidFill>
                <a:latin typeface="Algerian" panose="04020705040A02060702" pitchFamily="82" charset="0"/>
              </a:rPr>
              <a:t>THEN</a:t>
            </a:r>
            <a:r>
              <a:rPr lang="en-US" dirty="0">
                <a:latin typeface="Algerian" panose="04020705040A02060702" pitchFamily="82" charset="0"/>
              </a:rPr>
              <a:t> 'Yes'</a:t>
            </a:r>
          </a:p>
          <a:p>
            <a:r>
              <a:rPr lang="en-US" dirty="0">
                <a:latin typeface="Algerian" panose="04020705040A02060702" pitchFamily="82" charset="0"/>
              </a:rPr>
              <a:t>		</a:t>
            </a:r>
            <a:r>
              <a:rPr lang="en-US" dirty="0">
                <a:solidFill>
                  <a:srgbClr val="FF0000"/>
                </a:solidFill>
                <a:latin typeface="Algerian" panose="04020705040A02060702" pitchFamily="82" charset="0"/>
              </a:rPr>
              <a:t>ELSE</a:t>
            </a:r>
            <a:r>
              <a:rPr lang="en-US" dirty="0">
                <a:latin typeface="Algerian" panose="04020705040A02060702" pitchFamily="82" charset="0"/>
              </a:rPr>
              <a:t> 'No'</a:t>
            </a:r>
          </a:p>
          <a:p>
            <a:r>
              <a:rPr lang="en-US" dirty="0">
                <a:latin typeface="Algerian" panose="04020705040A02060702" pitchFamily="82" charset="0"/>
              </a:rPr>
              <a:t>	</a:t>
            </a:r>
            <a:r>
              <a:rPr lang="en-US" dirty="0">
                <a:solidFill>
                  <a:srgbClr val="FF0000"/>
                </a:solidFill>
                <a:latin typeface="Algerian" panose="04020705040A02060702" pitchFamily="82" charset="0"/>
              </a:rPr>
              <a:t>END</a:t>
            </a:r>
            <a:r>
              <a:rPr lang="en-US" dirty="0">
                <a:latin typeface="Algerian" panose="04020705040A02060702" pitchFamily="82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Algerian" panose="04020705040A02060702" pitchFamily="82" charset="0"/>
              </a:rPr>
              <a:t>AS</a:t>
            </a:r>
            <a:r>
              <a:rPr lang="en-US" dirty="0">
                <a:latin typeface="Algerian" panose="04020705040A02060702" pitchFamily="82" charset="0"/>
              </a:rPr>
              <a:t> [Correct Output] </a:t>
            </a:r>
          </a:p>
          <a:p>
            <a:r>
              <a:rPr lang="en-US" dirty="0">
                <a:solidFill>
                  <a:srgbClr val="FF0000"/>
                </a:solidFill>
                <a:latin typeface="Algerian" panose="04020705040A02060702" pitchFamily="82" charset="0"/>
              </a:rPr>
              <a:t>FROM</a:t>
            </a:r>
            <a:r>
              <a:rPr lang="en-US" dirty="0">
                <a:latin typeface="Algerian" panose="04020705040A02060702" pitchFamily="82" charset="0"/>
              </a:rPr>
              <a:t> Tests, </a:t>
            </a:r>
            <a:r>
              <a:rPr lang="en-US" dirty="0" err="1">
                <a:latin typeface="Algerian" panose="04020705040A02060702" pitchFamily="82" charset="0"/>
              </a:rPr>
              <a:t>ExecutedTests</a:t>
            </a:r>
            <a:r>
              <a:rPr lang="en-US" dirty="0">
                <a:latin typeface="Algerian" panose="04020705040A02060702" pitchFamily="82" charset="0"/>
              </a:rPr>
              <a:t>, Problems</a:t>
            </a:r>
          </a:p>
          <a:p>
            <a:r>
              <a:rPr lang="en-US" dirty="0">
                <a:solidFill>
                  <a:srgbClr val="FF0000"/>
                </a:solidFill>
                <a:latin typeface="Algerian" panose="04020705040A02060702" pitchFamily="82" charset="0"/>
              </a:rPr>
              <a:t>WHERE</a:t>
            </a:r>
            <a:r>
              <a:rPr lang="en-US" dirty="0">
                <a:latin typeface="Algerian" panose="04020705040A02060702" pitchFamily="82" charset="0"/>
              </a:rPr>
              <a:t> </a:t>
            </a:r>
            <a:r>
              <a:rPr lang="en-US" dirty="0" err="1">
                <a:latin typeface="Algerian" panose="04020705040A02060702" pitchFamily="82" charset="0"/>
              </a:rPr>
              <a:t>Tests.Id</a:t>
            </a:r>
            <a:r>
              <a:rPr lang="en-US" dirty="0">
                <a:latin typeface="Algerian" panose="04020705040A02060702" pitchFamily="82" charset="0"/>
              </a:rPr>
              <a:t> = </a:t>
            </a:r>
            <a:r>
              <a:rPr lang="en-US" dirty="0" err="1">
                <a:latin typeface="Algerian" panose="04020705040A02060702" pitchFamily="82" charset="0"/>
              </a:rPr>
              <a:t>ExecutedTests.TestId</a:t>
            </a:r>
            <a:r>
              <a:rPr lang="en-US" dirty="0">
                <a:latin typeface="Algerian" panose="04020705040A02060702" pitchFamily="82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Algerian" panose="04020705040A02060702" pitchFamily="82" charset="0"/>
              </a:rPr>
              <a:t>AND</a:t>
            </a:r>
            <a:r>
              <a:rPr lang="en-US" dirty="0">
                <a:latin typeface="Algerian" panose="04020705040A02060702" pitchFamily="82" charset="0"/>
              </a:rPr>
              <a:t> </a:t>
            </a:r>
            <a:r>
              <a:rPr lang="en-US" dirty="0" err="1">
                <a:latin typeface="Algerian" panose="04020705040A02060702" pitchFamily="82" charset="0"/>
              </a:rPr>
              <a:t>Tests.ProblemId</a:t>
            </a:r>
            <a:r>
              <a:rPr lang="en-US" dirty="0">
                <a:latin typeface="Algerian" panose="04020705040A02060702" pitchFamily="82" charset="0"/>
              </a:rPr>
              <a:t> = </a:t>
            </a:r>
            <a:r>
              <a:rPr lang="en-US" dirty="0" err="1">
                <a:latin typeface="Algerian" panose="04020705040A02060702" pitchFamily="82" charset="0"/>
              </a:rPr>
              <a:t>Problems.Id</a:t>
            </a:r>
            <a:r>
              <a:rPr lang="en-US" dirty="0">
                <a:latin typeface="Algerian" panose="04020705040A02060702" pitchFamily="82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Algerian" panose="04020705040A02060702" pitchFamily="82" charset="0"/>
              </a:rPr>
              <a:t>AND</a:t>
            </a:r>
            <a:r>
              <a:rPr lang="en-US" dirty="0">
                <a:latin typeface="Algerian" panose="04020705040A02060702" pitchFamily="82" charset="0"/>
              </a:rPr>
              <a:t> </a:t>
            </a:r>
            <a:r>
              <a:rPr lang="en-US" dirty="0" err="1">
                <a:latin typeface="Algerian" panose="04020705040A02060702" pitchFamily="82" charset="0"/>
              </a:rPr>
              <a:t>Problems.Id</a:t>
            </a:r>
            <a:r>
              <a:rPr lang="en-US" dirty="0">
                <a:latin typeface="Algerian" panose="04020705040A02060702" pitchFamily="82" charset="0"/>
              </a:rPr>
              <a:t> = </a:t>
            </a:r>
            <a:r>
              <a:rPr lang="en-US" dirty="0">
                <a:solidFill>
                  <a:srgbClr val="0070C0"/>
                </a:solidFill>
                <a:latin typeface="Algerian" panose="04020705040A02060702" pitchFamily="82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640873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F2D8F-08FF-2470-629E-1ECBFC695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err="1">
                <a:cs typeface="Calibri Light"/>
              </a:rPr>
              <a:t>Подзаявки</a:t>
            </a:r>
            <a:endParaRPr lang="en-US" b="1" i="1" dirty="0" err="1"/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77185441-23CF-86C8-F0DA-2C050EE6156F}"/>
              </a:ext>
            </a:extLst>
          </p:cNvPr>
          <p:cNvSpPr txBox="1"/>
          <p:nvPr/>
        </p:nvSpPr>
        <p:spPr>
          <a:xfrm>
            <a:off x="343948" y="2305615"/>
            <a:ext cx="1240731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Algerian" panose="04020705040A02060702" pitchFamily="82" charset="0"/>
              </a:rPr>
              <a:t>SELECT</a:t>
            </a:r>
            <a:r>
              <a:rPr lang="en-US" sz="2000" dirty="0">
                <a:latin typeface="Algerian" panose="04020705040A02060702" pitchFamily="82" charset="0"/>
              </a:rPr>
              <a:t> </a:t>
            </a:r>
            <a:r>
              <a:rPr lang="en-US" sz="2000" dirty="0" err="1">
                <a:latin typeface="Algerian" panose="04020705040A02060702" pitchFamily="82" charset="0"/>
              </a:rPr>
              <a:t>max_s.ProblemId</a:t>
            </a:r>
            <a:r>
              <a:rPr lang="en-US" sz="2000" dirty="0">
                <a:latin typeface="Algerian" panose="04020705040A02060702" pitchFamily="82" charset="0"/>
              </a:rPr>
              <a:t>, </a:t>
            </a:r>
            <a:r>
              <a:rPr lang="en-US" sz="2000" dirty="0" err="1">
                <a:latin typeface="Algerian" panose="04020705040A02060702" pitchFamily="82" charset="0"/>
              </a:rPr>
              <a:t>Submissions.Id</a:t>
            </a:r>
            <a:r>
              <a:rPr lang="en-US" sz="2000" dirty="0">
                <a:latin typeface="Algerian" panose="04020705040A02060702" pitchFamily="82" charset="0"/>
              </a:rPr>
              <a:t>, </a:t>
            </a:r>
            <a:r>
              <a:rPr lang="en-US" sz="2000" dirty="0" err="1">
                <a:latin typeface="Algerian" panose="04020705040A02060702" pitchFamily="82" charset="0"/>
              </a:rPr>
              <a:t>max_s</a:t>
            </a:r>
            <a:r>
              <a:rPr lang="en-US" sz="2000" dirty="0">
                <a:latin typeface="Algerian" panose="04020705040A02060702" pitchFamily="82" charset="0"/>
              </a:rPr>
              <a:t>.</a:t>
            </a:r>
            <a:r>
              <a:rPr lang="en-US" sz="2000" dirty="0">
                <a:solidFill>
                  <a:schemeClr val="accent4"/>
                </a:solidFill>
                <a:latin typeface="Algerian" panose="04020705040A02060702" pitchFamily="82" charset="0"/>
              </a:rPr>
              <a:t>[</a:t>
            </a:r>
            <a:r>
              <a:rPr lang="en-US" sz="2000" dirty="0">
                <a:latin typeface="Algerian" panose="04020705040A02060702" pitchFamily="82" charset="0"/>
              </a:rPr>
              <a:t>Max Points</a:t>
            </a:r>
            <a:r>
              <a:rPr lang="en-US" sz="2000" dirty="0">
                <a:solidFill>
                  <a:schemeClr val="accent4"/>
                </a:solidFill>
                <a:latin typeface="Algerian" panose="04020705040A02060702" pitchFamily="82" charset="0"/>
              </a:rPr>
              <a:t>]</a:t>
            </a:r>
            <a:r>
              <a:rPr lang="en-US" sz="2000" dirty="0">
                <a:latin typeface="Algerian" panose="04020705040A02060702" pitchFamily="82" charset="0"/>
              </a:rPr>
              <a:t> </a:t>
            </a:r>
          </a:p>
          <a:p>
            <a:r>
              <a:rPr lang="en-US" sz="2000" dirty="0">
                <a:solidFill>
                  <a:srgbClr val="FF0000"/>
                </a:solidFill>
                <a:latin typeface="Algerian" panose="04020705040A02060702" pitchFamily="82" charset="0"/>
              </a:rPr>
              <a:t>FROM</a:t>
            </a:r>
            <a:r>
              <a:rPr lang="en-US" sz="2000" dirty="0">
                <a:latin typeface="Algerian" panose="04020705040A02060702" pitchFamily="82" charset="0"/>
              </a:rPr>
              <a:t> Submissions, </a:t>
            </a:r>
            <a:r>
              <a:rPr lang="en-US" sz="2000" dirty="0">
                <a:solidFill>
                  <a:schemeClr val="accent4"/>
                </a:solidFill>
                <a:latin typeface="Algerian" panose="04020705040A02060702" pitchFamily="82" charset="0"/>
              </a:rPr>
              <a:t>(</a:t>
            </a:r>
          </a:p>
          <a:p>
            <a:r>
              <a:rPr lang="en-US" sz="2000" dirty="0">
                <a:latin typeface="Algerian" panose="04020705040A02060702" pitchFamily="82" charset="0"/>
              </a:rPr>
              <a:t>	</a:t>
            </a:r>
            <a:r>
              <a:rPr lang="en-US" sz="2000" dirty="0">
                <a:solidFill>
                  <a:srgbClr val="FF0000"/>
                </a:solidFill>
                <a:latin typeface="Algerian" panose="04020705040A02060702" pitchFamily="82" charset="0"/>
              </a:rPr>
              <a:t>SELECT</a:t>
            </a:r>
            <a:r>
              <a:rPr lang="en-US" sz="2000" dirty="0">
                <a:latin typeface="Algerian" panose="04020705040A02060702" pitchFamily="82" charset="0"/>
              </a:rPr>
              <a:t> </a:t>
            </a:r>
            <a:r>
              <a:rPr lang="en-US" sz="2000" dirty="0" err="1">
                <a:latin typeface="Algerian" panose="04020705040A02060702" pitchFamily="82" charset="0"/>
              </a:rPr>
              <a:t>Submissions.ProblemId</a:t>
            </a:r>
            <a:r>
              <a:rPr lang="en-US" sz="2000" dirty="0">
                <a:latin typeface="Algerian" panose="04020705040A02060702" pitchFamily="82" charset="0"/>
              </a:rPr>
              <a:t>, </a:t>
            </a:r>
            <a:r>
              <a:rPr lang="en-US" sz="2000" dirty="0">
                <a:solidFill>
                  <a:srgbClr val="0070C0"/>
                </a:solidFill>
                <a:latin typeface="Algerian" panose="04020705040A02060702" pitchFamily="82" charset="0"/>
              </a:rPr>
              <a:t>MAX</a:t>
            </a:r>
            <a:r>
              <a:rPr lang="en-US" sz="2000" dirty="0">
                <a:latin typeface="Algerian" panose="04020705040A02060702" pitchFamily="82" charset="0"/>
              </a:rPr>
              <a:t>(</a:t>
            </a:r>
            <a:r>
              <a:rPr lang="en-US" sz="2000" dirty="0" err="1">
                <a:latin typeface="Algerian" panose="04020705040A02060702" pitchFamily="82" charset="0"/>
              </a:rPr>
              <a:t>Submissions.ActualPoints</a:t>
            </a:r>
            <a:r>
              <a:rPr lang="en-US" sz="2000" dirty="0">
                <a:latin typeface="Algerian" panose="04020705040A02060702" pitchFamily="82" charset="0"/>
              </a:rPr>
              <a:t>) </a:t>
            </a:r>
            <a:r>
              <a:rPr lang="en-US" sz="2000" dirty="0">
                <a:solidFill>
                  <a:srgbClr val="FF0000"/>
                </a:solidFill>
                <a:latin typeface="Algerian" panose="04020705040A02060702" pitchFamily="82" charset="0"/>
              </a:rPr>
              <a:t>AS</a:t>
            </a:r>
            <a:r>
              <a:rPr lang="en-US" sz="2000" dirty="0">
                <a:latin typeface="Algerian" panose="04020705040A02060702" pitchFamily="82" charset="0"/>
              </a:rPr>
              <a:t> </a:t>
            </a:r>
            <a:r>
              <a:rPr lang="en-US" sz="2000" dirty="0">
                <a:solidFill>
                  <a:schemeClr val="accent4"/>
                </a:solidFill>
                <a:latin typeface="Algerian" panose="04020705040A02060702" pitchFamily="82" charset="0"/>
              </a:rPr>
              <a:t>[</a:t>
            </a:r>
            <a:r>
              <a:rPr lang="en-US" sz="2000" dirty="0">
                <a:latin typeface="Algerian" panose="04020705040A02060702" pitchFamily="82" charset="0"/>
              </a:rPr>
              <a:t>Max Points</a:t>
            </a:r>
            <a:r>
              <a:rPr lang="en-US" sz="2000" dirty="0">
                <a:solidFill>
                  <a:schemeClr val="accent4"/>
                </a:solidFill>
                <a:latin typeface="Algerian" panose="04020705040A02060702" pitchFamily="82" charset="0"/>
              </a:rPr>
              <a:t>]</a:t>
            </a:r>
          </a:p>
          <a:p>
            <a:r>
              <a:rPr lang="en-US" sz="2000" dirty="0">
                <a:latin typeface="Algerian" panose="04020705040A02060702" pitchFamily="82" charset="0"/>
              </a:rPr>
              <a:t>	</a:t>
            </a:r>
            <a:r>
              <a:rPr lang="en-US" sz="2000" dirty="0">
                <a:solidFill>
                  <a:srgbClr val="FF0000"/>
                </a:solidFill>
                <a:latin typeface="Algerian" panose="04020705040A02060702" pitchFamily="82" charset="0"/>
              </a:rPr>
              <a:t>FROM</a:t>
            </a:r>
            <a:r>
              <a:rPr lang="en-US" sz="2000" dirty="0">
                <a:latin typeface="Algerian" panose="04020705040A02060702" pitchFamily="82" charset="0"/>
              </a:rPr>
              <a:t> Submissions</a:t>
            </a:r>
          </a:p>
          <a:p>
            <a:r>
              <a:rPr lang="en-US" sz="2000" dirty="0">
                <a:latin typeface="Algerian" panose="04020705040A02060702" pitchFamily="82" charset="0"/>
              </a:rPr>
              <a:t>	</a:t>
            </a:r>
            <a:r>
              <a:rPr lang="en-US" sz="2000" dirty="0">
                <a:solidFill>
                  <a:srgbClr val="FF0000"/>
                </a:solidFill>
                <a:latin typeface="Algerian" panose="04020705040A02060702" pitchFamily="82" charset="0"/>
              </a:rPr>
              <a:t>GROUP BY </a:t>
            </a:r>
            <a:r>
              <a:rPr lang="en-US" sz="2000" dirty="0" err="1">
                <a:latin typeface="Algerian" panose="04020705040A02060702" pitchFamily="82" charset="0"/>
              </a:rPr>
              <a:t>Submissions.ProblemId</a:t>
            </a:r>
            <a:r>
              <a:rPr lang="en-US" sz="2000" dirty="0">
                <a:solidFill>
                  <a:schemeClr val="accent4"/>
                </a:solidFill>
                <a:latin typeface="Algerian" panose="04020705040A02060702" pitchFamily="82" charset="0"/>
              </a:rPr>
              <a:t>)</a:t>
            </a:r>
            <a:r>
              <a:rPr lang="en-US" sz="2000" dirty="0">
                <a:latin typeface="Algerian" panose="04020705040A02060702" pitchFamily="82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Algerian" panose="04020705040A02060702" pitchFamily="82" charset="0"/>
              </a:rPr>
              <a:t>AS</a:t>
            </a:r>
            <a:r>
              <a:rPr lang="en-US" sz="2000" dirty="0">
                <a:latin typeface="Algerian" panose="04020705040A02060702" pitchFamily="82" charset="0"/>
              </a:rPr>
              <a:t> </a:t>
            </a:r>
            <a:r>
              <a:rPr lang="en-US" sz="2000" dirty="0" err="1">
                <a:latin typeface="Algerian" panose="04020705040A02060702" pitchFamily="82" charset="0"/>
              </a:rPr>
              <a:t>max_s</a:t>
            </a:r>
            <a:endParaRPr lang="en-US" sz="2000" dirty="0">
              <a:latin typeface="Algerian" panose="04020705040A02060702" pitchFamily="82" charset="0"/>
            </a:endParaRPr>
          </a:p>
          <a:p>
            <a:r>
              <a:rPr lang="en-US" sz="2000" dirty="0">
                <a:solidFill>
                  <a:srgbClr val="FF0000"/>
                </a:solidFill>
                <a:latin typeface="Algerian" panose="04020705040A02060702" pitchFamily="82" charset="0"/>
              </a:rPr>
              <a:t>WHERE</a:t>
            </a:r>
            <a:r>
              <a:rPr lang="en-US" sz="2000" dirty="0">
                <a:latin typeface="Algerian" panose="04020705040A02060702" pitchFamily="82" charset="0"/>
              </a:rPr>
              <a:t> </a:t>
            </a:r>
            <a:r>
              <a:rPr lang="en-US" sz="2000" dirty="0" err="1">
                <a:latin typeface="Algerian" panose="04020705040A02060702" pitchFamily="82" charset="0"/>
              </a:rPr>
              <a:t>Submissions.ProblemId</a:t>
            </a:r>
            <a:r>
              <a:rPr lang="en-US" sz="2000" dirty="0">
                <a:latin typeface="Algerian" panose="04020705040A02060702" pitchFamily="82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Algerian" panose="04020705040A02060702" pitchFamily="82" charset="0"/>
              </a:rPr>
              <a:t>=</a:t>
            </a:r>
            <a:r>
              <a:rPr lang="en-US" sz="2000" dirty="0">
                <a:latin typeface="Algerian" panose="04020705040A02060702" pitchFamily="82" charset="0"/>
              </a:rPr>
              <a:t> </a:t>
            </a:r>
            <a:r>
              <a:rPr lang="en-US" sz="2000" dirty="0" err="1">
                <a:latin typeface="Algerian" panose="04020705040A02060702" pitchFamily="82" charset="0"/>
              </a:rPr>
              <a:t>max_s.ProblemId</a:t>
            </a:r>
            <a:r>
              <a:rPr lang="en-US" sz="2000" dirty="0">
                <a:latin typeface="Algerian" panose="04020705040A02060702" pitchFamily="82" charset="0"/>
              </a:rPr>
              <a:t> </a:t>
            </a:r>
          </a:p>
          <a:p>
            <a:r>
              <a:rPr lang="en-US" sz="2000" dirty="0">
                <a:solidFill>
                  <a:srgbClr val="FF0000"/>
                </a:solidFill>
                <a:latin typeface="Algerian" panose="04020705040A02060702" pitchFamily="82" charset="0"/>
              </a:rPr>
              <a:t>AND</a:t>
            </a:r>
            <a:r>
              <a:rPr lang="en-US" sz="2000" dirty="0">
                <a:latin typeface="Algerian" panose="04020705040A02060702" pitchFamily="82" charset="0"/>
              </a:rPr>
              <a:t> </a:t>
            </a:r>
            <a:r>
              <a:rPr lang="en-US" sz="2000" dirty="0" err="1">
                <a:latin typeface="Algerian" panose="04020705040A02060702" pitchFamily="82" charset="0"/>
              </a:rPr>
              <a:t>Submissions.ActualPoints</a:t>
            </a:r>
            <a:r>
              <a:rPr lang="en-US" sz="2000" dirty="0">
                <a:latin typeface="Algerian" panose="04020705040A02060702" pitchFamily="82" charset="0"/>
              </a:rPr>
              <a:t> = </a:t>
            </a:r>
            <a:r>
              <a:rPr lang="en-US" sz="2000" dirty="0" err="1">
                <a:latin typeface="Algerian" panose="04020705040A02060702" pitchFamily="82" charset="0"/>
              </a:rPr>
              <a:t>max_s</a:t>
            </a:r>
            <a:r>
              <a:rPr lang="en-US" sz="2000" dirty="0">
                <a:latin typeface="Algerian" panose="04020705040A02060702" pitchFamily="82" charset="0"/>
              </a:rPr>
              <a:t>.</a:t>
            </a:r>
            <a:r>
              <a:rPr lang="en-US" sz="2000" dirty="0">
                <a:solidFill>
                  <a:schemeClr val="accent4"/>
                </a:solidFill>
                <a:latin typeface="Algerian" panose="04020705040A02060702" pitchFamily="82" charset="0"/>
              </a:rPr>
              <a:t>[</a:t>
            </a:r>
            <a:r>
              <a:rPr lang="en-US" sz="2000" dirty="0">
                <a:latin typeface="Algerian" panose="04020705040A02060702" pitchFamily="82" charset="0"/>
              </a:rPr>
              <a:t>Max Points</a:t>
            </a:r>
            <a:r>
              <a:rPr lang="en-US" sz="2000" dirty="0">
                <a:solidFill>
                  <a:schemeClr val="accent4"/>
                </a:solidFill>
                <a:latin typeface="Algerian" panose="04020705040A02060702" pitchFamily="82" charset="0"/>
              </a:rPr>
              <a:t>]</a:t>
            </a:r>
            <a:r>
              <a:rPr lang="en-US" sz="2000" dirty="0">
                <a:latin typeface="Algerian" panose="04020705040A02060702" pitchFamily="82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605120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E0E92-F65A-255A-F7EB-A13AAE44C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err="1">
                <a:cs typeface="Calibri Light"/>
              </a:rPr>
              <a:t>Съединения</a:t>
            </a:r>
            <a:endParaRPr lang="en-US" b="1" i="1" dirty="0" err="1"/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2CD50934-3C22-8721-D7FE-26D026F736C7}"/>
              </a:ext>
            </a:extLst>
          </p:cNvPr>
          <p:cNvSpPr txBox="1"/>
          <p:nvPr/>
        </p:nvSpPr>
        <p:spPr>
          <a:xfrm>
            <a:off x="0" y="1905506"/>
            <a:ext cx="1235698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Algerian" panose="04020705040A02060702" pitchFamily="82" charset="0"/>
              </a:rPr>
              <a:t>SELECT</a:t>
            </a:r>
            <a:r>
              <a:rPr lang="en-US" sz="2400" dirty="0">
                <a:latin typeface="Algerian" panose="04020705040A02060702" pitchFamily="82" charset="0"/>
              </a:rPr>
              <a:t> s1.Id AS </a:t>
            </a:r>
            <a:r>
              <a:rPr lang="en-US" sz="2400" dirty="0">
                <a:solidFill>
                  <a:srgbClr val="FFC000"/>
                </a:solidFill>
                <a:latin typeface="Algerian" panose="04020705040A02060702" pitchFamily="82" charset="0"/>
              </a:rPr>
              <a:t>[</a:t>
            </a:r>
            <a:r>
              <a:rPr lang="en-US" sz="2400" dirty="0">
                <a:latin typeface="Algerian" panose="04020705040A02060702" pitchFamily="82" charset="0"/>
              </a:rPr>
              <a:t>Submission Id</a:t>
            </a:r>
            <a:r>
              <a:rPr lang="en-US" sz="2400" dirty="0">
                <a:solidFill>
                  <a:srgbClr val="FFC000"/>
                </a:solidFill>
                <a:latin typeface="Algerian" panose="04020705040A02060702" pitchFamily="82" charset="0"/>
              </a:rPr>
              <a:t>]</a:t>
            </a:r>
            <a:r>
              <a:rPr lang="en-US" sz="2400" dirty="0">
                <a:latin typeface="Algerian" panose="04020705040A02060702" pitchFamily="82" charset="0"/>
              </a:rPr>
              <a:t>, p1.Name </a:t>
            </a:r>
            <a:r>
              <a:rPr lang="en-US" sz="2400" dirty="0">
                <a:solidFill>
                  <a:srgbClr val="FF0000"/>
                </a:solidFill>
                <a:latin typeface="Algerian" panose="04020705040A02060702" pitchFamily="82" charset="0"/>
              </a:rPr>
              <a:t>AS</a:t>
            </a:r>
            <a:r>
              <a:rPr lang="en-US" sz="2400" dirty="0">
                <a:latin typeface="Algerian" panose="04020705040A02060702" pitchFamily="82" charset="0"/>
              </a:rPr>
              <a:t> </a:t>
            </a:r>
            <a:r>
              <a:rPr lang="en-US" sz="2400" dirty="0">
                <a:solidFill>
                  <a:srgbClr val="FFC000"/>
                </a:solidFill>
                <a:latin typeface="Algerian" panose="04020705040A02060702" pitchFamily="82" charset="0"/>
              </a:rPr>
              <a:t>[</a:t>
            </a:r>
            <a:r>
              <a:rPr lang="en-US" sz="2400" dirty="0">
                <a:latin typeface="Algerian" panose="04020705040A02060702" pitchFamily="82" charset="0"/>
              </a:rPr>
              <a:t>Problem Name</a:t>
            </a:r>
            <a:r>
              <a:rPr lang="en-US" sz="2400" dirty="0">
                <a:solidFill>
                  <a:srgbClr val="FFC000"/>
                </a:solidFill>
                <a:latin typeface="Algerian" panose="04020705040A02060702" pitchFamily="82" charset="0"/>
              </a:rPr>
              <a:t>]</a:t>
            </a:r>
            <a:r>
              <a:rPr lang="en-US" sz="2400" dirty="0">
                <a:latin typeface="Algerian" panose="04020705040A02060702" pitchFamily="82" charset="0"/>
              </a:rPr>
              <a:t>, s1.ActualPoints</a:t>
            </a:r>
          </a:p>
          <a:p>
            <a:r>
              <a:rPr lang="en-US" sz="2400" dirty="0">
                <a:solidFill>
                  <a:srgbClr val="FF0000"/>
                </a:solidFill>
                <a:latin typeface="Algerian" panose="04020705040A02060702" pitchFamily="82" charset="0"/>
              </a:rPr>
              <a:t>FROM</a:t>
            </a:r>
            <a:r>
              <a:rPr lang="en-US" sz="2400" dirty="0">
                <a:latin typeface="Algerian" panose="04020705040A02060702" pitchFamily="82" charset="0"/>
              </a:rPr>
              <a:t> Submissions s1 </a:t>
            </a:r>
            <a:r>
              <a:rPr lang="en-US" sz="2400" dirty="0">
                <a:solidFill>
                  <a:srgbClr val="FF0000"/>
                </a:solidFill>
                <a:latin typeface="Algerian" panose="04020705040A02060702" pitchFamily="82" charset="0"/>
              </a:rPr>
              <a:t>JOIN</a:t>
            </a:r>
            <a:r>
              <a:rPr lang="en-US" sz="2400" dirty="0">
                <a:latin typeface="Algerian" panose="04020705040A02060702" pitchFamily="82" charset="0"/>
              </a:rPr>
              <a:t> problems p1</a:t>
            </a:r>
          </a:p>
          <a:p>
            <a:r>
              <a:rPr lang="en-US" sz="2400" dirty="0">
                <a:solidFill>
                  <a:srgbClr val="FF0000"/>
                </a:solidFill>
                <a:latin typeface="Algerian" panose="04020705040A02060702" pitchFamily="82" charset="0"/>
              </a:rPr>
              <a:t>ON</a:t>
            </a:r>
            <a:r>
              <a:rPr lang="en-US" sz="2400" dirty="0">
                <a:latin typeface="Algerian" panose="04020705040A02060702" pitchFamily="82" charset="0"/>
              </a:rPr>
              <a:t> s1.ProblemId=p1.Id </a:t>
            </a:r>
            <a:r>
              <a:rPr lang="en-US" sz="2400" dirty="0">
                <a:solidFill>
                  <a:srgbClr val="FF0000"/>
                </a:solidFill>
                <a:latin typeface="Algerian" panose="04020705040A02060702" pitchFamily="82" charset="0"/>
              </a:rPr>
              <a:t>AND</a:t>
            </a:r>
            <a:r>
              <a:rPr lang="en-US" sz="2400" dirty="0">
                <a:latin typeface="Algerian" panose="04020705040A02060702" pitchFamily="82" charset="0"/>
              </a:rPr>
              <a:t> s1.UserId=1</a:t>
            </a:r>
          </a:p>
          <a:p>
            <a:r>
              <a:rPr lang="en-US" sz="2400" dirty="0">
                <a:solidFill>
                  <a:srgbClr val="FF0000"/>
                </a:solidFill>
                <a:latin typeface="Algerian" panose="04020705040A02060702" pitchFamily="82" charset="0"/>
              </a:rPr>
              <a:t>WHERE</a:t>
            </a:r>
            <a:r>
              <a:rPr lang="en-US" sz="2400" dirty="0">
                <a:latin typeface="Algerian" panose="04020705040A02060702" pitchFamily="82" charset="0"/>
              </a:rPr>
              <a:t> s1.ActualPoints = </a:t>
            </a:r>
            <a:r>
              <a:rPr lang="en-US" sz="2400" dirty="0">
                <a:solidFill>
                  <a:srgbClr val="FFC000"/>
                </a:solidFill>
                <a:latin typeface="Algerian" panose="04020705040A02060702" pitchFamily="82" charset="0"/>
              </a:rPr>
              <a:t>(</a:t>
            </a:r>
          </a:p>
          <a:p>
            <a:r>
              <a:rPr lang="en-US" sz="2400" dirty="0">
                <a:latin typeface="Algerian" panose="04020705040A02060702" pitchFamily="82" charset="0"/>
              </a:rPr>
              <a:t>	</a:t>
            </a:r>
            <a:r>
              <a:rPr lang="en-US" sz="2400" dirty="0">
                <a:solidFill>
                  <a:srgbClr val="FF0000"/>
                </a:solidFill>
                <a:latin typeface="Algerian" panose="04020705040A02060702" pitchFamily="82" charset="0"/>
              </a:rPr>
              <a:t>SELECT</a:t>
            </a:r>
            <a:r>
              <a:rPr lang="en-US" sz="2400" dirty="0">
                <a:latin typeface="Algerian" panose="04020705040A02060702" pitchFamily="82" charset="0"/>
              </a:rPr>
              <a:t> </a:t>
            </a:r>
            <a:r>
              <a:rPr lang="en-US" sz="2400" dirty="0">
                <a:solidFill>
                  <a:schemeClr val="accent1"/>
                </a:solidFill>
                <a:latin typeface="Algerian" panose="04020705040A02060702" pitchFamily="82" charset="0"/>
              </a:rPr>
              <a:t>MAX</a:t>
            </a:r>
            <a:r>
              <a:rPr lang="en-US" sz="2400" dirty="0">
                <a:solidFill>
                  <a:srgbClr val="FFC000"/>
                </a:solidFill>
                <a:latin typeface="Algerian" panose="04020705040A02060702" pitchFamily="82" charset="0"/>
              </a:rPr>
              <a:t>(</a:t>
            </a:r>
            <a:r>
              <a:rPr lang="en-US" sz="2400" dirty="0">
                <a:latin typeface="Algerian" panose="04020705040A02060702" pitchFamily="82" charset="0"/>
              </a:rPr>
              <a:t>s1.ActualPoints</a:t>
            </a:r>
            <a:r>
              <a:rPr lang="en-US" sz="2400" dirty="0">
                <a:solidFill>
                  <a:srgbClr val="FFC000"/>
                </a:solidFill>
                <a:latin typeface="Algerian" panose="04020705040A02060702" pitchFamily="82" charset="0"/>
              </a:rPr>
              <a:t>)</a:t>
            </a:r>
            <a:r>
              <a:rPr lang="en-US" sz="2400" dirty="0">
                <a:latin typeface="Algerian" panose="04020705040A02060702" pitchFamily="82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Algerian" panose="04020705040A02060702" pitchFamily="82" charset="0"/>
              </a:rPr>
              <a:t>as</a:t>
            </a:r>
            <a:r>
              <a:rPr lang="en-US" sz="2400" dirty="0">
                <a:latin typeface="Algerian" panose="04020705040A02060702" pitchFamily="82" charset="0"/>
              </a:rPr>
              <a:t> m</a:t>
            </a:r>
          </a:p>
          <a:p>
            <a:r>
              <a:rPr lang="en-US" sz="2400" dirty="0">
                <a:latin typeface="Algerian" panose="04020705040A02060702" pitchFamily="82" charset="0"/>
              </a:rPr>
              <a:t>	</a:t>
            </a:r>
            <a:r>
              <a:rPr lang="en-US" sz="2400" dirty="0">
                <a:solidFill>
                  <a:srgbClr val="FF0000"/>
                </a:solidFill>
                <a:latin typeface="Algerian" panose="04020705040A02060702" pitchFamily="82" charset="0"/>
              </a:rPr>
              <a:t>FROM</a:t>
            </a:r>
            <a:r>
              <a:rPr lang="en-US" sz="2400" dirty="0">
                <a:latin typeface="Algerian" panose="04020705040A02060702" pitchFamily="82" charset="0"/>
              </a:rPr>
              <a:t> Submissions s1 </a:t>
            </a:r>
            <a:r>
              <a:rPr lang="en-US" sz="2400" dirty="0">
                <a:solidFill>
                  <a:srgbClr val="FF0000"/>
                </a:solidFill>
                <a:latin typeface="Algerian" panose="04020705040A02060702" pitchFamily="82" charset="0"/>
              </a:rPr>
              <a:t>JOIN</a:t>
            </a:r>
            <a:r>
              <a:rPr lang="en-US" sz="2400" dirty="0">
                <a:latin typeface="Algerian" panose="04020705040A02060702" pitchFamily="82" charset="0"/>
              </a:rPr>
              <a:t> problems p1</a:t>
            </a:r>
          </a:p>
          <a:p>
            <a:r>
              <a:rPr lang="en-US" sz="2400" dirty="0">
                <a:latin typeface="Algerian" panose="04020705040A02060702" pitchFamily="82" charset="0"/>
              </a:rPr>
              <a:t>	</a:t>
            </a:r>
            <a:r>
              <a:rPr lang="en-US" sz="2400" dirty="0">
                <a:solidFill>
                  <a:srgbClr val="FF0000"/>
                </a:solidFill>
                <a:latin typeface="Algerian" panose="04020705040A02060702" pitchFamily="82" charset="0"/>
              </a:rPr>
              <a:t>ON</a:t>
            </a:r>
            <a:r>
              <a:rPr lang="en-US" sz="2400" dirty="0">
                <a:latin typeface="Algerian" panose="04020705040A02060702" pitchFamily="82" charset="0"/>
              </a:rPr>
              <a:t> s1.ProblemId=p1.Id </a:t>
            </a:r>
            <a:r>
              <a:rPr lang="en-US" sz="2400" dirty="0">
                <a:solidFill>
                  <a:srgbClr val="FF0000"/>
                </a:solidFill>
                <a:latin typeface="Algerian" panose="04020705040A02060702" pitchFamily="82" charset="0"/>
              </a:rPr>
              <a:t>AND</a:t>
            </a:r>
            <a:r>
              <a:rPr lang="en-US" sz="2400" dirty="0">
                <a:latin typeface="Algerian" panose="04020705040A02060702" pitchFamily="82" charset="0"/>
              </a:rPr>
              <a:t> s1.UserId=1</a:t>
            </a:r>
          </a:p>
          <a:p>
            <a:r>
              <a:rPr lang="en-US" sz="2400" dirty="0">
                <a:solidFill>
                  <a:srgbClr val="FFC000"/>
                </a:solidFill>
                <a:latin typeface="Algerian" panose="04020705040A02060702" pitchFamily="82" charset="0"/>
              </a:rPr>
              <a:t>)</a:t>
            </a:r>
            <a:r>
              <a:rPr lang="en-US" sz="2400" dirty="0">
                <a:latin typeface="Algerian" panose="04020705040A02060702" pitchFamily="82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110827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57EFF-90C3-B6BE-F3AB-79466AB20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err="1">
                <a:cs typeface="Calibri Light"/>
              </a:rPr>
              <a:t>Групиране</a:t>
            </a:r>
            <a:r>
              <a:rPr lang="en-US" b="1" i="1" dirty="0">
                <a:cs typeface="Calibri Light"/>
              </a:rPr>
              <a:t> и </a:t>
            </a:r>
            <a:r>
              <a:rPr lang="en-US" b="1" i="1" dirty="0" err="1">
                <a:cs typeface="Calibri Light"/>
              </a:rPr>
              <a:t>агрегация</a:t>
            </a:r>
            <a:endParaRPr lang="en-US" b="1" i="1" dirty="0" err="1"/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E58A026C-16C7-A938-3763-50914F13D299}"/>
              </a:ext>
            </a:extLst>
          </p:cNvPr>
          <p:cNvSpPr txBox="1"/>
          <p:nvPr/>
        </p:nvSpPr>
        <p:spPr>
          <a:xfrm>
            <a:off x="265651" y="2340528"/>
            <a:ext cx="1166069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Algerian" panose="04020705040A02060702" pitchFamily="82" charset="0"/>
              </a:rPr>
              <a:t>SELECT</a:t>
            </a:r>
            <a:r>
              <a:rPr lang="en-US" sz="2400" dirty="0">
                <a:latin typeface="Algerian" panose="04020705040A02060702" pitchFamily="82" charset="0"/>
              </a:rPr>
              <a:t> </a:t>
            </a:r>
            <a:r>
              <a:rPr lang="en-US" sz="2400" dirty="0" err="1">
                <a:latin typeface="Algerian" panose="04020705040A02060702" pitchFamily="82" charset="0"/>
              </a:rPr>
              <a:t>Problems.Id</a:t>
            </a:r>
            <a:r>
              <a:rPr lang="en-US" sz="2400" dirty="0">
                <a:latin typeface="Algerian" panose="04020705040A02060702" pitchFamily="82" charset="0"/>
              </a:rPr>
              <a:t>, </a:t>
            </a:r>
            <a:r>
              <a:rPr lang="en-US" sz="2400" dirty="0" err="1">
                <a:latin typeface="Algerian" panose="04020705040A02060702" pitchFamily="82" charset="0"/>
              </a:rPr>
              <a:t>Problems.Name</a:t>
            </a:r>
            <a:r>
              <a:rPr lang="en-US" sz="2400" dirty="0">
                <a:latin typeface="Algerian" panose="04020705040A02060702" pitchFamily="82" charset="0"/>
              </a:rPr>
              <a:t>, p</a:t>
            </a:r>
            <a:r>
              <a:rPr lang="en-US" sz="2400" dirty="0">
                <a:solidFill>
                  <a:srgbClr val="FFC000"/>
                </a:solidFill>
                <a:latin typeface="Algerian" panose="04020705040A02060702" pitchFamily="82" charset="0"/>
              </a:rPr>
              <a:t>.[</a:t>
            </a:r>
            <a:r>
              <a:rPr lang="en-US" sz="2400" dirty="0">
                <a:latin typeface="Algerian" panose="04020705040A02060702" pitchFamily="82" charset="0"/>
              </a:rPr>
              <a:t>Average Points</a:t>
            </a:r>
            <a:r>
              <a:rPr lang="en-US" sz="2400" dirty="0">
                <a:solidFill>
                  <a:srgbClr val="FFC000"/>
                </a:solidFill>
                <a:latin typeface="Algerian" panose="04020705040A02060702" pitchFamily="82" charset="0"/>
              </a:rPr>
              <a:t>] </a:t>
            </a:r>
          </a:p>
          <a:p>
            <a:r>
              <a:rPr lang="en-US" sz="2400" dirty="0">
                <a:solidFill>
                  <a:srgbClr val="FF0000"/>
                </a:solidFill>
                <a:latin typeface="Algerian" panose="04020705040A02060702" pitchFamily="82" charset="0"/>
              </a:rPr>
              <a:t>FROM</a:t>
            </a:r>
            <a:r>
              <a:rPr lang="en-US" sz="2400" dirty="0">
                <a:latin typeface="Algerian" panose="04020705040A02060702" pitchFamily="82" charset="0"/>
              </a:rPr>
              <a:t> Problems, </a:t>
            </a:r>
            <a:r>
              <a:rPr lang="en-US" sz="2400" dirty="0">
                <a:solidFill>
                  <a:srgbClr val="FFC000"/>
                </a:solidFill>
                <a:latin typeface="Algerian" panose="04020705040A02060702" pitchFamily="82" charset="0"/>
              </a:rPr>
              <a:t>(</a:t>
            </a:r>
            <a:r>
              <a:rPr lang="en-US" sz="2400" dirty="0">
                <a:solidFill>
                  <a:srgbClr val="FF0000"/>
                </a:solidFill>
                <a:latin typeface="Algerian" panose="04020705040A02060702" pitchFamily="82" charset="0"/>
              </a:rPr>
              <a:t>SELECT</a:t>
            </a:r>
            <a:r>
              <a:rPr lang="en-US" sz="2400" dirty="0">
                <a:latin typeface="Algerian" panose="04020705040A02060702" pitchFamily="82" charset="0"/>
              </a:rPr>
              <a:t> </a:t>
            </a:r>
            <a:r>
              <a:rPr lang="en-US" sz="2400" dirty="0" err="1">
                <a:latin typeface="Algerian" panose="04020705040A02060702" pitchFamily="82" charset="0"/>
              </a:rPr>
              <a:t>Problems.Id</a:t>
            </a:r>
            <a:r>
              <a:rPr lang="en-US" sz="2400" dirty="0">
                <a:latin typeface="Algerian" panose="04020705040A02060702" pitchFamily="82" charset="0"/>
              </a:rPr>
              <a:t>, </a:t>
            </a:r>
          </a:p>
          <a:p>
            <a:r>
              <a:rPr lang="en-US" sz="2400" dirty="0">
                <a:solidFill>
                  <a:schemeClr val="accent1"/>
                </a:solidFill>
                <a:latin typeface="Algerian" panose="04020705040A02060702" pitchFamily="82" charset="0"/>
              </a:rPr>
              <a:t>			AVG</a:t>
            </a:r>
            <a:r>
              <a:rPr lang="en-US" sz="2400" dirty="0">
                <a:latin typeface="Algerian" panose="04020705040A02060702" pitchFamily="82" charset="0"/>
              </a:rPr>
              <a:t>(</a:t>
            </a:r>
            <a:r>
              <a:rPr lang="en-US" sz="2400" dirty="0" err="1">
                <a:latin typeface="Algerian" panose="04020705040A02060702" pitchFamily="82" charset="0"/>
              </a:rPr>
              <a:t>Submissions.ActualPoints</a:t>
            </a:r>
            <a:r>
              <a:rPr lang="en-US" sz="2400" dirty="0">
                <a:latin typeface="Algerian" panose="04020705040A02060702" pitchFamily="82" charset="0"/>
              </a:rPr>
              <a:t>) </a:t>
            </a:r>
            <a:r>
              <a:rPr lang="en-US" sz="2400" dirty="0">
                <a:solidFill>
                  <a:srgbClr val="FF0000"/>
                </a:solidFill>
                <a:latin typeface="Algerian" panose="04020705040A02060702" pitchFamily="82" charset="0"/>
              </a:rPr>
              <a:t>AS</a:t>
            </a:r>
            <a:r>
              <a:rPr lang="en-US" sz="2400" dirty="0">
                <a:latin typeface="Algerian" panose="04020705040A02060702" pitchFamily="82" charset="0"/>
              </a:rPr>
              <a:t> </a:t>
            </a:r>
            <a:r>
              <a:rPr lang="en-US" sz="2400" dirty="0">
                <a:solidFill>
                  <a:srgbClr val="FFC000"/>
                </a:solidFill>
                <a:latin typeface="Algerian" panose="04020705040A02060702" pitchFamily="82" charset="0"/>
              </a:rPr>
              <a:t>[</a:t>
            </a:r>
            <a:r>
              <a:rPr lang="en-US" sz="2400" dirty="0">
                <a:latin typeface="Algerian" panose="04020705040A02060702" pitchFamily="82" charset="0"/>
              </a:rPr>
              <a:t>Average Points</a:t>
            </a:r>
            <a:r>
              <a:rPr lang="en-US" sz="2400" dirty="0">
                <a:solidFill>
                  <a:srgbClr val="FFC000"/>
                </a:solidFill>
                <a:latin typeface="Algerian" panose="04020705040A02060702" pitchFamily="82" charset="0"/>
              </a:rPr>
              <a:t>]</a:t>
            </a:r>
          </a:p>
          <a:p>
            <a:r>
              <a:rPr lang="en-US" sz="2400" dirty="0">
                <a:latin typeface="Algerian" panose="04020705040A02060702" pitchFamily="82" charset="0"/>
              </a:rPr>
              <a:t>	</a:t>
            </a:r>
            <a:r>
              <a:rPr lang="en-US" sz="2400" dirty="0">
                <a:solidFill>
                  <a:srgbClr val="FF0000"/>
                </a:solidFill>
                <a:latin typeface="Algerian" panose="04020705040A02060702" pitchFamily="82" charset="0"/>
              </a:rPr>
              <a:t>FROM</a:t>
            </a:r>
            <a:r>
              <a:rPr lang="en-US" sz="2400" dirty="0">
                <a:latin typeface="Algerian" panose="04020705040A02060702" pitchFamily="82" charset="0"/>
              </a:rPr>
              <a:t> Submissions, Problems</a:t>
            </a:r>
          </a:p>
          <a:p>
            <a:r>
              <a:rPr lang="en-US" sz="2400" dirty="0">
                <a:latin typeface="Algerian" panose="04020705040A02060702" pitchFamily="82" charset="0"/>
              </a:rPr>
              <a:t>	</a:t>
            </a:r>
            <a:r>
              <a:rPr lang="en-US" sz="2400" dirty="0">
                <a:solidFill>
                  <a:srgbClr val="FF0000"/>
                </a:solidFill>
                <a:latin typeface="Algerian" panose="04020705040A02060702" pitchFamily="82" charset="0"/>
              </a:rPr>
              <a:t>WHERE</a:t>
            </a:r>
            <a:r>
              <a:rPr lang="en-US" sz="2400" dirty="0">
                <a:latin typeface="Algerian" panose="04020705040A02060702" pitchFamily="82" charset="0"/>
              </a:rPr>
              <a:t> </a:t>
            </a:r>
            <a:r>
              <a:rPr lang="en-US" sz="2400" dirty="0" err="1">
                <a:latin typeface="Algerian" panose="04020705040A02060702" pitchFamily="82" charset="0"/>
              </a:rPr>
              <a:t>Submissions.ProblemId</a:t>
            </a:r>
            <a:r>
              <a:rPr lang="en-US" sz="2400" dirty="0">
                <a:latin typeface="Algerian" panose="04020705040A02060702" pitchFamily="82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Algerian" panose="04020705040A02060702" pitchFamily="82" charset="0"/>
              </a:rPr>
              <a:t>=</a:t>
            </a:r>
            <a:r>
              <a:rPr lang="en-US" sz="2400" dirty="0">
                <a:latin typeface="Algerian" panose="04020705040A02060702" pitchFamily="82" charset="0"/>
              </a:rPr>
              <a:t> </a:t>
            </a:r>
            <a:r>
              <a:rPr lang="en-US" sz="2400" dirty="0" err="1">
                <a:latin typeface="Algerian" panose="04020705040A02060702" pitchFamily="82" charset="0"/>
              </a:rPr>
              <a:t>Problems.Id</a:t>
            </a:r>
            <a:endParaRPr lang="en-US" sz="2400" dirty="0">
              <a:latin typeface="Algerian" panose="04020705040A02060702" pitchFamily="82" charset="0"/>
            </a:endParaRPr>
          </a:p>
          <a:p>
            <a:r>
              <a:rPr lang="en-US" sz="2400" dirty="0">
                <a:latin typeface="Algerian" panose="04020705040A02060702" pitchFamily="82" charset="0"/>
              </a:rPr>
              <a:t>	</a:t>
            </a:r>
            <a:r>
              <a:rPr lang="en-US" sz="2400" dirty="0">
                <a:solidFill>
                  <a:srgbClr val="FF0000"/>
                </a:solidFill>
                <a:latin typeface="Algerian" panose="04020705040A02060702" pitchFamily="82" charset="0"/>
              </a:rPr>
              <a:t>GROUP BY </a:t>
            </a:r>
            <a:r>
              <a:rPr lang="en-US" sz="2400" dirty="0" err="1">
                <a:latin typeface="Algerian" panose="04020705040A02060702" pitchFamily="82" charset="0"/>
              </a:rPr>
              <a:t>Problems.Id</a:t>
            </a:r>
            <a:r>
              <a:rPr lang="en-US" sz="2400" dirty="0">
                <a:solidFill>
                  <a:srgbClr val="FFC000"/>
                </a:solidFill>
                <a:latin typeface="Algerian" panose="04020705040A02060702" pitchFamily="82" charset="0"/>
              </a:rPr>
              <a:t>)</a:t>
            </a:r>
            <a:r>
              <a:rPr lang="en-US" sz="2400" dirty="0">
                <a:latin typeface="Algerian" panose="04020705040A02060702" pitchFamily="82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Algerian" panose="04020705040A02060702" pitchFamily="82" charset="0"/>
              </a:rPr>
              <a:t>AS</a:t>
            </a:r>
            <a:r>
              <a:rPr lang="en-US" sz="2400" dirty="0">
                <a:latin typeface="Algerian" panose="04020705040A02060702" pitchFamily="82" charset="0"/>
              </a:rPr>
              <a:t> p</a:t>
            </a:r>
          </a:p>
          <a:p>
            <a:r>
              <a:rPr lang="en-US" sz="2400" dirty="0">
                <a:solidFill>
                  <a:srgbClr val="FF0000"/>
                </a:solidFill>
                <a:latin typeface="Algerian" panose="04020705040A02060702" pitchFamily="82" charset="0"/>
              </a:rPr>
              <a:t>WHERE</a:t>
            </a:r>
            <a:r>
              <a:rPr lang="en-US" sz="2400" dirty="0">
                <a:latin typeface="Algerian" panose="04020705040A02060702" pitchFamily="82" charset="0"/>
              </a:rPr>
              <a:t> </a:t>
            </a:r>
            <a:r>
              <a:rPr lang="en-US" sz="2400" dirty="0" err="1">
                <a:latin typeface="Algerian" panose="04020705040A02060702" pitchFamily="82" charset="0"/>
              </a:rPr>
              <a:t>p.Id</a:t>
            </a:r>
            <a:r>
              <a:rPr lang="en-US" sz="2400" dirty="0">
                <a:latin typeface="Algerian" panose="04020705040A02060702" pitchFamily="82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Algerian" panose="04020705040A02060702" pitchFamily="82" charset="0"/>
              </a:rPr>
              <a:t>=</a:t>
            </a:r>
            <a:r>
              <a:rPr lang="en-US" sz="2400" dirty="0">
                <a:latin typeface="Algerian" panose="04020705040A02060702" pitchFamily="82" charset="0"/>
              </a:rPr>
              <a:t> </a:t>
            </a:r>
            <a:r>
              <a:rPr lang="en-US" sz="2400" dirty="0" err="1">
                <a:latin typeface="Algerian" panose="04020705040A02060702" pitchFamily="82" charset="0"/>
              </a:rPr>
              <a:t>Problems.Id</a:t>
            </a:r>
            <a:r>
              <a:rPr lang="en-US" sz="2400" dirty="0">
                <a:latin typeface="Algerian" panose="04020705040A02060702" pitchFamily="82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8045823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7909B-06FB-56C7-C235-94329BF2C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761" y="123515"/>
            <a:ext cx="10515600" cy="1325563"/>
          </a:xfrm>
        </p:spPr>
        <p:txBody>
          <a:bodyPr/>
          <a:lstStyle/>
          <a:p>
            <a:r>
              <a:rPr lang="en-US" dirty="0" err="1">
                <a:cs typeface="Calibri Light"/>
              </a:rPr>
              <a:t>Ограничения</a:t>
            </a:r>
            <a:endParaRPr lang="en-US" dirty="0" err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08AEEF-19BB-07EB-334B-751B11D51CF9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2254875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E3601-8C27-B36E-6FFF-662FF596C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Тригери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51F0F-F714-F23B-5687-E1934726A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875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B50CE-F794-FF6A-4976-095CB8A9C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Изгледи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6EBDC-5CAE-9C11-0755-14EE912DA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736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2C281-5C13-8DE9-67EF-E7D48151B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err="1">
                <a:cs typeface="Calibri Light"/>
              </a:rPr>
              <a:t>Индекси</a:t>
            </a:r>
            <a:endParaRPr lang="en-US" b="1" i="1" dirty="0" err="1"/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9EBC19EE-C690-A00B-7828-B3C772C3E189}"/>
              </a:ext>
            </a:extLst>
          </p:cNvPr>
          <p:cNvSpPr txBox="1"/>
          <p:nvPr/>
        </p:nvSpPr>
        <p:spPr>
          <a:xfrm>
            <a:off x="127233" y="2592198"/>
            <a:ext cx="1193753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  <a:latin typeface="Algerian" panose="04020705040A02060702" pitchFamily="82" charset="0"/>
              </a:rPr>
              <a:t>CREATE</a:t>
            </a:r>
            <a:r>
              <a:rPr lang="en-US" sz="2200" dirty="0">
                <a:latin typeface="Algerian" panose="04020705040A02060702" pitchFamily="82" charset="0"/>
              </a:rPr>
              <a:t> NONCLUSTERED </a:t>
            </a:r>
            <a:r>
              <a:rPr lang="en-US" sz="2200" dirty="0">
                <a:solidFill>
                  <a:srgbClr val="FF0000"/>
                </a:solidFill>
                <a:latin typeface="Algerian" panose="04020705040A02060702" pitchFamily="82" charset="0"/>
              </a:rPr>
              <a:t>INDEX</a:t>
            </a:r>
            <a:r>
              <a:rPr lang="en-US" sz="2200" dirty="0">
                <a:latin typeface="Algerian" panose="04020705040A02060702" pitchFamily="82" charset="0"/>
              </a:rPr>
              <a:t> </a:t>
            </a:r>
            <a:r>
              <a:rPr lang="en-US" sz="2200" dirty="0" err="1">
                <a:latin typeface="Algerian" panose="04020705040A02060702" pitchFamily="82" charset="0"/>
              </a:rPr>
              <a:t>IX_Users_UserName</a:t>
            </a:r>
            <a:r>
              <a:rPr lang="en-US" sz="2200" dirty="0">
                <a:latin typeface="Algerian" panose="04020705040A02060702" pitchFamily="82" charset="0"/>
              </a:rPr>
              <a:t> </a:t>
            </a:r>
            <a:r>
              <a:rPr lang="en-US" sz="2200" dirty="0">
                <a:solidFill>
                  <a:srgbClr val="FF0000"/>
                </a:solidFill>
                <a:latin typeface="Algerian" panose="04020705040A02060702" pitchFamily="82" charset="0"/>
              </a:rPr>
              <a:t>ON</a:t>
            </a:r>
            <a:r>
              <a:rPr lang="en-US" sz="2200" dirty="0">
                <a:latin typeface="Algerian" panose="04020705040A02060702" pitchFamily="82" charset="0"/>
              </a:rPr>
              <a:t> Users</a:t>
            </a:r>
            <a:r>
              <a:rPr lang="en-US" sz="2200" dirty="0">
                <a:solidFill>
                  <a:srgbClr val="FFC000"/>
                </a:solidFill>
                <a:latin typeface="Algerian" panose="04020705040A02060702" pitchFamily="82" charset="0"/>
              </a:rPr>
              <a:t>(</a:t>
            </a:r>
            <a:r>
              <a:rPr lang="en-US" sz="2200" dirty="0" err="1">
                <a:latin typeface="Algerian" panose="04020705040A02060702" pitchFamily="82" charset="0"/>
              </a:rPr>
              <a:t>UserName</a:t>
            </a:r>
            <a:r>
              <a:rPr lang="en-US" sz="2200" dirty="0">
                <a:latin typeface="Algerian" panose="04020705040A02060702" pitchFamily="82" charset="0"/>
              </a:rPr>
              <a:t> </a:t>
            </a:r>
            <a:r>
              <a:rPr lang="en-US" sz="2200" dirty="0">
                <a:solidFill>
                  <a:srgbClr val="FF0000"/>
                </a:solidFill>
                <a:latin typeface="Algerian" panose="04020705040A02060702" pitchFamily="82" charset="0"/>
              </a:rPr>
              <a:t>ASC</a:t>
            </a:r>
            <a:r>
              <a:rPr lang="en-US" sz="2200" dirty="0">
                <a:solidFill>
                  <a:srgbClr val="FFC000"/>
                </a:solidFill>
                <a:latin typeface="Algerian" panose="04020705040A02060702" pitchFamily="82" charset="0"/>
              </a:rPr>
              <a:t>)</a:t>
            </a:r>
          </a:p>
          <a:p>
            <a:r>
              <a:rPr lang="en-US" sz="2200" dirty="0">
                <a:solidFill>
                  <a:srgbClr val="FF0000"/>
                </a:solidFill>
                <a:latin typeface="Algerian" panose="04020705040A02060702" pitchFamily="82" charset="0"/>
              </a:rPr>
              <a:t>CREATE</a:t>
            </a:r>
            <a:r>
              <a:rPr lang="en-US" sz="2200" dirty="0">
                <a:latin typeface="Algerian" panose="04020705040A02060702" pitchFamily="82" charset="0"/>
              </a:rPr>
              <a:t> NONCLUSTERED </a:t>
            </a:r>
            <a:r>
              <a:rPr lang="en-US" sz="2200" dirty="0">
                <a:solidFill>
                  <a:srgbClr val="FF0000"/>
                </a:solidFill>
                <a:latin typeface="Algerian" panose="04020705040A02060702" pitchFamily="82" charset="0"/>
              </a:rPr>
              <a:t>INDEX</a:t>
            </a:r>
            <a:r>
              <a:rPr lang="en-US" sz="2200" dirty="0">
                <a:latin typeface="Algerian" panose="04020705040A02060702" pitchFamily="82" charset="0"/>
              </a:rPr>
              <a:t> </a:t>
            </a:r>
            <a:r>
              <a:rPr lang="en-US" sz="2200" dirty="0" err="1">
                <a:latin typeface="Algerian" panose="04020705040A02060702" pitchFamily="82" charset="0"/>
              </a:rPr>
              <a:t>IX_Lessons_CourseId</a:t>
            </a:r>
            <a:r>
              <a:rPr lang="en-US" sz="2200" dirty="0">
                <a:latin typeface="Algerian" panose="04020705040A02060702" pitchFamily="82" charset="0"/>
              </a:rPr>
              <a:t> </a:t>
            </a:r>
            <a:r>
              <a:rPr lang="en-US" sz="2200" dirty="0">
                <a:solidFill>
                  <a:srgbClr val="FF0000"/>
                </a:solidFill>
                <a:latin typeface="Algerian" panose="04020705040A02060702" pitchFamily="82" charset="0"/>
              </a:rPr>
              <a:t>ON</a:t>
            </a:r>
            <a:r>
              <a:rPr lang="en-US" sz="2200" dirty="0">
                <a:latin typeface="Algerian" panose="04020705040A02060702" pitchFamily="82" charset="0"/>
              </a:rPr>
              <a:t> Lessons</a:t>
            </a:r>
            <a:r>
              <a:rPr lang="en-US" sz="2200" dirty="0">
                <a:solidFill>
                  <a:srgbClr val="FFC000"/>
                </a:solidFill>
                <a:latin typeface="Algerian" panose="04020705040A02060702" pitchFamily="82" charset="0"/>
              </a:rPr>
              <a:t>(</a:t>
            </a:r>
            <a:r>
              <a:rPr lang="en-US" sz="2200" dirty="0" err="1">
                <a:latin typeface="Algerian" panose="04020705040A02060702" pitchFamily="82" charset="0"/>
              </a:rPr>
              <a:t>CourseId</a:t>
            </a:r>
            <a:r>
              <a:rPr lang="en-US" sz="2200" dirty="0">
                <a:latin typeface="Algerian" panose="04020705040A02060702" pitchFamily="82" charset="0"/>
              </a:rPr>
              <a:t> </a:t>
            </a:r>
            <a:r>
              <a:rPr lang="en-US" sz="2200" dirty="0">
                <a:solidFill>
                  <a:srgbClr val="FF0000"/>
                </a:solidFill>
                <a:latin typeface="Algerian" panose="04020705040A02060702" pitchFamily="82" charset="0"/>
              </a:rPr>
              <a:t>ASC</a:t>
            </a:r>
            <a:r>
              <a:rPr lang="en-US" sz="2200" dirty="0">
                <a:solidFill>
                  <a:srgbClr val="FFC000"/>
                </a:solidFill>
                <a:latin typeface="Algerian" panose="04020705040A02060702" pitchFamily="82" charset="0"/>
              </a:rPr>
              <a:t>)</a:t>
            </a:r>
          </a:p>
          <a:p>
            <a:r>
              <a:rPr lang="en-US" sz="2200" dirty="0">
                <a:solidFill>
                  <a:srgbClr val="FF0000"/>
                </a:solidFill>
                <a:latin typeface="Algerian" panose="04020705040A02060702" pitchFamily="82" charset="0"/>
              </a:rPr>
              <a:t>CREATE</a:t>
            </a:r>
            <a:r>
              <a:rPr lang="en-US" sz="2200" dirty="0">
                <a:latin typeface="Algerian" panose="04020705040A02060702" pitchFamily="82" charset="0"/>
              </a:rPr>
              <a:t> NONCLUSTERED </a:t>
            </a:r>
            <a:r>
              <a:rPr lang="en-US" sz="2200" dirty="0">
                <a:solidFill>
                  <a:srgbClr val="FF0000"/>
                </a:solidFill>
                <a:latin typeface="Algerian" panose="04020705040A02060702" pitchFamily="82" charset="0"/>
              </a:rPr>
              <a:t>INDEX</a:t>
            </a:r>
            <a:r>
              <a:rPr lang="en-US" sz="2200" dirty="0">
                <a:latin typeface="Algerian" panose="04020705040A02060702" pitchFamily="82" charset="0"/>
              </a:rPr>
              <a:t> </a:t>
            </a:r>
            <a:r>
              <a:rPr lang="en-US" sz="2200" dirty="0" err="1">
                <a:latin typeface="Algerian" panose="04020705040A02060702" pitchFamily="82" charset="0"/>
              </a:rPr>
              <a:t>IX_Problems_LessonId</a:t>
            </a:r>
            <a:r>
              <a:rPr lang="en-US" sz="2200" dirty="0">
                <a:latin typeface="Algerian" panose="04020705040A02060702" pitchFamily="82" charset="0"/>
              </a:rPr>
              <a:t> </a:t>
            </a:r>
            <a:r>
              <a:rPr lang="en-US" sz="2200" dirty="0">
                <a:solidFill>
                  <a:srgbClr val="FF0000"/>
                </a:solidFill>
                <a:latin typeface="Algerian" panose="04020705040A02060702" pitchFamily="82" charset="0"/>
              </a:rPr>
              <a:t>ON</a:t>
            </a:r>
            <a:r>
              <a:rPr lang="en-US" sz="2200" dirty="0">
                <a:latin typeface="Algerian" panose="04020705040A02060702" pitchFamily="82" charset="0"/>
              </a:rPr>
              <a:t> Problems</a:t>
            </a:r>
            <a:r>
              <a:rPr lang="en-US" sz="2200" dirty="0">
                <a:solidFill>
                  <a:srgbClr val="FFC000"/>
                </a:solidFill>
                <a:latin typeface="Algerian" panose="04020705040A02060702" pitchFamily="82" charset="0"/>
              </a:rPr>
              <a:t>(</a:t>
            </a:r>
            <a:r>
              <a:rPr lang="en-US" sz="2200" dirty="0" err="1">
                <a:latin typeface="Algerian" panose="04020705040A02060702" pitchFamily="82" charset="0"/>
              </a:rPr>
              <a:t>LessonId</a:t>
            </a:r>
            <a:r>
              <a:rPr lang="en-US" sz="2200" dirty="0">
                <a:latin typeface="Algerian" panose="04020705040A02060702" pitchFamily="82" charset="0"/>
              </a:rPr>
              <a:t> </a:t>
            </a:r>
            <a:r>
              <a:rPr lang="en-US" sz="2200" dirty="0">
                <a:solidFill>
                  <a:srgbClr val="FF0000"/>
                </a:solidFill>
                <a:latin typeface="Algerian" panose="04020705040A02060702" pitchFamily="82" charset="0"/>
              </a:rPr>
              <a:t>ASC</a:t>
            </a:r>
            <a:r>
              <a:rPr lang="en-US" sz="2200" dirty="0">
                <a:solidFill>
                  <a:srgbClr val="FFC000"/>
                </a:solidFill>
                <a:latin typeface="Algerian" panose="04020705040A02060702" pitchFamily="82" charset="0"/>
              </a:rPr>
              <a:t>)</a:t>
            </a:r>
          </a:p>
          <a:p>
            <a:r>
              <a:rPr lang="en-US" sz="2200" dirty="0">
                <a:solidFill>
                  <a:srgbClr val="FF0000"/>
                </a:solidFill>
                <a:latin typeface="Algerian" panose="04020705040A02060702" pitchFamily="82" charset="0"/>
              </a:rPr>
              <a:t>CREATE</a:t>
            </a:r>
            <a:r>
              <a:rPr lang="en-US" sz="2200" dirty="0">
                <a:latin typeface="Algerian" panose="04020705040A02060702" pitchFamily="82" charset="0"/>
              </a:rPr>
              <a:t> NONCLUSTERED </a:t>
            </a:r>
            <a:r>
              <a:rPr lang="en-US" sz="2200" dirty="0">
                <a:solidFill>
                  <a:srgbClr val="FF0000"/>
                </a:solidFill>
                <a:latin typeface="Algerian" panose="04020705040A02060702" pitchFamily="82" charset="0"/>
              </a:rPr>
              <a:t>INDEX</a:t>
            </a:r>
            <a:r>
              <a:rPr lang="en-US" sz="2200" dirty="0">
                <a:latin typeface="Algerian" panose="04020705040A02060702" pitchFamily="82" charset="0"/>
              </a:rPr>
              <a:t> </a:t>
            </a:r>
            <a:r>
              <a:rPr lang="en-US" sz="2200" dirty="0" err="1">
                <a:latin typeface="Algerian" panose="04020705040A02060702" pitchFamily="82" charset="0"/>
              </a:rPr>
              <a:t>IX_Resources_LessonId</a:t>
            </a:r>
            <a:r>
              <a:rPr lang="en-US" sz="2200" dirty="0">
                <a:latin typeface="Algerian" panose="04020705040A02060702" pitchFamily="82" charset="0"/>
              </a:rPr>
              <a:t> </a:t>
            </a:r>
            <a:r>
              <a:rPr lang="en-US" sz="2200" dirty="0">
                <a:solidFill>
                  <a:srgbClr val="FF0000"/>
                </a:solidFill>
                <a:latin typeface="Algerian" panose="04020705040A02060702" pitchFamily="82" charset="0"/>
              </a:rPr>
              <a:t>ON</a:t>
            </a:r>
            <a:r>
              <a:rPr lang="en-US" sz="2200" dirty="0">
                <a:latin typeface="Algerian" panose="04020705040A02060702" pitchFamily="82" charset="0"/>
              </a:rPr>
              <a:t> Resources</a:t>
            </a:r>
            <a:r>
              <a:rPr lang="en-US" sz="2200" dirty="0">
                <a:solidFill>
                  <a:srgbClr val="FFC000"/>
                </a:solidFill>
                <a:latin typeface="Algerian" panose="04020705040A02060702" pitchFamily="82" charset="0"/>
              </a:rPr>
              <a:t>(</a:t>
            </a:r>
            <a:r>
              <a:rPr lang="en-US" sz="2200" dirty="0" err="1">
                <a:latin typeface="Algerian" panose="04020705040A02060702" pitchFamily="82" charset="0"/>
              </a:rPr>
              <a:t>LessonId</a:t>
            </a:r>
            <a:r>
              <a:rPr lang="en-US" sz="2200" dirty="0">
                <a:latin typeface="Algerian" panose="04020705040A02060702" pitchFamily="82" charset="0"/>
              </a:rPr>
              <a:t> </a:t>
            </a:r>
            <a:r>
              <a:rPr lang="en-US" sz="2200" dirty="0">
                <a:solidFill>
                  <a:srgbClr val="FF0000"/>
                </a:solidFill>
                <a:latin typeface="Algerian" panose="04020705040A02060702" pitchFamily="82" charset="0"/>
              </a:rPr>
              <a:t>ASC</a:t>
            </a:r>
            <a:r>
              <a:rPr lang="en-US" sz="2200" dirty="0">
                <a:solidFill>
                  <a:srgbClr val="FFC000"/>
                </a:solidFill>
                <a:latin typeface="Algerian" panose="04020705040A02060702" pitchFamily="8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156070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E3D2C-74F1-A946-35A5-FB9042497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err="1">
                <a:ea typeface="+mj-lt"/>
                <a:cs typeface="+mj-lt"/>
              </a:rPr>
              <a:t>Подобрения</a:t>
            </a:r>
            <a:r>
              <a:rPr lang="en-US" b="1" i="1" dirty="0">
                <a:ea typeface="+mj-lt"/>
                <a:cs typeface="+mj-lt"/>
              </a:rPr>
              <a:t> </a:t>
            </a:r>
            <a:r>
              <a:rPr lang="en-US" b="1" i="1" dirty="0" err="1">
                <a:ea typeface="+mj-lt"/>
                <a:cs typeface="+mj-lt"/>
              </a:rPr>
              <a:t>към</a:t>
            </a:r>
            <a:r>
              <a:rPr lang="en-US" b="1" i="1" dirty="0">
                <a:ea typeface="+mj-lt"/>
                <a:cs typeface="+mj-lt"/>
              </a:rPr>
              <a:t> </a:t>
            </a:r>
            <a:r>
              <a:rPr lang="en-US" b="1" i="1" dirty="0" err="1">
                <a:ea typeface="+mj-lt"/>
                <a:cs typeface="+mj-lt"/>
              </a:rPr>
              <a:t>системата</a:t>
            </a:r>
            <a:endParaRPr lang="en-US" b="1" i="1" dirty="0" err="1"/>
          </a:p>
        </p:txBody>
      </p:sp>
      <p:sp>
        <p:nvSpPr>
          <p:cNvPr id="6" name="Текстово поле 5">
            <a:extLst>
              <a:ext uri="{FF2B5EF4-FFF2-40B4-BE49-F238E27FC236}">
                <a16:creationId xmlns:a16="http://schemas.microsoft.com/office/drawing/2014/main" id="{6CAB9593-4EFC-D946-4FFE-3E2D79F73740}"/>
              </a:ext>
            </a:extLst>
          </p:cNvPr>
          <p:cNvSpPr txBox="1"/>
          <p:nvPr/>
        </p:nvSpPr>
        <p:spPr>
          <a:xfrm>
            <a:off x="751234" y="2305615"/>
            <a:ext cx="10515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a typeface="+mn-lt"/>
                <a:cs typeface="+mn-lt"/>
              </a:rPr>
              <a:t>В </a:t>
            </a:r>
            <a:r>
              <a:rPr lang="en-US" sz="2800" dirty="0" err="1">
                <a:ea typeface="+mn-lt"/>
                <a:cs typeface="+mn-lt"/>
              </a:rPr>
              <a:t>момента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системата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работи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само</a:t>
            </a:r>
            <a:r>
              <a:rPr lang="en-US" sz="2800" dirty="0">
                <a:ea typeface="+mn-lt"/>
                <a:cs typeface="+mn-lt"/>
              </a:rPr>
              <a:t> с </a:t>
            </a:r>
            <a:r>
              <a:rPr lang="en-US" sz="2800" dirty="0" err="1">
                <a:ea typeface="+mn-lt"/>
                <a:cs typeface="+mn-lt"/>
              </a:rPr>
              <a:t>един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език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за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програмиране</a:t>
            </a:r>
            <a:r>
              <a:rPr lang="en-US" sz="2800" dirty="0">
                <a:ea typeface="+mn-lt"/>
                <a:cs typeface="+mn-lt"/>
              </a:rPr>
              <a:t>. </a:t>
            </a:r>
            <a:r>
              <a:rPr lang="en-US" sz="2800" dirty="0" err="1">
                <a:ea typeface="+mn-lt"/>
                <a:cs typeface="+mn-lt"/>
              </a:rPr>
              <a:t>Могат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да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се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добавят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различни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видове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езици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за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програмиране</a:t>
            </a:r>
            <a:r>
              <a:rPr lang="en-US" sz="2800" dirty="0">
                <a:ea typeface="+mn-lt"/>
                <a:cs typeface="+mn-lt"/>
              </a:rPr>
              <a:t> и </a:t>
            </a:r>
            <a:r>
              <a:rPr lang="en-US" sz="2800" dirty="0" err="1">
                <a:ea typeface="+mn-lt"/>
                <a:cs typeface="+mn-lt"/>
              </a:rPr>
              <a:t>да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се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нагласят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максималните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времена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на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задачите</a:t>
            </a:r>
            <a:r>
              <a:rPr lang="en-US" sz="2800" dirty="0">
                <a:ea typeface="+mn-lt"/>
                <a:cs typeface="+mn-lt"/>
              </a:rPr>
              <a:t>, </a:t>
            </a:r>
            <a:r>
              <a:rPr lang="en-US" sz="2800" dirty="0" err="1">
                <a:ea typeface="+mn-lt"/>
                <a:cs typeface="+mn-lt"/>
              </a:rPr>
              <a:t>за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да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се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съобразят</a:t>
            </a:r>
            <a:r>
              <a:rPr lang="en-US" sz="2800" dirty="0">
                <a:ea typeface="+mn-lt"/>
                <a:cs typeface="+mn-lt"/>
              </a:rPr>
              <a:t> с </a:t>
            </a:r>
            <a:r>
              <a:rPr lang="en-US" sz="2800" dirty="0" err="1">
                <a:ea typeface="+mn-lt"/>
                <a:cs typeface="+mn-lt"/>
              </a:rPr>
              <a:t>разликите</a:t>
            </a:r>
            <a:r>
              <a:rPr lang="en-US" sz="2800" dirty="0">
                <a:ea typeface="+mn-lt"/>
                <a:cs typeface="+mn-lt"/>
              </a:rPr>
              <a:t> в </a:t>
            </a:r>
            <a:r>
              <a:rPr lang="en-US" sz="2800" dirty="0" err="1">
                <a:ea typeface="+mn-lt"/>
                <a:cs typeface="+mn-lt"/>
              </a:rPr>
              <a:t>скоростта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на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изпълнение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на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различните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езици</a:t>
            </a:r>
            <a:r>
              <a:rPr lang="en-US" sz="2800" dirty="0">
                <a:ea typeface="+mn-lt"/>
                <a:cs typeface="+mn-lt"/>
              </a:rPr>
              <a:t>.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16916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1B18B-BBE5-C1DC-0CE5-D4D557ABB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664" y="1089954"/>
            <a:ext cx="12030305" cy="496829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Algerian"/>
                <a:cs typeface="Calibri Light"/>
              </a:rPr>
              <a:t>SELECT</a:t>
            </a:r>
            <a:r>
              <a:rPr lang="en-US" dirty="0">
                <a:latin typeface="Algerian"/>
                <a:cs typeface="Calibri Light"/>
              </a:rPr>
              <a:t> </a:t>
            </a:r>
            <a:r>
              <a:rPr lang="en-US" dirty="0">
                <a:solidFill>
                  <a:srgbClr val="FF0000"/>
                </a:solidFill>
                <a:latin typeface="Algerian"/>
                <a:cs typeface="Calibri Light"/>
              </a:rPr>
              <a:t>*</a:t>
            </a:r>
            <a:br>
              <a:rPr lang="en-US" dirty="0">
                <a:latin typeface="Algerian"/>
                <a:cs typeface="Calibri Light"/>
              </a:rPr>
            </a:br>
            <a:r>
              <a:rPr lang="en-US" b="1" dirty="0">
                <a:latin typeface="Algerian"/>
                <a:cs typeface="Calibri Light"/>
              </a:rPr>
              <a:t>FROM</a:t>
            </a:r>
            <a:r>
              <a:rPr lang="en-US" dirty="0">
                <a:latin typeface="Algerian"/>
                <a:cs typeface="Calibri Light"/>
              </a:rPr>
              <a:t> </a:t>
            </a:r>
            <a:r>
              <a:rPr lang="en-US" dirty="0">
                <a:solidFill>
                  <a:srgbClr val="FF0000"/>
                </a:solidFill>
                <a:latin typeface="Algerian"/>
                <a:cs typeface="Calibri Light"/>
              </a:rPr>
              <a:t>DB_PROJECTS</a:t>
            </a:r>
            <a:br>
              <a:rPr lang="en-US" dirty="0">
                <a:latin typeface="Algerian"/>
                <a:cs typeface="Calibri Light"/>
              </a:rPr>
            </a:br>
            <a:r>
              <a:rPr lang="en-US" b="1" dirty="0">
                <a:latin typeface="Algerian"/>
                <a:cs typeface="Calibri Light"/>
              </a:rPr>
              <a:t>WHERE</a:t>
            </a:r>
            <a:r>
              <a:rPr lang="en-US" dirty="0">
                <a:latin typeface="Algerian"/>
                <a:cs typeface="Calibri Light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Algerian"/>
                <a:cs typeface="Calibri Light"/>
              </a:rPr>
              <a:t>DB_PROJECTS.</a:t>
            </a:r>
            <a:r>
              <a:rPr lang="en-US" dirty="0" err="1">
                <a:solidFill>
                  <a:srgbClr val="7030A0"/>
                </a:solidFill>
                <a:latin typeface="Algerian"/>
                <a:cs typeface="Calibri Light"/>
              </a:rPr>
              <a:t>Participants</a:t>
            </a:r>
            <a:r>
              <a:rPr lang="en-US" dirty="0">
                <a:latin typeface="Algerian"/>
                <a:cs typeface="Calibri Light"/>
              </a:rPr>
              <a:t> = </a:t>
            </a:r>
            <a:r>
              <a:rPr lang="en-US" dirty="0">
                <a:solidFill>
                  <a:schemeClr val="accent6"/>
                </a:solidFill>
                <a:latin typeface="Algerian"/>
                <a:cs typeface="Calibri Light"/>
              </a:rPr>
              <a:t>'</a:t>
            </a:r>
            <a:r>
              <a:rPr lang="en-US" dirty="0" err="1">
                <a:solidFill>
                  <a:schemeClr val="accent6"/>
                </a:solidFill>
                <a:latin typeface="Algerian"/>
                <a:cs typeface="Calibri Light"/>
              </a:rPr>
              <a:t>Preso</a:t>
            </a:r>
            <a:r>
              <a:rPr lang="en-US" dirty="0">
                <a:solidFill>
                  <a:schemeClr val="accent6"/>
                </a:solidFill>
                <a:latin typeface="Algerian"/>
                <a:cs typeface="Calibri Light"/>
              </a:rPr>
              <a:t>'</a:t>
            </a:r>
            <a:r>
              <a:rPr lang="en-US" dirty="0">
                <a:latin typeface="Algerian"/>
                <a:cs typeface="Calibri Light"/>
              </a:rPr>
              <a:t> </a:t>
            </a:r>
            <a:r>
              <a:rPr lang="en-US" b="1" dirty="0">
                <a:latin typeface="Algerian"/>
                <a:cs typeface="Calibri Light"/>
              </a:rPr>
              <a:t>OR</a:t>
            </a:r>
            <a:br>
              <a:rPr lang="en-US" b="1" dirty="0">
                <a:latin typeface="Algerian"/>
                <a:cs typeface="Calibri Light"/>
              </a:rPr>
            </a:br>
            <a:r>
              <a:rPr lang="en-US" dirty="0">
                <a:latin typeface="Algerian"/>
                <a:cs typeface="Calibri Light"/>
              </a:rPr>
              <a:t>              </a:t>
            </a:r>
            <a:r>
              <a:rPr lang="en-US" dirty="0" err="1">
                <a:solidFill>
                  <a:srgbClr val="FF0000"/>
                </a:solidFill>
                <a:latin typeface="Algerian"/>
                <a:ea typeface="+mj-lt"/>
                <a:cs typeface="+mj-lt"/>
              </a:rPr>
              <a:t>DB_PROJECTS.</a:t>
            </a:r>
            <a:r>
              <a:rPr lang="en-US" dirty="0" err="1">
                <a:solidFill>
                  <a:srgbClr val="7030A0"/>
                </a:solidFill>
                <a:latin typeface="Algerian"/>
                <a:ea typeface="+mj-lt"/>
                <a:cs typeface="+mj-lt"/>
              </a:rPr>
              <a:t>Participants</a:t>
            </a:r>
            <a:r>
              <a:rPr lang="en-US" dirty="0">
                <a:latin typeface="Algerian"/>
                <a:ea typeface="+mj-lt"/>
                <a:cs typeface="+mj-lt"/>
              </a:rPr>
              <a:t> = </a:t>
            </a:r>
            <a:r>
              <a:rPr lang="en-US" dirty="0">
                <a:solidFill>
                  <a:schemeClr val="accent6"/>
                </a:solidFill>
                <a:latin typeface="Algerian"/>
                <a:ea typeface="+mj-lt"/>
                <a:cs typeface="+mj-lt"/>
              </a:rPr>
              <a:t>'Nasko'</a:t>
            </a:r>
            <a:r>
              <a:rPr lang="en-US" dirty="0">
                <a:latin typeface="Algerian"/>
                <a:ea typeface="+mj-lt"/>
                <a:cs typeface="+mj-lt"/>
              </a:rPr>
              <a:t> </a:t>
            </a:r>
            <a:r>
              <a:rPr lang="en-US" b="1" dirty="0">
                <a:latin typeface="Algerian"/>
                <a:ea typeface="+mj-lt"/>
                <a:cs typeface="+mj-lt"/>
              </a:rPr>
              <a:t>OR</a:t>
            </a:r>
            <a:br>
              <a:rPr lang="en-US" b="1" dirty="0">
                <a:latin typeface="Algerian"/>
              </a:rPr>
            </a:br>
            <a:r>
              <a:rPr lang="en-US" dirty="0">
                <a:latin typeface="Algerian"/>
                <a:ea typeface="+mj-lt"/>
                <a:cs typeface="+mj-lt"/>
              </a:rPr>
              <a:t>              </a:t>
            </a:r>
            <a:r>
              <a:rPr lang="en-US" dirty="0" err="1">
                <a:solidFill>
                  <a:srgbClr val="FF0000"/>
                </a:solidFill>
                <a:latin typeface="Algerian"/>
                <a:ea typeface="+mj-lt"/>
                <a:cs typeface="+mj-lt"/>
              </a:rPr>
              <a:t>DB_PROJECTS.</a:t>
            </a:r>
            <a:r>
              <a:rPr lang="en-US" dirty="0" err="1">
                <a:solidFill>
                  <a:srgbClr val="7030A0"/>
                </a:solidFill>
                <a:latin typeface="Algerian"/>
                <a:ea typeface="+mj-lt"/>
                <a:cs typeface="+mj-lt"/>
              </a:rPr>
              <a:t>Participants</a:t>
            </a:r>
            <a:r>
              <a:rPr lang="en-US" dirty="0">
                <a:latin typeface="Algerian"/>
                <a:ea typeface="+mj-lt"/>
                <a:cs typeface="+mj-lt"/>
              </a:rPr>
              <a:t> = </a:t>
            </a:r>
            <a:r>
              <a:rPr lang="en-US" dirty="0">
                <a:solidFill>
                  <a:schemeClr val="accent6"/>
                </a:solidFill>
                <a:latin typeface="Algerian"/>
                <a:ea typeface="+mj-lt"/>
                <a:cs typeface="+mj-lt"/>
              </a:rPr>
              <a:t>'Hari'</a:t>
            </a:r>
            <a:r>
              <a:rPr lang="en-US" dirty="0">
                <a:latin typeface="Algerian"/>
                <a:ea typeface="+mj-lt"/>
                <a:cs typeface="+mj-lt"/>
              </a:rPr>
              <a:t>;</a:t>
            </a:r>
            <a:br>
              <a:rPr lang="en-US" dirty="0">
                <a:latin typeface="Algerian"/>
                <a:ea typeface="+mj-lt"/>
                <a:cs typeface="+mj-lt"/>
              </a:rPr>
            </a:br>
            <a:br>
              <a:rPr lang="en-US" dirty="0">
                <a:ea typeface="+mj-lt"/>
                <a:cs typeface="+mj-lt"/>
              </a:rPr>
            </a:br>
            <a:endParaRPr lang="en-US" dirty="0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25749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77ED6DA-DBE6-AF30-62EA-3A27F3E0F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885" y="1243013"/>
            <a:ext cx="3855720" cy="43719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 err="1">
                <a:solidFill>
                  <a:schemeClr val="accent2">
                    <a:lumMod val="50000"/>
                  </a:schemeClr>
                </a:solidFill>
                <a:latin typeface="Arial Black"/>
              </a:rPr>
              <a:t>Въпроси</a:t>
            </a:r>
            <a:r>
              <a:rPr lang="en-US" sz="3600" dirty="0">
                <a:solidFill>
                  <a:schemeClr val="accent2">
                    <a:lumMod val="50000"/>
                  </a:schemeClr>
                </a:solidFill>
                <a:latin typeface="Arial Black"/>
              </a:rPr>
              <a:t>?</a:t>
            </a:r>
            <a:endParaRPr lang="en-US" sz="3600" kern="1200" dirty="0">
              <a:solidFill>
                <a:schemeClr val="accent2">
                  <a:lumMod val="50000"/>
                </a:schemeClr>
              </a:solidFill>
              <a:latin typeface="Arial Black"/>
            </a:endParaRPr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DC555D49-09C1-F085-ADFD-84D8BC0B4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5498" y="685890"/>
            <a:ext cx="6869151" cy="5486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734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8B9C6-34FA-0DCE-45B6-AE781EC86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8D3F8052-6D1E-7477-58D6-8DC0477B6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6" y="-1376"/>
            <a:ext cx="12184564" cy="6860748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AFA7845-1721-FE2F-90EC-F1C4C8C65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029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27ACF-03FA-4148-A1D5-3B127B4CD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7070"/>
            <a:ext cx="10515600" cy="1325563"/>
          </a:xfrm>
        </p:spPr>
        <p:txBody>
          <a:bodyPr/>
          <a:lstStyle/>
          <a:p>
            <a:pPr algn="ctr"/>
            <a:r>
              <a:rPr lang="bg-BG" b="1" i="1" dirty="0"/>
              <a:t>Описание на задание</a:t>
            </a:r>
            <a:endParaRPr lang="en-US" b="1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B4589-77D7-4FD5-A9F8-9FF92FD77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Основната идея е да реализираме система за оценяване на задачи, която наподобява 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  <a:latin typeface="Algerian" panose="04020705040A02060702" pitchFamily="82" charset="0"/>
              </a:rPr>
              <a:t>hackerrank</a:t>
            </a:r>
            <a:r>
              <a:rPr lang="en-US" dirty="0">
                <a:latin typeface="Algerian" panose="04020705040A02060702" pitchFamily="82" charset="0"/>
              </a:rPr>
              <a:t> </a:t>
            </a:r>
            <a:r>
              <a:rPr lang="bg-BG" dirty="0"/>
              <a:t>и 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  <a:latin typeface="Algerian" panose="04020705040A02060702" pitchFamily="82" charset="0"/>
              </a:rPr>
              <a:t>leetcode</a:t>
            </a:r>
            <a:r>
              <a:rPr lang="en-US" dirty="0">
                <a:latin typeface="Algerian" panose="04020705040A02060702" pitchFamily="82" charset="0"/>
              </a:rPr>
              <a:t>.</a:t>
            </a:r>
          </a:p>
          <a:p>
            <a:r>
              <a:rPr lang="bg-BG" dirty="0"/>
              <a:t>Това са системи, в които има много задачи, които се отнасят за даден урок/раздел.</a:t>
            </a:r>
          </a:p>
          <a:p>
            <a:r>
              <a:rPr lang="bg-BG" dirty="0"/>
              <a:t>Всяка задача има също така и тестове, с които се оценява дали тя е решена правилно от потребителя, който предава решението.</a:t>
            </a:r>
          </a:p>
          <a:p>
            <a:r>
              <a:rPr lang="bg-BG" dirty="0"/>
              <a:t>В тях също така има и състезания, които се водят за определен период от време и накрая има класиране, спрямо това кой най-бързо е решил задачите.</a:t>
            </a:r>
          </a:p>
        </p:txBody>
      </p:sp>
    </p:spTree>
    <p:extLst>
      <p:ext uri="{BB962C8B-B14F-4D97-AF65-F5344CB8AC3E}">
        <p14:creationId xmlns:p14="http://schemas.microsoft.com/office/powerpoint/2010/main" val="1056834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4733B-0DB2-47AD-967E-8C38D041F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b="1" i="1" dirty="0"/>
              <a:t>Основни елементи на нашата система</a:t>
            </a:r>
            <a:endParaRPr lang="en-US" b="1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CA525-B230-48AD-A197-36DE2B659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bg-BG" dirty="0"/>
              <a:t>В основата на системата стоят курсовете(</a:t>
            </a:r>
            <a:r>
              <a:rPr lang="en-US" dirty="0"/>
              <a:t>Courses</a:t>
            </a:r>
            <a:r>
              <a:rPr lang="bg-BG" dirty="0"/>
              <a:t>). Всеки курс има уроци(</a:t>
            </a:r>
            <a:r>
              <a:rPr lang="en-US" dirty="0"/>
              <a:t>Lessons</a:t>
            </a:r>
            <a:r>
              <a:rPr lang="bg-BG" dirty="0"/>
              <a:t>), а към уроците има ресурси(</a:t>
            </a:r>
            <a:r>
              <a:rPr lang="en-US" dirty="0"/>
              <a:t>Resources</a:t>
            </a:r>
            <a:r>
              <a:rPr lang="bg-BG" dirty="0"/>
              <a:t>) за учене. </a:t>
            </a:r>
          </a:p>
          <a:p>
            <a:r>
              <a:rPr lang="bg-BG" dirty="0"/>
              <a:t>В нашата система има задачи(</a:t>
            </a:r>
            <a:r>
              <a:rPr lang="en-US" dirty="0"/>
              <a:t>Problems)</a:t>
            </a:r>
            <a:r>
              <a:rPr lang="bg-BG" dirty="0"/>
              <a:t>, които принадлежат към даден урок, всяка и имат тестове(</a:t>
            </a:r>
            <a:r>
              <a:rPr lang="en-US" dirty="0"/>
              <a:t>Tests</a:t>
            </a:r>
            <a:r>
              <a:rPr lang="bg-BG" dirty="0"/>
              <a:t>) и за всяка от задачите потребителите(</a:t>
            </a:r>
            <a:r>
              <a:rPr lang="en-US" dirty="0"/>
              <a:t>Users</a:t>
            </a:r>
            <a:r>
              <a:rPr lang="bg-BG" dirty="0"/>
              <a:t>), могат да предават решение(</a:t>
            </a:r>
            <a:r>
              <a:rPr lang="en-US" dirty="0"/>
              <a:t>Submission</a:t>
            </a:r>
            <a:r>
              <a:rPr lang="bg-BG" dirty="0"/>
              <a:t>).</a:t>
            </a:r>
            <a:endParaRPr lang="en-US" dirty="0"/>
          </a:p>
          <a:p>
            <a:r>
              <a:rPr lang="bg-BG" dirty="0"/>
              <a:t>В системата също така има 3 типа потребители – Администратор, Преподавател и Обикновен потребител.</a:t>
            </a:r>
          </a:p>
          <a:p>
            <a:r>
              <a:rPr lang="bg-BG" dirty="0"/>
              <a:t>Друга важна част на системата са изпълнените тестове(</a:t>
            </a:r>
            <a:r>
              <a:rPr lang="en-US" dirty="0" err="1"/>
              <a:t>ExecutedTests</a:t>
            </a:r>
            <a:r>
              <a:rPr lang="bg-BG" dirty="0"/>
              <a:t>)</a:t>
            </a:r>
            <a:r>
              <a:rPr lang="en-US" dirty="0"/>
              <a:t>.</a:t>
            </a:r>
          </a:p>
          <a:p>
            <a:r>
              <a:rPr lang="bg-BG" dirty="0"/>
              <a:t>Имаме и състезания(</a:t>
            </a:r>
            <a:r>
              <a:rPr lang="en-US" dirty="0"/>
              <a:t>Contests</a:t>
            </a:r>
            <a:r>
              <a:rPr lang="bg-BG" dirty="0"/>
              <a:t>), които отново принадлежат към даден урок. Във всяко състезание имаме определен набор от разрешени </a:t>
            </a:r>
            <a:r>
              <a:rPr lang="en-US" dirty="0"/>
              <a:t>IP </a:t>
            </a:r>
            <a:r>
              <a:rPr lang="bg-BG" dirty="0"/>
              <a:t>адреси(</a:t>
            </a:r>
            <a:r>
              <a:rPr lang="en-US" dirty="0" err="1"/>
              <a:t>AllowedIpAddresses</a:t>
            </a:r>
            <a:r>
              <a:rPr lang="bg-BG" dirty="0"/>
              <a:t>). Също така в него могат да участват потребители.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428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9646433F-B8AD-4375-B705-C8AF73AC70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087" y="710300"/>
            <a:ext cx="10293577" cy="586067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C0477E-4BEC-40A4-825D-03A120E5B4F7}"/>
              </a:ext>
            </a:extLst>
          </p:cNvPr>
          <p:cNvSpPr txBox="1"/>
          <p:nvPr/>
        </p:nvSpPr>
        <p:spPr>
          <a:xfrm>
            <a:off x="4975901" y="-44923"/>
            <a:ext cx="2537561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bg-BG" sz="4800" b="1" i="1" dirty="0"/>
              <a:t>СХЕМА</a:t>
            </a:r>
            <a:endParaRPr lang="en-US" sz="4800" b="1" i="1" dirty="0"/>
          </a:p>
        </p:txBody>
      </p:sp>
    </p:spTree>
    <p:extLst>
      <p:ext uri="{BB962C8B-B14F-4D97-AF65-F5344CB8AC3E}">
        <p14:creationId xmlns:p14="http://schemas.microsoft.com/office/powerpoint/2010/main" val="3333900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65B34-242D-4A3A-8E20-596EB59E1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b="1" i="1" dirty="0"/>
              <a:t>Отношения</a:t>
            </a:r>
            <a:r>
              <a:rPr lang="en-US" b="1" i="1" dirty="0"/>
              <a:t> </a:t>
            </a:r>
            <a:r>
              <a:rPr lang="bg-BG" b="1" i="1" dirty="0"/>
              <a:t>много към много</a:t>
            </a:r>
            <a:endParaRPr lang="en-US" b="1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71A28-460F-41DC-BA10-5FDBF5551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Users – Contests </a:t>
            </a:r>
            <a:r>
              <a:rPr lang="bg-BG" dirty="0"/>
              <a:t>(</a:t>
            </a:r>
            <a:r>
              <a:rPr lang="en-US" dirty="0" err="1"/>
              <a:t>UserContests</a:t>
            </a:r>
            <a:r>
              <a:rPr lang="bg-BG" dirty="0"/>
              <a:t>)</a:t>
            </a:r>
            <a:r>
              <a:rPr lang="en-US" dirty="0"/>
              <a:t>, </a:t>
            </a:r>
            <a:r>
              <a:rPr lang="bg-BG" dirty="0"/>
              <a:t>един потребител може да участва в много състезания и в едно състезание може да участват много потребители.</a:t>
            </a:r>
            <a:endParaRPr lang="en-US" dirty="0"/>
          </a:p>
          <a:p>
            <a:r>
              <a:rPr lang="en-US" dirty="0"/>
              <a:t>Users – Roles </a:t>
            </a:r>
            <a:r>
              <a:rPr lang="bg-BG" dirty="0"/>
              <a:t>(</a:t>
            </a:r>
            <a:r>
              <a:rPr lang="en-US" dirty="0" err="1"/>
              <a:t>UserRoles</a:t>
            </a:r>
            <a:r>
              <a:rPr lang="bg-BG" dirty="0"/>
              <a:t>), Един потребител може да има различни роли и една роля може да бъде на повече от един потребител.</a:t>
            </a:r>
            <a:endParaRPr lang="en-US" dirty="0"/>
          </a:p>
          <a:p>
            <a:r>
              <a:rPr lang="en-US" dirty="0"/>
              <a:t>Contests – </a:t>
            </a:r>
            <a:r>
              <a:rPr lang="en-US" dirty="0" err="1"/>
              <a:t>AllowedIpAddresses</a:t>
            </a:r>
            <a:r>
              <a:rPr lang="en-US" dirty="0"/>
              <a:t> </a:t>
            </a:r>
            <a:r>
              <a:rPr lang="bg-BG" dirty="0"/>
              <a:t>(</a:t>
            </a:r>
            <a:r>
              <a:rPr lang="en-US" dirty="0" err="1"/>
              <a:t>ContestAllowedIpAddresses</a:t>
            </a:r>
            <a:r>
              <a:rPr lang="bg-BG" dirty="0"/>
              <a:t>), едно състезание може да има много разрешени адреси и на един разрешен адрес могат да се водят много състезания.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036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204F9-98EA-4ED0-B9AD-7631FC451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b="1" i="1" dirty="0"/>
              <a:t>Отношения едно към много</a:t>
            </a:r>
            <a:endParaRPr lang="en-US" b="1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30B96-81CE-46FD-B2D4-7ABB6A19C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Users – Submissions, </a:t>
            </a:r>
            <a:r>
              <a:rPr lang="bg-BG" dirty="0"/>
              <a:t>един потребител може да предава много решения, но всяко решение принадлежи на 1 потребител.</a:t>
            </a:r>
          </a:p>
          <a:p>
            <a:r>
              <a:rPr lang="en-US" dirty="0"/>
              <a:t>Problems – Submissions</a:t>
            </a:r>
          </a:p>
          <a:p>
            <a:r>
              <a:rPr lang="en-US" dirty="0"/>
              <a:t>Lessons – Problems</a:t>
            </a:r>
          </a:p>
          <a:p>
            <a:r>
              <a:rPr lang="en-US" dirty="0"/>
              <a:t>Courses – Lessons</a:t>
            </a:r>
          </a:p>
          <a:p>
            <a:r>
              <a:rPr lang="en-US" dirty="0"/>
              <a:t>Lessons – Resources</a:t>
            </a:r>
          </a:p>
          <a:p>
            <a:r>
              <a:rPr lang="en-US" dirty="0"/>
              <a:t>Problems – Tests</a:t>
            </a:r>
          </a:p>
          <a:p>
            <a:r>
              <a:rPr lang="en-US" dirty="0"/>
              <a:t>Tests – </a:t>
            </a:r>
            <a:r>
              <a:rPr lang="en-US" dirty="0" err="1"/>
              <a:t>ExecutedTests</a:t>
            </a:r>
            <a:endParaRPr lang="en-US" dirty="0"/>
          </a:p>
          <a:p>
            <a:r>
              <a:rPr lang="en-US" dirty="0"/>
              <a:t>Submission – </a:t>
            </a:r>
            <a:r>
              <a:rPr lang="en-US" dirty="0" err="1"/>
              <a:t>ExecutedTests</a:t>
            </a:r>
            <a:endParaRPr lang="en-US" dirty="0"/>
          </a:p>
          <a:p>
            <a:r>
              <a:rPr lang="en-US" dirty="0"/>
              <a:t>Lessons - Contests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764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DF4809E-27F6-2CFC-442C-82A8E68CAF6B}"/>
              </a:ext>
            </a:extLst>
          </p:cNvPr>
          <p:cNvSpPr txBox="1"/>
          <p:nvPr/>
        </p:nvSpPr>
        <p:spPr>
          <a:xfrm>
            <a:off x="142613" y="1300720"/>
            <a:ext cx="12049387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Algerian" panose="04020705040A02060702" pitchFamily="82" charset="0"/>
              </a:rPr>
              <a:t>CREATE TABLE </a:t>
            </a:r>
            <a:r>
              <a:rPr lang="en-US" sz="2800" dirty="0">
                <a:latin typeface="Algerian" panose="04020705040A02060702" pitchFamily="82" charset="0"/>
              </a:rPr>
              <a:t>Contests (</a:t>
            </a:r>
          </a:p>
          <a:p>
            <a:r>
              <a:rPr lang="en-US" sz="2800" dirty="0">
                <a:latin typeface="Algerian" panose="04020705040A02060702" pitchFamily="82" charset="0"/>
              </a:rPr>
              <a:t>	Id </a:t>
            </a:r>
            <a:r>
              <a:rPr lang="en-US" sz="2800" dirty="0">
                <a:solidFill>
                  <a:srgbClr val="FF0000"/>
                </a:solidFill>
                <a:latin typeface="Algerian" panose="04020705040A02060702" pitchFamily="82" charset="0"/>
              </a:rPr>
              <a:t>INT PRIMARY KEY </a:t>
            </a:r>
            <a:r>
              <a:rPr lang="en-US" sz="2800" dirty="0">
                <a:latin typeface="Algerian" panose="04020705040A02060702" pitchFamily="82" charset="0"/>
              </a:rPr>
              <a:t>IDENTITY </a:t>
            </a:r>
            <a:r>
              <a:rPr lang="en-US" sz="2800" dirty="0">
                <a:solidFill>
                  <a:srgbClr val="FF0000"/>
                </a:solidFill>
                <a:latin typeface="Algerian" panose="04020705040A02060702" pitchFamily="82" charset="0"/>
              </a:rPr>
              <a:t>NOT NULL</a:t>
            </a:r>
            <a:r>
              <a:rPr lang="en-US" sz="2800" dirty="0">
                <a:latin typeface="Algerian" panose="04020705040A02060702" pitchFamily="82" charset="0"/>
              </a:rPr>
              <a:t>,</a:t>
            </a:r>
          </a:p>
          <a:p>
            <a:r>
              <a:rPr lang="en-US" sz="2800" dirty="0">
                <a:latin typeface="Algerian" panose="04020705040A02060702" pitchFamily="82" charset="0"/>
              </a:rPr>
              <a:t>	</a:t>
            </a:r>
            <a:r>
              <a:rPr lang="en-US" sz="2800" dirty="0" err="1">
                <a:latin typeface="Algerian" panose="04020705040A02060702" pitchFamily="82" charset="0"/>
              </a:rPr>
              <a:t>StartTime</a:t>
            </a:r>
            <a:r>
              <a:rPr lang="en-US" sz="2800" dirty="0">
                <a:latin typeface="Algerian" panose="04020705040A02060702" pitchFamily="82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Algerian" panose="04020705040A02060702" pitchFamily="82" charset="0"/>
              </a:rPr>
              <a:t>DATETIME2</a:t>
            </a:r>
            <a:r>
              <a:rPr lang="en-US" sz="2800" dirty="0">
                <a:latin typeface="Algerian" panose="04020705040A02060702" pitchFamily="82" charset="0"/>
              </a:rPr>
              <a:t>(</a:t>
            </a:r>
            <a:r>
              <a:rPr lang="en-US" sz="2800" dirty="0">
                <a:solidFill>
                  <a:schemeClr val="accent1"/>
                </a:solidFill>
                <a:latin typeface="Algerian" panose="04020705040A02060702" pitchFamily="82" charset="0"/>
              </a:rPr>
              <a:t>7</a:t>
            </a:r>
            <a:r>
              <a:rPr lang="en-US" sz="2800" dirty="0">
                <a:latin typeface="Algerian" panose="04020705040A02060702" pitchFamily="82" charset="0"/>
              </a:rPr>
              <a:t>) </a:t>
            </a:r>
            <a:r>
              <a:rPr lang="en-US" sz="2800" dirty="0">
                <a:solidFill>
                  <a:srgbClr val="FF0000"/>
                </a:solidFill>
                <a:latin typeface="Algerian" panose="04020705040A02060702" pitchFamily="82" charset="0"/>
              </a:rPr>
              <a:t>NOT NULL</a:t>
            </a:r>
            <a:r>
              <a:rPr lang="en-US" sz="2800" dirty="0">
                <a:latin typeface="Algerian" panose="04020705040A02060702" pitchFamily="82" charset="0"/>
              </a:rPr>
              <a:t>,</a:t>
            </a:r>
          </a:p>
          <a:p>
            <a:r>
              <a:rPr lang="en-US" sz="2800" dirty="0">
                <a:latin typeface="Algerian" panose="04020705040A02060702" pitchFamily="82" charset="0"/>
              </a:rPr>
              <a:t>	</a:t>
            </a:r>
            <a:r>
              <a:rPr lang="en-US" sz="2800" dirty="0" err="1">
                <a:latin typeface="Algerian" panose="04020705040A02060702" pitchFamily="82" charset="0"/>
              </a:rPr>
              <a:t>EndTime</a:t>
            </a:r>
            <a:r>
              <a:rPr lang="en-US" sz="2800" dirty="0">
                <a:latin typeface="Algerian" panose="04020705040A02060702" pitchFamily="82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Algerian" panose="04020705040A02060702" pitchFamily="82" charset="0"/>
              </a:rPr>
              <a:t>DATETIME2</a:t>
            </a:r>
            <a:r>
              <a:rPr lang="en-US" sz="2800" dirty="0">
                <a:latin typeface="Algerian" panose="04020705040A02060702" pitchFamily="82" charset="0"/>
              </a:rPr>
              <a:t>(</a:t>
            </a:r>
            <a:r>
              <a:rPr lang="en-US" sz="2800" dirty="0">
                <a:solidFill>
                  <a:schemeClr val="accent1"/>
                </a:solidFill>
                <a:latin typeface="Algerian" panose="04020705040A02060702" pitchFamily="82" charset="0"/>
              </a:rPr>
              <a:t>7</a:t>
            </a:r>
            <a:r>
              <a:rPr lang="en-US" sz="2800" dirty="0">
                <a:latin typeface="Algerian" panose="04020705040A02060702" pitchFamily="82" charset="0"/>
              </a:rPr>
              <a:t>) </a:t>
            </a:r>
            <a:r>
              <a:rPr lang="en-US" sz="2800" dirty="0">
                <a:solidFill>
                  <a:srgbClr val="FF0000"/>
                </a:solidFill>
                <a:latin typeface="Algerian" panose="04020705040A02060702" pitchFamily="82" charset="0"/>
              </a:rPr>
              <a:t>NOT NULL</a:t>
            </a:r>
            <a:r>
              <a:rPr lang="en-US" sz="2800" dirty="0">
                <a:latin typeface="Algerian" panose="04020705040A02060702" pitchFamily="82" charset="0"/>
              </a:rPr>
              <a:t>,</a:t>
            </a:r>
          </a:p>
          <a:p>
            <a:r>
              <a:rPr lang="en-US" sz="2800" dirty="0">
                <a:latin typeface="Algerian" panose="04020705040A02060702" pitchFamily="82" charset="0"/>
              </a:rPr>
              <a:t>	</a:t>
            </a:r>
            <a:r>
              <a:rPr lang="en-US" sz="2800" dirty="0" err="1">
                <a:latin typeface="Algerian" panose="04020705040A02060702" pitchFamily="82" charset="0"/>
              </a:rPr>
              <a:t>LessonId</a:t>
            </a:r>
            <a:r>
              <a:rPr lang="en-US" sz="2800" dirty="0">
                <a:latin typeface="Algerian" panose="04020705040A02060702" pitchFamily="82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Algerian" panose="04020705040A02060702" pitchFamily="82" charset="0"/>
              </a:rPr>
              <a:t>INT FOREIGN KEY REFERENCES </a:t>
            </a:r>
            <a:r>
              <a:rPr lang="en-US" sz="2800" dirty="0">
                <a:latin typeface="Algerian" panose="04020705040A02060702" pitchFamily="82" charset="0"/>
              </a:rPr>
              <a:t>Lessons(Id) </a:t>
            </a:r>
            <a:r>
              <a:rPr lang="en-US" sz="2800" dirty="0">
                <a:solidFill>
                  <a:srgbClr val="FF0000"/>
                </a:solidFill>
                <a:latin typeface="Algerian" panose="04020705040A02060702" pitchFamily="82" charset="0"/>
              </a:rPr>
              <a:t>NOT NULL</a:t>
            </a:r>
            <a:r>
              <a:rPr lang="en-US" sz="2800" dirty="0">
                <a:latin typeface="Algerian" panose="04020705040A02060702" pitchFamily="82" charset="0"/>
              </a:rPr>
              <a:t>,</a:t>
            </a:r>
          </a:p>
          <a:p>
            <a:r>
              <a:rPr lang="en-US" sz="2800" dirty="0">
                <a:latin typeface="Algerian" panose="04020705040A02060702" pitchFamily="82" charset="0"/>
              </a:rPr>
              <a:t>	[Name] </a:t>
            </a:r>
            <a:r>
              <a:rPr lang="en-US" sz="2800" dirty="0">
                <a:solidFill>
                  <a:srgbClr val="FF0000"/>
                </a:solidFill>
                <a:latin typeface="Algerian" panose="04020705040A02060702" pitchFamily="82" charset="0"/>
              </a:rPr>
              <a:t>NVARCHAR</a:t>
            </a:r>
            <a:r>
              <a:rPr lang="en-US" sz="2800" dirty="0">
                <a:latin typeface="Algerian" panose="04020705040A02060702" pitchFamily="82" charset="0"/>
              </a:rPr>
              <a:t>(</a:t>
            </a:r>
            <a:r>
              <a:rPr lang="en-US" sz="2800" dirty="0">
                <a:solidFill>
                  <a:schemeClr val="accent1"/>
                </a:solidFill>
                <a:latin typeface="Algerian" panose="04020705040A02060702" pitchFamily="82" charset="0"/>
              </a:rPr>
              <a:t>50</a:t>
            </a:r>
            <a:r>
              <a:rPr lang="en-US" sz="2800" dirty="0">
                <a:latin typeface="Algerian" panose="04020705040A02060702" pitchFamily="82" charset="0"/>
              </a:rPr>
              <a:t>) </a:t>
            </a:r>
            <a:r>
              <a:rPr lang="en-US" sz="2800" dirty="0">
                <a:solidFill>
                  <a:srgbClr val="FF0000"/>
                </a:solidFill>
                <a:latin typeface="Algerian" panose="04020705040A02060702" pitchFamily="82" charset="0"/>
              </a:rPr>
              <a:t>NOT NULL</a:t>
            </a:r>
            <a:r>
              <a:rPr lang="en-US" sz="2800" dirty="0">
                <a:latin typeface="Algerian" panose="04020705040A02060702" pitchFamily="82" charset="0"/>
              </a:rPr>
              <a:t>,</a:t>
            </a:r>
          </a:p>
          <a:p>
            <a:r>
              <a:rPr lang="en-US" sz="2800" dirty="0">
                <a:latin typeface="Algerian" panose="04020705040A02060702" pitchFamily="82" charset="0"/>
              </a:rPr>
              <a:t>	</a:t>
            </a:r>
            <a:r>
              <a:rPr lang="en-US" sz="2800" dirty="0" err="1">
                <a:latin typeface="Algerian" panose="04020705040A02060702" pitchFamily="82" charset="0"/>
              </a:rPr>
              <a:t>PasswordHash</a:t>
            </a:r>
            <a:r>
              <a:rPr lang="en-US" sz="2800" dirty="0">
                <a:latin typeface="Algerian" panose="04020705040A02060702" pitchFamily="82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Algerian" panose="04020705040A02060702" pitchFamily="82" charset="0"/>
              </a:rPr>
              <a:t>NVARCHAR</a:t>
            </a:r>
            <a:r>
              <a:rPr lang="en-US" sz="2800" dirty="0">
                <a:latin typeface="Algerian" panose="04020705040A02060702" pitchFamily="82" charset="0"/>
              </a:rPr>
              <a:t>(</a:t>
            </a:r>
            <a:r>
              <a:rPr lang="en-US" sz="2800" dirty="0">
                <a:solidFill>
                  <a:schemeClr val="accent1"/>
                </a:solidFill>
                <a:latin typeface="Algerian" panose="04020705040A02060702" pitchFamily="82" charset="0"/>
              </a:rPr>
              <a:t>500</a:t>
            </a:r>
            <a:r>
              <a:rPr lang="en-US" sz="2800" dirty="0">
                <a:latin typeface="Algerian" panose="04020705040A02060702" pitchFamily="82" charset="0"/>
              </a:rPr>
              <a:t>),</a:t>
            </a:r>
          </a:p>
          <a:p>
            <a:r>
              <a:rPr lang="en-US" sz="2800" dirty="0">
                <a:latin typeface="Algerian" panose="04020705040A02060702" pitchFamily="82" charset="0"/>
              </a:rPr>
              <a:t>)</a:t>
            </a:r>
          </a:p>
          <a:p>
            <a:r>
              <a:rPr lang="en-US" sz="2800" dirty="0">
                <a:solidFill>
                  <a:srgbClr val="FF0000"/>
                </a:solidFill>
                <a:latin typeface="Algerian" panose="04020705040A02060702" pitchFamily="82" charset="0"/>
              </a:rPr>
              <a:t>GO</a:t>
            </a:r>
          </a:p>
        </p:txBody>
      </p:sp>
    </p:spTree>
    <p:extLst>
      <p:ext uri="{BB962C8B-B14F-4D97-AF65-F5344CB8AC3E}">
        <p14:creationId xmlns:p14="http://schemas.microsoft.com/office/powerpoint/2010/main" val="2974169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D68C1-4C27-2FC2-BB94-1D0C51A77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err="1">
                <a:cs typeface="Calibri Light"/>
              </a:rPr>
              <a:t>Добавяне</a:t>
            </a:r>
            <a:r>
              <a:rPr lang="en-US" b="1" i="1" dirty="0">
                <a:cs typeface="Calibri Light"/>
              </a:rPr>
              <a:t> </a:t>
            </a:r>
            <a:r>
              <a:rPr lang="en-US" b="1" i="1" dirty="0" err="1">
                <a:cs typeface="Calibri Light"/>
              </a:rPr>
              <a:t>на</a:t>
            </a:r>
            <a:r>
              <a:rPr lang="en-US" b="1" i="1" dirty="0">
                <a:cs typeface="Calibri Light"/>
              </a:rPr>
              <a:t> </a:t>
            </a:r>
            <a:r>
              <a:rPr lang="en-US" b="1" i="1" dirty="0" err="1">
                <a:cs typeface="Calibri Light"/>
              </a:rPr>
              <a:t>съдържание</a:t>
            </a:r>
          </a:p>
        </p:txBody>
      </p:sp>
      <p:sp>
        <p:nvSpPr>
          <p:cNvPr id="9" name="Текстово поле 8">
            <a:extLst>
              <a:ext uri="{FF2B5EF4-FFF2-40B4-BE49-F238E27FC236}">
                <a16:creationId xmlns:a16="http://schemas.microsoft.com/office/drawing/2014/main" id="{60C71255-5EB5-41BB-8425-D199662F448C}"/>
              </a:ext>
            </a:extLst>
          </p:cNvPr>
          <p:cNvSpPr txBox="1"/>
          <p:nvPr/>
        </p:nvSpPr>
        <p:spPr>
          <a:xfrm>
            <a:off x="206928" y="2543394"/>
            <a:ext cx="117781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0" i="0" dirty="0">
                <a:solidFill>
                  <a:srgbClr val="FF0000"/>
                </a:solidFill>
                <a:effectLst/>
                <a:latin typeface="Algerian" panose="04020705040A02060702" pitchFamily="82" charset="0"/>
              </a:rPr>
              <a:t>INSERT INTO </a:t>
            </a:r>
            <a:r>
              <a:rPr lang="en-US" sz="3600" b="0" i="0" dirty="0">
                <a:effectLst/>
                <a:latin typeface="Algerian" panose="04020705040A02060702" pitchFamily="82" charset="0"/>
              </a:rPr>
              <a:t>Lessons ([Name], </a:t>
            </a:r>
            <a:r>
              <a:rPr lang="en-US" sz="3600" b="0" i="0" dirty="0" err="1">
                <a:effectLst/>
                <a:latin typeface="Algerian" panose="04020705040A02060702" pitchFamily="82" charset="0"/>
              </a:rPr>
              <a:t>CourseId</a:t>
            </a:r>
            <a:r>
              <a:rPr lang="en-US" sz="3600" b="0" i="0" dirty="0">
                <a:effectLst/>
                <a:latin typeface="Algerian" panose="04020705040A02060702" pitchFamily="82" charset="0"/>
              </a:rPr>
              <a:t>, </a:t>
            </a:r>
            <a:r>
              <a:rPr lang="en-US" sz="3600" b="0" i="0" dirty="0" err="1">
                <a:effectLst/>
                <a:latin typeface="Algerian" panose="04020705040A02060702" pitchFamily="82" charset="0"/>
              </a:rPr>
              <a:t>OrderBy</a:t>
            </a:r>
            <a:r>
              <a:rPr lang="en-US" sz="3600" b="0" i="0" dirty="0">
                <a:effectLst/>
                <a:latin typeface="Algerian" panose="04020705040A02060702" pitchFamily="82" charset="0"/>
              </a:rPr>
              <a:t>) </a:t>
            </a:r>
          </a:p>
          <a:p>
            <a:r>
              <a:rPr lang="en-US" sz="3600" b="0" i="0" dirty="0">
                <a:solidFill>
                  <a:srgbClr val="FF0000"/>
                </a:solidFill>
                <a:effectLst/>
                <a:latin typeface="Algerian" panose="04020705040A02060702" pitchFamily="82" charset="0"/>
              </a:rPr>
              <a:t>VALUES</a:t>
            </a:r>
            <a:r>
              <a:rPr lang="en-US" sz="3600" b="0" i="0" dirty="0">
                <a:effectLst/>
                <a:latin typeface="Algerian" panose="04020705040A02060702" pitchFamily="82" charset="0"/>
              </a:rPr>
              <a:t>(</a:t>
            </a:r>
            <a:r>
              <a:rPr lang="en-US" sz="3600" b="0" i="0" dirty="0">
                <a:solidFill>
                  <a:srgbClr val="0070C0"/>
                </a:solidFill>
                <a:effectLst/>
                <a:latin typeface="Algerian" panose="04020705040A02060702" pitchFamily="82" charset="0"/>
              </a:rPr>
              <a:t>'Recursion and Backtracking', 5, 0</a:t>
            </a:r>
            <a:r>
              <a:rPr lang="en-US" sz="3600" b="0" i="0" dirty="0">
                <a:effectLst/>
                <a:latin typeface="Algerian" panose="04020705040A02060702" pitchFamily="82" charset="0"/>
              </a:rPr>
              <a:t>);</a:t>
            </a:r>
            <a:endParaRPr lang="en-US" sz="36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8823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940</Words>
  <Application>Microsoft Office PowerPoint</Application>
  <PresentationFormat>Широк екран</PresentationFormat>
  <Paragraphs>95</Paragraphs>
  <Slides>21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21</vt:i4>
      </vt:variant>
    </vt:vector>
  </HeadingPairs>
  <TitlesOfParts>
    <vt:vector size="28" baseType="lpstr">
      <vt:lpstr>Algerian</vt:lpstr>
      <vt:lpstr>Arial</vt:lpstr>
      <vt:lpstr>Arial Black</vt:lpstr>
      <vt:lpstr>Calibri</vt:lpstr>
      <vt:lpstr>Calibri Light</vt:lpstr>
      <vt:lpstr>Courier New</vt:lpstr>
      <vt:lpstr>Office Theme</vt:lpstr>
      <vt:lpstr>Система за оценка на задачи</vt:lpstr>
      <vt:lpstr>SELECT * FROM DB_PROJECTS WHERE DB_PROJECTS.Participants = 'Preso' OR               DB_PROJECTS.Participants = 'Nasko' OR               DB_PROJECTS.Participants = 'Hari';  </vt:lpstr>
      <vt:lpstr>Описание на задание</vt:lpstr>
      <vt:lpstr>Основни елементи на нашата система</vt:lpstr>
      <vt:lpstr>Презентация на PowerPoint</vt:lpstr>
      <vt:lpstr>Отношения много към много</vt:lpstr>
      <vt:lpstr>Отношения едно към много</vt:lpstr>
      <vt:lpstr>Презентация на PowerPoint</vt:lpstr>
      <vt:lpstr>Добавяне на съдържание</vt:lpstr>
      <vt:lpstr>Прости заявки</vt:lpstr>
      <vt:lpstr>Заявки върху 2 и повече релации</vt:lpstr>
      <vt:lpstr>Подзаявки</vt:lpstr>
      <vt:lpstr>Съединения</vt:lpstr>
      <vt:lpstr>Групиране и агрегация</vt:lpstr>
      <vt:lpstr>Ограничения</vt:lpstr>
      <vt:lpstr>Тригери</vt:lpstr>
      <vt:lpstr>Изгледи</vt:lpstr>
      <vt:lpstr>Индекси</vt:lpstr>
      <vt:lpstr>Подобрения към системата</vt:lpstr>
      <vt:lpstr>Въпроси?</vt:lpstr>
      <vt:lpstr>Презентация на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Система за оценка на задачи</dc:title>
  <dc:creator>Presiyan Todorov</dc:creator>
  <cp:lastModifiedBy>Harut Partamian</cp:lastModifiedBy>
  <cp:revision>151</cp:revision>
  <dcterms:created xsi:type="dcterms:W3CDTF">2022-05-14T14:58:30Z</dcterms:created>
  <dcterms:modified xsi:type="dcterms:W3CDTF">2022-05-18T08:27:07Z</dcterms:modified>
</cp:coreProperties>
</file>