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ut Partamian" initials="HP" lastIdx="1" clrIdx="0">
    <p:extLst>
      <p:ext uri="{19B8F6BF-5375-455C-9EA6-DF929625EA0E}">
        <p15:presenceInfo xmlns:p15="http://schemas.microsoft.com/office/powerpoint/2012/main" userId="8b75b5f8fedab7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7DD34-F43A-4AED-8691-25B097AC4DD6}" v="385" dt="2022-05-17T19:41:52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2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8T10:57:08.34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63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3D6-D33D-41FC-9D4D-064BF6C14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Система за оценка на задачи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2BA0B-FEA4-4C7E-8AEA-4774F0A4D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2372"/>
            <a:ext cx="9144000" cy="1655762"/>
          </a:xfrm>
        </p:spPr>
        <p:txBody>
          <a:bodyPr/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Пресиян Тодоров 62626</a:t>
            </a:r>
          </a:p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Атанас Василев 62577</a:t>
            </a:r>
          </a:p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Харут Партамиан 62560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7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85A5-FE9C-A3BA-D307-322170E8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Прости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заявки</a:t>
            </a:r>
            <a:endParaRPr lang="en-US" b="1" i="1" dirty="0" err="1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AF9A2533-D927-849D-DEE3-B9EF90E1D87D}"/>
              </a:ext>
            </a:extLst>
          </p:cNvPr>
          <p:cNvSpPr txBox="1"/>
          <p:nvPr/>
        </p:nvSpPr>
        <p:spPr>
          <a:xfrm>
            <a:off x="838200" y="1590020"/>
            <a:ext cx="83806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4000" dirty="0">
                <a:latin typeface="Algerian" panose="04020705040A02060702" pitchFamily="82" charset="0"/>
              </a:rPr>
              <a:t> *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4000" dirty="0">
                <a:latin typeface="Algerian" panose="04020705040A02060702" pitchFamily="82" charset="0"/>
              </a:rPr>
              <a:t> Tests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ProblemId</a:t>
            </a:r>
            <a:r>
              <a:rPr lang="en-US" sz="4000" dirty="0">
                <a:latin typeface="Algerian" panose="04020705040A02060702" pitchFamily="82" charset="0"/>
              </a:rPr>
              <a:t> = 1;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4000" dirty="0">
                <a:latin typeface="Algerian" panose="04020705040A02060702" pitchFamily="82" charset="0"/>
              </a:rPr>
              <a:t> * 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4000" dirty="0">
                <a:latin typeface="Algerian" panose="04020705040A02060702" pitchFamily="82" charset="0"/>
              </a:rPr>
              <a:t> Contests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4000" dirty="0">
                <a:latin typeface="Algerian" panose="04020705040A02060702" pitchFamily="82" charset="0"/>
              </a:rPr>
              <a:t> GETDATE</a:t>
            </a:r>
            <a:r>
              <a:rPr lang="en-US" sz="4000" dirty="0">
                <a:solidFill>
                  <a:srgbClr val="FFC000"/>
                </a:solidFill>
                <a:latin typeface="Algerian" panose="04020705040A02060702" pitchFamily="82" charset="0"/>
              </a:rPr>
              <a:t>()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BETWEEN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StartTime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EndTime</a:t>
            </a:r>
            <a:r>
              <a:rPr lang="en-US" sz="40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99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D8B1-8147-CB5F-37E1-36470B47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Заявки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върху</a:t>
            </a:r>
            <a:r>
              <a:rPr lang="en-US" b="1" i="1" dirty="0">
                <a:cs typeface="Calibri Light"/>
              </a:rPr>
              <a:t> 2 и </a:t>
            </a:r>
            <a:r>
              <a:rPr lang="en-US" b="1" i="1" dirty="0" err="1">
                <a:cs typeface="Calibri Light"/>
              </a:rPr>
              <a:t>повече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релации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81F64DD-F479-73DF-7C7B-E26952DD5FE0}"/>
              </a:ext>
            </a:extLst>
          </p:cNvPr>
          <p:cNvSpPr txBox="1"/>
          <p:nvPr/>
        </p:nvSpPr>
        <p:spPr>
          <a:xfrm>
            <a:off x="265651" y="2178283"/>
            <a:ext cx="11660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Problems.Name</a:t>
            </a:r>
            <a:r>
              <a:rPr lang="en-US" dirty="0">
                <a:latin typeface="Algerian" panose="04020705040A02060702" pitchFamily="82" charset="0"/>
              </a:rPr>
              <a:t> as </a:t>
            </a:r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[Problem Name]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Tests.Id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[Test ID]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ExecutedTests.Output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Tests.ExpectedOutput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CASE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  <a:p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WHEN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ExecutedTests.Output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Tests.ExpectedOutput</a:t>
            </a:r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THEN</a:t>
            </a:r>
            <a:r>
              <a:rPr lang="en-US" dirty="0">
                <a:latin typeface="Algerian" panose="04020705040A02060702" pitchFamily="82" charset="0"/>
              </a:rPr>
              <a:t> 'Yes'</a:t>
            </a:r>
          </a:p>
          <a:p>
            <a:r>
              <a:rPr lang="en-US" dirty="0">
                <a:latin typeface="Algerian" panose="04020705040A02060702" pitchFamily="82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ELSE</a:t>
            </a:r>
            <a:r>
              <a:rPr lang="en-US" dirty="0">
                <a:latin typeface="Algerian" panose="04020705040A02060702" pitchFamily="82" charset="0"/>
              </a:rPr>
              <a:t> 'No'</a:t>
            </a:r>
          </a:p>
          <a:p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END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dirty="0">
                <a:latin typeface="Algerian" panose="04020705040A02060702" pitchFamily="82" charset="0"/>
              </a:rPr>
              <a:t> [Correct Output] </a:t>
            </a:r>
          </a:p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dirty="0">
                <a:latin typeface="Algerian" panose="04020705040A02060702" pitchFamily="82" charset="0"/>
              </a:rPr>
              <a:t> Tests, </a:t>
            </a:r>
            <a:r>
              <a:rPr lang="en-US" dirty="0" err="1">
                <a:latin typeface="Algerian" panose="04020705040A02060702" pitchFamily="82" charset="0"/>
              </a:rPr>
              <a:t>ExecutedTests</a:t>
            </a:r>
            <a:r>
              <a:rPr lang="en-US" dirty="0">
                <a:latin typeface="Algerian" panose="04020705040A02060702" pitchFamily="82" charset="0"/>
              </a:rPr>
              <a:t>, Problems</a:t>
            </a:r>
          </a:p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Tests.Id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ExecutedTests.TestId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Tests.ProblemId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Problems.Id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Problems.Id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087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2D8F-08FF-2470-629E-1ECBFC69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Подзаявки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77185441-23CF-86C8-F0DA-2C050EE6156F}"/>
              </a:ext>
            </a:extLst>
          </p:cNvPr>
          <p:cNvSpPr txBox="1"/>
          <p:nvPr/>
        </p:nvSpPr>
        <p:spPr>
          <a:xfrm>
            <a:off x="343948" y="2305615"/>
            <a:ext cx="12407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max_s.ProblemId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 err="1">
                <a:latin typeface="Algerian" panose="04020705040A02060702" pitchFamily="82" charset="0"/>
              </a:rPr>
              <a:t>Submissions.Id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r>
              <a:rPr lang="en-US" sz="2000" dirty="0">
                <a:latin typeface="Algerian" panose="04020705040A02060702" pitchFamily="82" charset="0"/>
              </a:rPr>
              <a:t>.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000" dirty="0">
                <a:latin typeface="Algerian" panose="04020705040A02060702" pitchFamily="82" charset="0"/>
              </a:rPr>
              <a:t> Submissions, 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(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Algerian" panose="04020705040A02060702" pitchFamily="82" charset="0"/>
              </a:rPr>
              <a:t>MAX</a:t>
            </a:r>
            <a:r>
              <a:rPr lang="en-US" sz="2000" dirty="0">
                <a:latin typeface="Algerian" panose="04020705040A02060702" pitchFamily="82" charset="0"/>
              </a:rPr>
              <a:t>(</a:t>
            </a:r>
            <a:r>
              <a:rPr lang="en-US" sz="2000" dirty="0" err="1">
                <a:latin typeface="Algerian" panose="04020705040A02060702" pitchFamily="82" charset="0"/>
              </a:rPr>
              <a:t>Submissions.ActualPoints</a:t>
            </a:r>
            <a:r>
              <a:rPr lang="en-US" sz="2000" dirty="0">
                <a:latin typeface="Algerian" panose="04020705040A02060702" pitchFamily="82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000" dirty="0">
                <a:latin typeface="Algerian" panose="04020705040A02060702" pitchFamily="82" charset="0"/>
              </a:rPr>
              <a:t> Submissions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GROUP BY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)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max_s.ProblemId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Submissions.ActualPoints</a:t>
            </a:r>
            <a:r>
              <a:rPr lang="en-US" sz="2000" dirty="0">
                <a:latin typeface="Algerian" panose="04020705040A02060702" pitchFamily="82" charset="0"/>
              </a:rPr>
              <a:t> =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r>
              <a:rPr lang="en-US" sz="2000" dirty="0">
                <a:latin typeface="Algerian" panose="04020705040A02060702" pitchFamily="82" charset="0"/>
              </a:rPr>
              <a:t>.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  <a:r>
              <a:rPr lang="en-US" sz="20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512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E92-F65A-255A-F7EB-A13AAE44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Съединения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CD50934-3C22-8721-D7FE-26D026F736C7}"/>
              </a:ext>
            </a:extLst>
          </p:cNvPr>
          <p:cNvSpPr txBox="1"/>
          <p:nvPr/>
        </p:nvSpPr>
        <p:spPr>
          <a:xfrm>
            <a:off x="0" y="1905506"/>
            <a:ext cx="12356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s1.Id AS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Submission Id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  <a:r>
              <a:rPr lang="en-US" sz="2400" dirty="0">
                <a:latin typeface="Algerian" panose="04020705040A02060702" pitchFamily="82" charset="0"/>
              </a:rPr>
              <a:t>, p1.Name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Problem Name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  <a:r>
              <a:rPr lang="en-US" sz="2400" dirty="0">
                <a:latin typeface="Algerian" panose="04020705040A02060702" pitchFamily="82" charset="0"/>
              </a:rPr>
              <a:t>, s1.ActualPoints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 s1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JOIN</a:t>
            </a:r>
            <a:r>
              <a:rPr lang="en-US" sz="2400" dirty="0">
                <a:latin typeface="Algerian" panose="04020705040A02060702" pitchFamily="82" charset="0"/>
              </a:rPr>
              <a:t> problems p1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400" dirty="0">
                <a:latin typeface="Algerian" panose="04020705040A02060702" pitchFamily="82" charset="0"/>
              </a:rPr>
              <a:t> s1.ProblemId=p1.Id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400" dirty="0">
                <a:latin typeface="Algerian" panose="04020705040A02060702" pitchFamily="82" charset="0"/>
              </a:rPr>
              <a:t> s1.UserId=1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s1.ActualPoints =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MAX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400" dirty="0">
                <a:latin typeface="Algerian" panose="04020705040A02060702" pitchFamily="82" charset="0"/>
              </a:rPr>
              <a:t>s1.ActualPoints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m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 s1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JOIN</a:t>
            </a:r>
            <a:r>
              <a:rPr lang="en-US" sz="2400" dirty="0">
                <a:latin typeface="Algerian" panose="04020705040A02060702" pitchFamily="82" charset="0"/>
              </a:rPr>
              <a:t> problems p1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400" dirty="0">
                <a:latin typeface="Algerian" panose="04020705040A02060702" pitchFamily="82" charset="0"/>
              </a:rPr>
              <a:t> s1.ProblemId=p1.Id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400" dirty="0">
                <a:latin typeface="Algerian" panose="04020705040A02060702" pitchFamily="82" charset="0"/>
              </a:rPr>
              <a:t> s1.UserId=1</a:t>
            </a:r>
          </a:p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082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7EFF-90C3-B6BE-F3AB-79466AB2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Групиране</a:t>
            </a:r>
            <a:r>
              <a:rPr lang="en-US" b="1" i="1" dirty="0">
                <a:cs typeface="Calibri Light"/>
              </a:rPr>
              <a:t> и </a:t>
            </a:r>
            <a:r>
              <a:rPr lang="en-US" b="1" i="1" dirty="0" err="1">
                <a:cs typeface="Calibri Light"/>
              </a:rPr>
              <a:t>агрегация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58A026C-16C7-A938-3763-50914F13D299}"/>
              </a:ext>
            </a:extLst>
          </p:cNvPr>
          <p:cNvSpPr txBox="1"/>
          <p:nvPr/>
        </p:nvSpPr>
        <p:spPr>
          <a:xfrm>
            <a:off x="265651" y="2340528"/>
            <a:ext cx="11660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, </a:t>
            </a:r>
            <a:r>
              <a:rPr lang="en-US" sz="2400" dirty="0" err="1">
                <a:latin typeface="Algerian" panose="04020705040A02060702" pitchFamily="82" charset="0"/>
              </a:rPr>
              <a:t>Problems.Name</a:t>
            </a:r>
            <a:r>
              <a:rPr lang="en-US" sz="2400" dirty="0">
                <a:latin typeface="Algerian" panose="04020705040A02060702" pitchFamily="82" charset="0"/>
              </a:rPr>
              <a:t>, p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.[</a:t>
            </a:r>
            <a:r>
              <a:rPr lang="en-US" sz="2400" dirty="0">
                <a:latin typeface="Algerian" panose="04020705040A02060702" pitchFamily="82" charset="0"/>
              </a:rPr>
              <a:t>Average 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 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Problems,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, </a:t>
            </a:r>
          </a:p>
          <a:p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			AVG</a:t>
            </a:r>
            <a:r>
              <a:rPr lang="en-US" sz="2400" dirty="0">
                <a:latin typeface="Algerian" panose="04020705040A02060702" pitchFamily="82" charset="0"/>
              </a:rPr>
              <a:t>(</a:t>
            </a:r>
            <a:r>
              <a:rPr lang="en-US" sz="2400" dirty="0" err="1">
                <a:latin typeface="Algerian" panose="04020705040A02060702" pitchFamily="82" charset="0"/>
              </a:rPr>
              <a:t>Submissions.ActualPoints</a:t>
            </a:r>
            <a:r>
              <a:rPr lang="en-US" sz="2400" dirty="0">
                <a:latin typeface="Algerian" panose="04020705040A02060702" pitchFamily="82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Average 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Submissions, Problems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Submissions.ProblemId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GROUP BY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p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p.Id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58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909B-06FB-56C7-C235-94329BF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1" y="123515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Ограничения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8AEEF-19BB-07EB-334B-751B11D51CF9}"/>
              </a:ext>
            </a:extLst>
          </p:cNvPr>
          <p:cNvSpPr txBox="1"/>
          <p:nvPr/>
        </p:nvSpPr>
        <p:spPr>
          <a:xfrm>
            <a:off x="172720" y="1625600"/>
            <a:ext cx="72948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PRIMARY </a:t>
            </a:r>
            <a:r>
              <a:rPr lang="en-US" dirty="0" smtClean="0"/>
              <a:t>KEY</a:t>
            </a:r>
            <a:endParaRPr lang="bg-BG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FOREIGN KEY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IDENTITY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ALTER TABLE Users ADD DEFAULT GETDATE() FOR </a:t>
            </a:r>
            <a:r>
              <a:rPr lang="en-US" dirty="0" err="1" smtClean="0"/>
              <a:t>CreatedOn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ALTER TABLE Users ADD CONSTRAINT </a:t>
            </a:r>
            <a:r>
              <a:rPr lang="en-US" dirty="0" err="1"/>
              <a:t>UQ_Users_UserName</a:t>
            </a:r>
            <a:r>
              <a:rPr lang="en-US" dirty="0"/>
              <a:t> UNIQUE(</a:t>
            </a:r>
            <a:r>
              <a:rPr lang="en-US" dirty="0" err="1"/>
              <a:t>UserName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ALTER TABLE </a:t>
            </a:r>
            <a:r>
              <a:rPr lang="en-US" dirty="0" err="1"/>
              <a:t>ExecutedTests</a:t>
            </a:r>
            <a:r>
              <a:rPr lang="en-US" dirty="0"/>
              <a:t> ADD CONSTRAINT </a:t>
            </a:r>
            <a:r>
              <a:rPr lang="en-US" dirty="0" err="1"/>
              <a:t>Check_Execution_Result_Type</a:t>
            </a:r>
            <a:r>
              <a:rPr lang="en-US" dirty="0"/>
              <a:t> CHECK(</a:t>
            </a:r>
            <a:r>
              <a:rPr lang="en-US" dirty="0" err="1"/>
              <a:t>ExecutionResultType</a:t>
            </a:r>
            <a:r>
              <a:rPr lang="en-US" dirty="0"/>
              <a:t> IN ('Correct', 'Run Time Error', '</a:t>
            </a:r>
            <a:r>
              <a:rPr lang="en-US" dirty="0" err="1"/>
              <a:t>Compilaton</a:t>
            </a:r>
            <a:r>
              <a:rPr lang="en-US" dirty="0"/>
              <a:t> Error', 'Wrong answer', 'Exceeded Time'))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3601-8C27-B36E-6FFF-662FF5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Тригери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1F0F-F714-F23B-5687-E193472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TRIGGER </a:t>
            </a:r>
            <a:r>
              <a:rPr lang="en-US" dirty="0" err="1"/>
              <a:t>tr_DeleteExecutedTest</a:t>
            </a:r>
            <a:r>
              <a:rPr lang="en-US" dirty="0"/>
              <a:t> ON </a:t>
            </a:r>
            <a:r>
              <a:rPr lang="en-US" dirty="0" err="1"/>
              <a:t>ExecutedTests</a:t>
            </a:r>
            <a:r>
              <a:rPr lang="en-US" dirty="0"/>
              <a:t> FOR DELETE AS INSERT INTO </a:t>
            </a:r>
            <a:r>
              <a:rPr lang="en-US" dirty="0" err="1"/>
              <a:t>DeletedExecutedTests</a:t>
            </a:r>
            <a:r>
              <a:rPr lang="en-US" dirty="0"/>
              <a:t>(Id, </a:t>
            </a:r>
            <a:r>
              <a:rPr lang="en-US" dirty="0" err="1"/>
              <a:t>CreatedOn</a:t>
            </a:r>
            <a:r>
              <a:rPr lang="en-US" dirty="0"/>
              <a:t>, </a:t>
            </a:r>
            <a:r>
              <a:rPr lang="en-US" dirty="0" err="1"/>
              <a:t>IsCorrect</a:t>
            </a:r>
            <a:r>
              <a:rPr lang="en-US" dirty="0"/>
              <a:t>, [Output], </a:t>
            </a:r>
            <a:r>
              <a:rPr lang="en-US" dirty="0" err="1"/>
              <a:t>TestId</a:t>
            </a:r>
            <a:r>
              <a:rPr lang="en-US" dirty="0"/>
              <a:t>, </a:t>
            </a:r>
            <a:r>
              <a:rPr lang="en-US" dirty="0" err="1"/>
              <a:t>SubmissionId</a:t>
            </a:r>
            <a:r>
              <a:rPr lang="en-US" dirty="0"/>
              <a:t>, Error, </a:t>
            </a:r>
            <a:r>
              <a:rPr lang="en-US" dirty="0" err="1"/>
              <a:t>ExecutionResultType</a:t>
            </a:r>
            <a:r>
              <a:rPr lang="en-US" dirty="0"/>
              <a:t>, </a:t>
            </a:r>
            <a:r>
              <a:rPr lang="en-US" dirty="0" err="1"/>
              <a:t>MemoryUsed</a:t>
            </a:r>
            <a:r>
              <a:rPr lang="en-US" dirty="0"/>
              <a:t>, </a:t>
            </a:r>
            <a:r>
              <a:rPr lang="en-US" dirty="0" err="1"/>
              <a:t>TimeUsed</a:t>
            </a:r>
            <a:r>
              <a:rPr lang="en-US" dirty="0"/>
              <a:t>) SELECT Id, </a:t>
            </a:r>
            <a:r>
              <a:rPr lang="en-US" dirty="0" err="1"/>
              <a:t>CreatedOn</a:t>
            </a:r>
            <a:r>
              <a:rPr lang="en-US" dirty="0"/>
              <a:t>, </a:t>
            </a:r>
            <a:r>
              <a:rPr lang="en-US" dirty="0" err="1"/>
              <a:t>IsCorrect</a:t>
            </a:r>
            <a:r>
              <a:rPr lang="en-US" dirty="0"/>
              <a:t>, [Output], </a:t>
            </a:r>
            <a:r>
              <a:rPr lang="en-US" dirty="0" err="1"/>
              <a:t>TestId</a:t>
            </a:r>
            <a:r>
              <a:rPr lang="en-US" dirty="0"/>
              <a:t>, </a:t>
            </a:r>
            <a:r>
              <a:rPr lang="en-US" dirty="0" err="1"/>
              <a:t>SubmissionId</a:t>
            </a:r>
            <a:r>
              <a:rPr lang="en-US" dirty="0"/>
              <a:t>, Error, </a:t>
            </a:r>
            <a:r>
              <a:rPr lang="en-US" dirty="0" err="1"/>
              <a:t>ExecutionResultType</a:t>
            </a:r>
            <a:r>
              <a:rPr lang="en-US" dirty="0"/>
              <a:t>, </a:t>
            </a:r>
            <a:r>
              <a:rPr lang="en-US" dirty="0" err="1"/>
              <a:t>MemoryUsed</a:t>
            </a:r>
            <a:r>
              <a:rPr lang="en-US" dirty="0"/>
              <a:t>, </a:t>
            </a:r>
            <a:r>
              <a:rPr lang="en-US" dirty="0" err="1"/>
              <a:t>TimeUsed</a:t>
            </a:r>
            <a:r>
              <a:rPr lang="en-US" dirty="0"/>
              <a:t> FROM deleted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50CE-F794-FF6A-4976-095CB8A9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Изгледи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EBDC-5CAE-9C11-0755-14EE912D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</a:t>
            </a:r>
            <a:r>
              <a:rPr lang="en-US" dirty="0" err="1"/>
              <a:t>ActiveUsers</a:t>
            </a:r>
            <a:r>
              <a:rPr lang="en-US" dirty="0"/>
              <a:t> AS SELECT </a:t>
            </a:r>
            <a:r>
              <a:rPr lang="en-US" dirty="0" err="1"/>
              <a:t>UserName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from Users WHERE </a:t>
            </a:r>
            <a:r>
              <a:rPr lang="en-US" dirty="0" err="1"/>
              <a:t>Users.EmailConfirmed</a:t>
            </a:r>
            <a:r>
              <a:rPr lang="en-US" dirty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7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C281-5C13-8DE9-67EF-E7D48151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Индекси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EBC19EE-C690-A00B-7828-B3C772C3E189}"/>
              </a:ext>
            </a:extLst>
          </p:cNvPr>
          <p:cNvSpPr txBox="1"/>
          <p:nvPr/>
        </p:nvSpPr>
        <p:spPr>
          <a:xfrm>
            <a:off x="127233" y="2592198"/>
            <a:ext cx="11937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IX_Users_UserName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Users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UserName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IX_Lessons_CourseId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Lessons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CourseId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IX_Problems_LessonId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Problems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IX_Resources_LessonId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Resources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60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3D2C-74F1-A946-35A5-FB90424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ea typeface="+mj-lt"/>
                <a:cs typeface="+mj-lt"/>
              </a:rPr>
              <a:t>Подобрения</a:t>
            </a:r>
            <a:r>
              <a:rPr lang="en-US" b="1" i="1" dirty="0">
                <a:ea typeface="+mj-lt"/>
                <a:cs typeface="+mj-lt"/>
              </a:rPr>
              <a:t> </a:t>
            </a:r>
            <a:r>
              <a:rPr lang="en-US" b="1" i="1" dirty="0" err="1">
                <a:ea typeface="+mj-lt"/>
                <a:cs typeface="+mj-lt"/>
              </a:rPr>
              <a:t>към</a:t>
            </a:r>
            <a:r>
              <a:rPr lang="en-US" b="1" i="1" dirty="0">
                <a:ea typeface="+mj-lt"/>
                <a:cs typeface="+mj-lt"/>
              </a:rPr>
              <a:t> </a:t>
            </a:r>
            <a:r>
              <a:rPr lang="en-US" b="1" i="1" dirty="0" err="1">
                <a:ea typeface="+mj-lt"/>
                <a:cs typeface="+mj-lt"/>
              </a:rPr>
              <a:t>системата</a:t>
            </a:r>
            <a:endParaRPr lang="en-US" b="1" i="1" dirty="0" err="1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CAB9593-4EFC-D946-4FFE-3E2D79F73740}"/>
              </a:ext>
            </a:extLst>
          </p:cNvPr>
          <p:cNvSpPr txBox="1"/>
          <p:nvPr/>
        </p:nvSpPr>
        <p:spPr>
          <a:xfrm>
            <a:off x="751234" y="230561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В </a:t>
            </a:r>
            <a:r>
              <a:rPr lang="en-US" sz="2800" dirty="0" err="1">
                <a:ea typeface="+mn-lt"/>
                <a:cs typeface="+mn-lt"/>
              </a:rPr>
              <a:t>момента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системата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работи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само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един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език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програмиране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Могат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добавят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различни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видове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езици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програмиране</a:t>
            </a:r>
            <a:r>
              <a:rPr lang="en-US" sz="2800" dirty="0">
                <a:ea typeface="+mn-lt"/>
                <a:cs typeface="+mn-lt"/>
              </a:rPr>
              <a:t> и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нагласят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максималните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времена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задачите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съобразят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разликите</a:t>
            </a:r>
            <a:r>
              <a:rPr lang="en-US" sz="2800" dirty="0">
                <a:ea typeface="+mn-lt"/>
                <a:cs typeface="+mn-lt"/>
              </a:rPr>
              <a:t> в </a:t>
            </a:r>
            <a:r>
              <a:rPr lang="en-US" sz="2800" dirty="0" err="1">
                <a:ea typeface="+mn-lt"/>
                <a:cs typeface="+mn-lt"/>
              </a:rPr>
              <a:t>скоростта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изпълнение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различните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езици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91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B18B-BBE5-C1DC-0CE5-D4D557AB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4" y="1089954"/>
            <a:ext cx="12030305" cy="49682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/>
                <a:cs typeface="Calibri Light"/>
              </a:rPr>
              <a:t>SELECT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/>
                <a:cs typeface="Calibri Light"/>
              </a:rPr>
              <a:t>*</a:t>
            </a:r>
            <a:r>
              <a:rPr lang="en-US" dirty="0">
                <a:latin typeface="Algerian"/>
                <a:cs typeface="Calibri Light"/>
              </a:rPr>
              <a:t/>
            </a:r>
            <a:br>
              <a:rPr lang="en-US" dirty="0">
                <a:latin typeface="Algerian"/>
                <a:cs typeface="Calibri Light"/>
              </a:rPr>
            </a:br>
            <a:r>
              <a:rPr lang="en-US" b="1" dirty="0">
                <a:latin typeface="Algerian"/>
                <a:cs typeface="Calibri Light"/>
              </a:rPr>
              <a:t>FROM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/>
                <a:cs typeface="Calibri Light"/>
              </a:rPr>
              <a:t>DB_PROJECTS</a:t>
            </a:r>
            <a:r>
              <a:rPr lang="en-US" dirty="0">
                <a:latin typeface="Algerian"/>
                <a:cs typeface="Calibri Light"/>
              </a:rPr>
              <a:t/>
            </a:r>
            <a:br>
              <a:rPr lang="en-US" dirty="0">
                <a:latin typeface="Algerian"/>
                <a:cs typeface="Calibri Light"/>
              </a:rPr>
            </a:br>
            <a:r>
              <a:rPr lang="en-US" b="1" dirty="0">
                <a:latin typeface="Algerian"/>
                <a:cs typeface="Calibri Light"/>
              </a:rPr>
              <a:t>WHERE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lgerian"/>
                <a:cs typeface="Calibri Ligh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cs typeface="Calibri Light"/>
              </a:rPr>
              <a:t>Participants</a:t>
            </a:r>
            <a:r>
              <a:rPr lang="en-US" dirty="0">
                <a:latin typeface="Algerian"/>
                <a:cs typeface="Calibri Light"/>
              </a:rPr>
              <a:t> = </a:t>
            </a:r>
            <a:r>
              <a:rPr lang="en-US" dirty="0">
                <a:solidFill>
                  <a:schemeClr val="accent6"/>
                </a:solidFill>
                <a:latin typeface="Algerian"/>
                <a:cs typeface="Calibri Light"/>
              </a:rPr>
              <a:t>'</a:t>
            </a:r>
            <a:r>
              <a:rPr lang="en-US" dirty="0" err="1">
                <a:solidFill>
                  <a:schemeClr val="accent6"/>
                </a:solidFill>
                <a:latin typeface="Algerian"/>
                <a:cs typeface="Calibri Light"/>
              </a:rPr>
              <a:t>Preso</a:t>
            </a:r>
            <a:r>
              <a:rPr lang="en-US" dirty="0">
                <a:solidFill>
                  <a:schemeClr val="accent6"/>
                </a:solidFill>
                <a:latin typeface="Algerian"/>
                <a:cs typeface="Calibri Light"/>
              </a:rPr>
              <a:t>'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b="1" dirty="0">
                <a:latin typeface="Algerian"/>
                <a:cs typeface="Calibri Light"/>
              </a:rPr>
              <a:t>OR</a:t>
            </a:r>
            <a:br>
              <a:rPr lang="en-US" b="1" dirty="0">
                <a:latin typeface="Algerian"/>
                <a:cs typeface="Calibri Light"/>
              </a:rPr>
            </a:br>
            <a:r>
              <a:rPr lang="en-US" dirty="0">
                <a:latin typeface="Algerian"/>
                <a:cs typeface="Calibri Light"/>
              </a:rPr>
              <a:t>              </a:t>
            </a:r>
            <a:r>
              <a:rPr lang="en-US" dirty="0" err="1">
                <a:solidFill>
                  <a:srgbClr val="FF0000"/>
                </a:solidFill>
                <a:latin typeface="Algerian"/>
                <a:ea typeface="+mj-lt"/>
                <a:cs typeface="+mj-l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ea typeface="+mj-lt"/>
                <a:cs typeface="+mj-lt"/>
              </a:rPr>
              <a:t>Participants</a:t>
            </a:r>
            <a:r>
              <a:rPr lang="en-US" dirty="0">
                <a:latin typeface="Algerian"/>
                <a:ea typeface="+mj-lt"/>
                <a:cs typeface="+mj-lt"/>
              </a:rPr>
              <a:t> = </a:t>
            </a:r>
            <a:r>
              <a:rPr lang="en-US" dirty="0">
                <a:solidFill>
                  <a:schemeClr val="accent6"/>
                </a:solidFill>
                <a:latin typeface="Algerian"/>
                <a:ea typeface="+mj-lt"/>
                <a:cs typeface="+mj-lt"/>
              </a:rPr>
              <a:t>'Nasko'</a:t>
            </a:r>
            <a:r>
              <a:rPr lang="en-US" dirty="0">
                <a:latin typeface="Algerian"/>
                <a:ea typeface="+mj-lt"/>
                <a:cs typeface="+mj-lt"/>
              </a:rPr>
              <a:t> </a:t>
            </a:r>
            <a:r>
              <a:rPr lang="en-US" b="1" dirty="0">
                <a:latin typeface="Algerian"/>
                <a:ea typeface="+mj-lt"/>
                <a:cs typeface="+mj-lt"/>
              </a:rPr>
              <a:t>OR</a:t>
            </a:r>
            <a:r>
              <a:rPr lang="en-US" b="1" dirty="0">
                <a:latin typeface="Algerian"/>
              </a:rPr>
              <a:t/>
            </a:r>
            <a:br>
              <a:rPr lang="en-US" b="1" dirty="0">
                <a:latin typeface="Algerian"/>
              </a:rPr>
            </a:br>
            <a:r>
              <a:rPr lang="en-US" dirty="0">
                <a:latin typeface="Algerian"/>
                <a:ea typeface="+mj-lt"/>
                <a:cs typeface="+mj-lt"/>
              </a:rPr>
              <a:t>              </a:t>
            </a:r>
            <a:r>
              <a:rPr lang="en-US" dirty="0" err="1">
                <a:solidFill>
                  <a:srgbClr val="FF0000"/>
                </a:solidFill>
                <a:latin typeface="Algerian"/>
                <a:ea typeface="+mj-lt"/>
                <a:cs typeface="+mj-l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ea typeface="+mj-lt"/>
                <a:cs typeface="+mj-lt"/>
              </a:rPr>
              <a:t>Participants</a:t>
            </a:r>
            <a:r>
              <a:rPr lang="en-US" dirty="0">
                <a:latin typeface="Algerian"/>
                <a:ea typeface="+mj-lt"/>
                <a:cs typeface="+mj-lt"/>
              </a:rPr>
              <a:t> = </a:t>
            </a:r>
            <a:r>
              <a:rPr lang="en-US" dirty="0">
                <a:solidFill>
                  <a:schemeClr val="accent6"/>
                </a:solidFill>
                <a:latin typeface="Algerian"/>
                <a:ea typeface="+mj-lt"/>
                <a:cs typeface="+mj-lt"/>
              </a:rPr>
              <a:t>'Hari'</a:t>
            </a:r>
            <a:r>
              <a:rPr lang="en-US" dirty="0">
                <a:latin typeface="Algerian"/>
                <a:ea typeface="+mj-lt"/>
                <a:cs typeface="+mj-lt"/>
              </a:rPr>
              <a:t>;</a:t>
            </a:r>
            <a:br>
              <a:rPr lang="en-US" dirty="0">
                <a:latin typeface="Algerian"/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74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ED6DA-DBE6-AF30-62EA-3A27F3E0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85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 Black"/>
              </a:rPr>
              <a:t>Въпроси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 Black"/>
              </a:rPr>
              <a:t>?</a:t>
            </a:r>
            <a:endParaRPr lang="en-US" sz="3600" kern="1200" dirty="0">
              <a:solidFill>
                <a:schemeClr val="accent2">
                  <a:lumMod val="50000"/>
                </a:schemeClr>
              </a:solidFill>
              <a:latin typeface="Arial Black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C555D49-09C1-F085-ADFD-84D8BC0B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98" y="685890"/>
            <a:ext cx="6869151" cy="54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B9C6-34FA-0DCE-45B6-AE781EC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3F8052-6D1E-7477-58D6-8DC0477B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" y="-1376"/>
            <a:ext cx="12184564" cy="686074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FA7845-1721-FE2F-90EC-F1C4C8C6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7ACF-03FA-4148-A1D5-3B127B4C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0"/>
            <a:ext cx="10515600" cy="1325563"/>
          </a:xfrm>
        </p:spPr>
        <p:txBody>
          <a:bodyPr/>
          <a:lstStyle/>
          <a:p>
            <a:pPr algn="ctr"/>
            <a:r>
              <a:rPr lang="bg-BG" b="1" i="1" dirty="0"/>
              <a:t>Описание на задание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589-77D7-4FD5-A9F8-9FF92FD7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Основната идея е да реализираме система за оценяване на задачи, която наподобява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hackerrank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leetcode</a:t>
            </a:r>
            <a:r>
              <a:rPr lang="en-US" dirty="0">
                <a:latin typeface="Algerian" panose="04020705040A02060702" pitchFamily="82" charset="0"/>
              </a:rPr>
              <a:t>.</a:t>
            </a:r>
          </a:p>
          <a:p>
            <a:r>
              <a:rPr lang="bg-BG" dirty="0"/>
              <a:t>Това са системи, в които има много задачи, които се отнасят за даден урок/раздел.</a:t>
            </a:r>
          </a:p>
          <a:p>
            <a:r>
              <a:rPr lang="bg-BG" dirty="0"/>
              <a:t>Всяка задача има също така и тестове, с които се оценява дали тя е решена правилно от потребителя, който предава решението.</a:t>
            </a:r>
          </a:p>
          <a:p>
            <a:r>
              <a:rPr lang="bg-BG" dirty="0"/>
              <a:t>В тях също така има и състезания, които се водят за определен период от време и накрая има класиране, спрямо това кой най-бързо е решил задачите.</a:t>
            </a:r>
          </a:p>
        </p:txBody>
      </p:sp>
    </p:spTree>
    <p:extLst>
      <p:ext uri="{BB962C8B-B14F-4D97-AF65-F5344CB8AC3E}">
        <p14:creationId xmlns:p14="http://schemas.microsoft.com/office/powerpoint/2010/main" val="1056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733B-0DB2-47AD-967E-8C38D041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/>
              <a:t>Основни елементи на нашата система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A525-B230-48AD-A197-36DE2B6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 основата на системата стоят курсовете(</a:t>
            </a:r>
            <a:r>
              <a:rPr lang="en-US" dirty="0"/>
              <a:t>Courses</a:t>
            </a:r>
            <a:r>
              <a:rPr lang="bg-BG" dirty="0"/>
              <a:t>). Всеки курс има уроци(</a:t>
            </a:r>
            <a:r>
              <a:rPr lang="en-US" dirty="0"/>
              <a:t>Lessons</a:t>
            </a:r>
            <a:r>
              <a:rPr lang="bg-BG" dirty="0"/>
              <a:t>), а към уроците има ресурси(</a:t>
            </a:r>
            <a:r>
              <a:rPr lang="en-US" dirty="0"/>
              <a:t>Resources</a:t>
            </a:r>
            <a:r>
              <a:rPr lang="bg-BG" dirty="0"/>
              <a:t>) за учене. </a:t>
            </a:r>
          </a:p>
          <a:p>
            <a:r>
              <a:rPr lang="bg-BG" dirty="0"/>
              <a:t>В нашата система има задачи(</a:t>
            </a:r>
            <a:r>
              <a:rPr lang="en-US" dirty="0"/>
              <a:t>Problems)</a:t>
            </a:r>
            <a:r>
              <a:rPr lang="bg-BG" dirty="0"/>
              <a:t>, които принадлежат към даден </a:t>
            </a:r>
            <a:r>
              <a:rPr lang="bg-BG" dirty="0" smtClean="0"/>
              <a:t>урок </a:t>
            </a:r>
            <a:r>
              <a:rPr lang="bg-BG" dirty="0"/>
              <a:t>и имат тестове(</a:t>
            </a:r>
            <a:r>
              <a:rPr lang="en-US" dirty="0"/>
              <a:t>Tests</a:t>
            </a:r>
            <a:r>
              <a:rPr lang="bg-BG" dirty="0" smtClean="0"/>
              <a:t>)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и за всяка от задачите потребителите(</a:t>
            </a:r>
            <a:r>
              <a:rPr lang="en-US" dirty="0"/>
              <a:t>Users</a:t>
            </a:r>
            <a:r>
              <a:rPr lang="bg-BG" dirty="0"/>
              <a:t>), могат да предават решение(</a:t>
            </a:r>
            <a:r>
              <a:rPr lang="en-US" dirty="0"/>
              <a:t>Submission</a:t>
            </a:r>
            <a:r>
              <a:rPr lang="bg-BG" dirty="0"/>
              <a:t>).</a:t>
            </a:r>
            <a:endParaRPr lang="en-US" dirty="0"/>
          </a:p>
          <a:p>
            <a:r>
              <a:rPr lang="bg-BG" dirty="0"/>
              <a:t>В системата също така има 3 типа потребители – Администратор, Преподавател и Обикновен потребител.</a:t>
            </a:r>
          </a:p>
          <a:p>
            <a:r>
              <a:rPr lang="bg-BG" dirty="0"/>
              <a:t>Друга важна част на системата са изпълнените тестове(</a:t>
            </a:r>
            <a:r>
              <a:rPr lang="en-US" dirty="0" err="1"/>
              <a:t>ExecutedTests</a:t>
            </a:r>
            <a:r>
              <a:rPr lang="bg-BG" dirty="0"/>
              <a:t>)</a:t>
            </a:r>
            <a:r>
              <a:rPr lang="en-US" dirty="0"/>
              <a:t>.</a:t>
            </a:r>
          </a:p>
          <a:p>
            <a:r>
              <a:rPr lang="bg-BG" dirty="0"/>
              <a:t>Имаме и състезания(</a:t>
            </a:r>
            <a:r>
              <a:rPr lang="en-US" dirty="0"/>
              <a:t>Contests</a:t>
            </a:r>
            <a:r>
              <a:rPr lang="bg-BG" dirty="0"/>
              <a:t>), които отново принадлежат към даден урок. Във всяко състезание имаме определен набор от разрешени </a:t>
            </a:r>
            <a:r>
              <a:rPr lang="en-US" dirty="0"/>
              <a:t>IP </a:t>
            </a:r>
            <a:r>
              <a:rPr lang="bg-BG" dirty="0"/>
              <a:t>адреси(</a:t>
            </a:r>
            <a:r>
              <a:rPr lang="en-US" dirty="0" err="1"/>
              <a:t>AllowedIpAddresses</a:t>
            </a:r>
            <a:r>
              <a:rPr lang="bg-BG" dirty="0"/>
              <a:t>). Също така в него могат да участват потребители.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2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46433F-B8AD-4375-B705-C8AF73AC7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87" y="710300"/>
            <a:ext cx="10293577" cy="5860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0477E-4BEC-40A4-825D-03A120E5B4F7}"/>
              </a:ext>
            </a:extLst>
          </p:cNvPr>
          <p:cNvSpPr txBox="1"/>
          <p:nvPr/>
        </p:nvSpPr>
        <p:spPr>
          <a:xfrm>
            <a:off x="4975901" y="-44923"/>
            <a:ext cx="253756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bg-BG" sz="4800" b="1" i="1" dirty="0"/>
              <a:t>СХЕМА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3339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5B34-242D-4A3A-8E20-596EB59E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/>
              <a:t>Отношения</a:t>
            </a:r>
            <a:r>
              <a:rPr lang="en-US" b="1" i="1" dirty="0"/>
              <a:t> </a:t>
            </a:r>
            <a:r>
              <a:rPr lang="bg-BG" b="1" i="1" dirty="0"/>
              <a:t>много към много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1A28-460F-41DC-BA10-5FDBF555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– Contests </a:t>
            </a:r>
            <a:r>
              <a:rPr lang="bg-BG" dirty="0"/>
              <a:t>(</a:t>
            </a:r>
            <a:r>
              <a:rPr lang="en-US" dirty="0" err="1"/>
              <a:t>UserContests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dirty="0"/>
              <a:t>един потребител може да участва в много състезания и в едно състезание може да участват много потребители.</a:t>
            </a:r>
            <a:endParaRPr lang="en-US" dirty="0"/>
          </a:p>
          <a:p>
            <a:r>
              <a:rPr lang="en-US" dirty="0"/>
              <a:t>Users – Roles </a:t>
            </a:r>
            <a:r>
              <a:rPr lang="bg-BG" dirty="0"/>
              <a:t>(</a:t>
            </a:r>
            <a:r>
              <a:rPr lang="en-US" dirty="0" err="1"/>
              <a:t>UserRoles</a:t>
            </a:r>
            <a:r>
              <a:rPr lang="bg-BG" dirty="0"/>
              <a:t>), Един потребител може да има различни роли и една роля може да бъде на повече от един потребител.</a:t>
            </a:r>
            <a:endParaRPr lang="en-US" dirty="0"/>
          </a:p>
          <a:p>
            <a:r>
              <a:rPr lang="en-US" dirty="0"/>
              <a:t>Contests – </a:t>
            </a:r>
            <a:r>
              <a:rPr lang="en-US" dirty="0" err="1"/>
              <a:t>AllowedIpAddresses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 err="1"/>
              <a:t>ContestAllowedIpAddresses</a:t>
            </a:r>
            <a:r>
              <a:rPr lang="bg-BG" dirty="0"/>
              <a:t>), едно състезание може да има много разрешени адреси и на един разрешен адрес могат да се водят много състезания.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04F9-98EA-4ED0-B9AD-7631FC45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i="1" dirty="0"/>
              <a:t>Отношения едно към много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0B96-81CE-46FD-B2D4-7ABB6A19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 – Submissions, </a:t>
            </a:r>
            <a:r>
              <a:rPr lang="bg-BG" dirty="0"/>
              <a:t>един потребител може да предава много решения, но всяко решение принадлежи на 1 потребител.</a:t>
            </a:r>
          </a:p>
          <a:p>
            <a:r>
              <a:rPr lang="en-US" dirty="0"/>
              <a:t>Problems – Submissions</a:t>
            </a:r>
          </a:p>
          <a:p>
            <a:r>
              <a:rPr lang="en-US" dirty="0"/>
              <a:t>Lessons – Problems</a:t>
            </a:r>
          </a:p>
          <a:p>
            <a:r>
              <a:rPr lang="en-US" dirty="0"/>
              <a:t>Courses – Lessons</a:t>
            </a:r>
          </a:p>
          <a:p>
            <a:r>
              <a:rPr lang="en-US" dirty="0"/>
              <a:t>Lessons – Resources</a:t>
            </a:r>
          </a:p>
          <a:p>
            <a:r>
              <a:rPr lang="en-US" dirty="0"/>
              <a:t>Problems – Tests</a:t>
            </a:r>
          </a:p>
          <a:p>
            <a:r>
              <a:rPr lang="en-US" dirty="0"/>
              <a:t>Tests – </a:t>
            </a:r>
            <a:r>
              <a:rPr lang="en-US" dirty="0" err="1"/>
              <a:t>ExecutedTests</a:t>
            </a:r>
            <a:endParaRPr lang="en-US" dirty="0"/>
          </a:p>
          <a:p>
            <a:r>
              <a:rPr lang="en-US" dirty="0"/>
              <a:t>Submission – </a:t>
            </a:r>
            <a:r>
              <a:rPr lang="en-US" dirty="0" err="1"/>
              <a:t>ExecutedTests</a:t>
            </a:r>
            <a:endParaRPr lang="en-US" dirty="0"/>
          </a:p>
          <a:p>
            <a:r>
              <a:rPr lang="en-US" dirty="0"/>
              <a:t>Lessons - Contests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6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F4809E-27F6-2CFC-442C-82A8E68CAF6B}"/>
              </a:ext>
            </a:extLst>
          </p:cNvPr>
          <p:cNvSpPr txBox="1"/>
          <p:nvPr/>
        </p:nvSpPr>
        <p:spPr>
          <a:xfrm>
            <a:off x="142613" y="1300720"/>
            <a:ext cx="1204938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CREATE TABLE </a:t>
            </a:r>
            <a:r>
              <a:rPr lang="en-US" sz="2800" dirty="0">
                <a:latin typeface="Algerian" panose="04020705040A02060702" pitchFamily="82" charset="0"/>
              </a:rPr>
              <a:t>Contests (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Id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INT PRIMARY KEY </a:t>
            </a:r>
            <a:r>
              <a:rPr lang="en-US" sz="2800" dirty="0">
                <a:latin typeface="Algerian" panose="04020705040A02060702" pitchFamily="82" charset="0"/>
              </a:rPr>
              <a:t>IDENTITY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StartTime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DATETIME2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7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EndTime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DATETIME2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7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LessonId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INT FOREIGN KEY REFERENCES </a:t>
            </a:r>
            <a:r>
              <a:rPr lang="en-US" sz="2800" dirty="0">
                <a:latin typeface="Algerian" panose="04020705040A02060702" pitchFamily="82" charset="0"/>
              </a:rPr>
              <a:t>Lessons(Id)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[Name]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NVARCHAR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50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PasswordHash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NVARCHAR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500</a:t>
            </a:r>
            <a:r>
              <a:rPr lang="en-US" sz="2800" dirty="0">
                <a:latin typeface="Algerian" panose="04020705040A02060702" pitchFamily="82" charset="0"/>
              </a:rPr>
              <a:t>),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97416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68C1-4C27-2FC2-BB94-1D0C51A7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Добавяне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на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съдържание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60C71255-5EB5-41BB-8425-D199662F448C}"/>
              </a:ext>
            </a:extLst>
          </p:cNvPr>
          <p:cNvSpPr txBox="1"/>
          <p:nvPr/>
        </p:nvSpPr>
        <p:spPr>
          <a:xfrm>
            <a:off x="206928" y="2543394"/>
            <a:ext cx="11778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INSERT INTO 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Lessons ([Name], </a:t>
            </a:r>
            <a:r>
              <a:rPr lang="en-US" sz="3600" b="0" i="0" dirty="0" err="1">
                <a:effectLst/>
                <a:latin typeface="Algerian" panose="04020705040A02060702" pitchFamily="82" charset="0"/>
              </a:rPr>
              <a:t>CourseId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, </a:t>
            </a:r>
            <a:r>
              <a:rPr lang="en-US" sz="3600" b="0" i="0" dirty="0" err="1">
                <a:effectLst/>
                <a:latin typeface="Algerian" panose="04020705040A02060702" pitchFamily="82" charset="0"/>
              </a:rPr>
              <a:t>OrderBy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) </a:t>
            </a:r>
          </a:p>
          <a:p>
            <a:r>
              <a:rPr lang="en-US" sz="36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VALUES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(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Algerian" panose="04020705040A02060702" pitchFamily="82" charset="0"/>
              </a:rPr>
              <a:t>'Recursion and Backtracking', 5, 0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);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2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696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Система за оценка на задачи</vt:lpstr>
      <vt:lpstr>SELECT * FROM DB_PROJECTS WHERE DB_PROJECTS.Participants = 'Preso' OR               DB_PROJECTS.Participants = 'Nasko' OR               DB_PROJECTS.Participants = 'Hari';  </vt:lpstr>
      <vt:lpstr>Описание на задание</vt:lpstr>
      <vt:lpstr>Основни елементи на нашата система</vt:lpstr>
      <vt:lpstr>PowerPoint Presentation</vt:lpstr>
      <vt:lpstr>Отношения много към много</vt:lpstr>
      <vt:lpstr>Отношения едно към много</vt:lpstr>
      <vt:lpstr>PowerPoint Presentation</vt:lpstr>
      <vt:lpstr>Добавяне на съдържание</vt:lpstr>
      <vt:lpstr>Прости заявки</vt:lpstr>
      <vt:lpstr>Заявки върху 2 и повече релации</vt:lpstr>
      <vt:lpstr>Подзаявки</vt:lpstr>
      <vt:lpstr>Съединения</vt:lpstr>
      <vt:lpstr>Групиране и агрегация</vt:lpstr>
      <vt:lpstr>Ограничения</vt:lpstr>
      <vt:lpstr>Тригери</vt:lpstr>
      <vt:lpstr>Изгледи</vt:lpstr>
      <vt:lpstr>Индекси</vt:lpstr>
      <vt:lpstr>Подобрения към системата</vt:lpstr>
      <vt:lpstr>Въпроси?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оценка на задачи</dc:title>
  <dc:creator>Presiyan Todorov</dc:creator>
  <cp:lastModifiedBy>jilanov test</cp:lastModifiedBy>
  <cp:revision>154</cp:revision>
  <dcterms:created xsi:type="dcterms:W3CDTF">2022-05-14T14:58:30Z</dcterms:created>
  <dcterms:modified xsi:type="dcterms:W3CDTF">2022-05-18T12:52:50Z</dcterms:modified>
</cp:coreProperties>
</file>