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5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ut Partamian" initials="HP" lastIdx="1" clrIdx="0">
    <p:extLst>
      <p:ext uri="{19B8F6BF-5375-455C-9EA6-DF929625EA0E}">
        <p15:presenceInfo xmlns:p15="http://schemas.microsoft.com/office/powerpoint/2012/main" userId="8b75b5f8fedab7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B5B34-E97C-7215-1EBE-7ECDF594B9DE}" v="3" dt="2022-05-18T14:15:59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8T10:57:08.34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9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2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7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1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0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9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7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3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3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63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E3D6-D33D-41FC-9D4D-064BF6C14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Система за оценка на задачи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2BA0B-FEA4-4C7E-8AEA-4774F0A4D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2372"/>
            <a:ext cx="9144000" cy="1655762"/>
          </a:xfrm>
        </p:spPr>
        <p:txBody>
          <a:bodyPr/>
          <a:lstStyle/>
          <a:p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Пресиян Тодоров 62626</a:t>
            </a:r>
          </a:p>
          <a:p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Атанас Василев 62577</a:t>
            </a:r>
          </a:p>
          <a:p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Харут Партамиан 62560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7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0E92-F65A-255A-F7EB-A13AAE44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Съединения</a:t>
            </a:r>
            <a:endParaRPr lang="en-US" b="1" i="1" dirty="0" err="1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2CD50934-3C22-8721-D7FE-26D026F736C7}"/>
              </a:ext>
            </a:extLst>
          </p:cNvPr>
          <p:cNvSpPr txBox="1"/>
          <p:nvPr/>
        </p:nvSpPr>
        <p:spPr>
          <a:xfrm>
            <a:off x="0" y="1905506"/>
            <a:ext cx="123569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2400" dirty="0">
                <a:latin typeface="Algerian" panose="04020705040A02060702" pitchFamily="82" charset="0"/>
              </a:rPr>
              <a:t> s1.Id AS 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[</a:t>
            </a:r>
            <a:r>
              <a:rPr lang="en-US" sz="2400" dirty="0">
                <a:latin typeface="Algerian" panose="04020705040A02060702" pitchFamily="82" charset="0"/>
              </a:rPr>
              <a:t>Submission Id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]</a:t>
            </a:r>
            <a:r>
              <a:rPr lang="en-US" sz="2400" dirty="0">
                <a:latin typeface="Algerian" panose="04020705040A02060702" pitchFamily="82" charset="0"/>
              </a:rPr>
              <a:t>, p1.Name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[</a:t>
            </a:r>
            <a:r>
              <a:rPr lang="en-US" sz="2400" dirty="0">
                <a:latin typeface="Algerian" panose="04020705040A02060702" pitchFamily="82" charset="0"/>
              </a:rPr>
              <a:t>Problem Name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]</a:t>
            </a:r>
            <a:r>
              <a:rPr lang="en-US" sz="2400" dirty="0">
                <a:latin typeface="Algerian" panose="04020705040A02060702" pitchFamily="82" charset="0"/>
              </a:rPr>
              <a:t>, s1.ActualPoints</a:t>
            </a:r>
          </a:p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2400" dirty="0">
                <a:latin typeface="Algerian" panose="04020705040A02060702" pitchFamily="82" charset="0"/>
              </a:rPr>
              <a:t> Submissions s1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JOIN</a:t>
            </a:r>
            <a:r>
              <a:rPr lang="en-US" sz="2400" dirty="0">
                <a:latin typeface="Algerian" panose="04020705040A02060702" pitchFamily="82" charset="0"/>
              </a:rPr>
              <a:t> problems p1</a:t>
            </a:r>
          </a:p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ON</a:t>
            </a:r>
            <a:r>
              <a:rPr lang="en-US" sz="2400" dirty="0">
                <a:latin typeface="Algerian" panose="04020705040A02060702" pitchFamily="82" charset="0"/>
              </a:rPr>
              <a:t> s1.ProblemId=p1.Id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lang="en-US" sz="2400" dirty="0">
                <a:latin typeface="Algerian" panose="04020705040A02060702" pitchFamily="82" charset="0"/>
              </a:rPr>
              <a:t> s1.UserId=1</a:t>
            </a:r>
          </a:p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WHERE</a:t>
            </a:r>
            <a:r>
              <a:rPr lang="en-US" sz="2400" dirty="0">
                <a:latin typeface="Algerian" panose="04020705040A02060702" pitchFamily="82" charset="0"/>
              </a:rPr>
              <a:t> s1.ActualPoints = 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Algerian" panose="04020705040A02060702" pitchFamily="82" charset="0"/>
              </a:rPr>
              <a:t>MAX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  <a:r>
              <a:rPr lang="en-US" sz="2400" dirty="0">
                <a:latin typeface="Algerian" panose="04020705040A02060702" pitchFamily="82" charset="0"/>
              </a:rPr>
              <a:t>s1.ActualPoints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sz="2400" dirty="0">
                <a:latin typeface="Algerian" panose="04020705040A02060702" pitchFamily="82" charset="0"/>
              </a:rPr>
              <a:t> m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2400" dirty="0">
                <a:latin typeface="Algerian" panose="04020705040A02060702" pitchFamily="82" charset="0"/>
              </a:rPr>
              <a:t> Submissions s1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JOIN</a:t>
            </a:r>
            <a:r>
              <a:rPr lang="en-US" sz="2400" dirty="0">
                <a:latin typeface="Algerian" panose="04020705040A02060702" pitchFamily="82" charset="0"/>
              </a:rPr>
              <a:t> problems p1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ON</a:t>
            </a:r>
            <a:r>
              <a:rPr lang="en-US" sz="2400" dirty="0">
                <a:latin typeface="Algerian" panose="04020705040A02060702" pitchFamily="82" charset="0"/>
              </a:rPr>
              <a:t> s1.ProblemId=p1.Id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lang="en-US" sz="2400" dirty="0">
                <a:latin typeface="Algerian" panose="04020705040A02060702" pitchFamily="82" charset="0"/>
              </a:rPr>
              <a:t> s1.UserId=1</a:t>
            </a:r>
          </a:p>
          <a:p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  <a:r>
              <a:rPr lang="en-US" sz="2400" dirty="0">
                <a:latin typeface="Algerian" panose="04020705040A02060702" pitchFamily="8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1082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7EFF-90C3-B6BE-F3AB-79466AB2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Групиране</a:t>
            </a:r>
            <a:r>
              <a:rPr lang="en-US" b="1" i="1" dirty="0">
                <a:cs typeface="Calibri Light"/>
              </a:rPr>
              <a:t> и </a:t>
            </a:r>
            <a:r>
              <a:rPr lang="en-US" b="1" i="1" dirty="0" err="1">
                <a:cs typeface="Calibri Light"/>
              </a:rPr>
              <a:t>агрегация</a:t>
            </a:r>
            <a:endParaRPr lang="en-US" b="1" i="1" dirty="0" err="1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E58A026C-16C7-A938-3763-50914F13D299}"/>
              </a:ext>
            </a:extLst>
          </p:cNvPr>
          <p:cNvSpPr txBox="1"/>
          <p:nvPr/>
        </p:nvSpPr>
        <p:spPr>
          <a:xfrm>
            <a:off x="265651" y="2340528"/>
            <a:ext cx="116606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 err="1">
                <a:latin typeface="Algerian" panose="04020705040A02060702" pitchFamily="82" charset="0"/>
              </a:rPr>
              <a:t>Problems.Id</a:t>
            </a:r>
            <a:r>
              <a:rPr lang="en-US" sz="2400" dirty="0">
                <a:latin typeface="Algerian" panose="04020705040A02060702" pitchFamily="82" charset="0"/>
              </a:rPr>
              <a:t>, </a:t>
            </a:r>
            <a:r>
              <a:rPr lang="en-US" sz="2400" dirty="0" err="1">
                <a:latin typeface="Algerian" panose="04020705040A02060702" pitchFamily="82" charset="0"/>
              </a:rPr>
              <a:t>Problems.Name</a:t>
            </a:r>
            <a:r>
              <a:rPr lang="en-US" sz="2400" dirty="0">
                <a:latin typeface="Algerian" panose="04020705040A02060702" pitchFamily="82" charset="0"/>
              </a:rPr>
              <a:t>, p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.[</a:t>
            </a:r>
            <a:r>
              <a:rPr lang="en-US" sz="2400" dirty="0">
                <a:latin typeface="Algerian" panose="04020705040A02060702" pitchFamily="82" charset="0"/>
              </a:rPr>
              <a:t>Average Points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] </a:t>
            </a:r>
          </a:p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2400" dirty="0">
                <a:latin typeface="Algerian" panose="04020705040A02060702" pitchFamily="82" charset="0"/>
              </a:rPr>
              <a:t> Problems, 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 err="1">
                <a:latin typeface="Algerian" panose="04020705040A02060702" pitchFamily="82" charset="0"/>
              </a:rPr>
              <a:t>Problems.Id</a:t>
            </a:r>
            <a:r>
              <a:rPr lang="en-US" sz="2400" dirty="0">
                <a:latin typeface="Algerian" panose="04020705040A02060702" pitchFamily="82" charset="0"/>
              </a:rPr>
              <a:t>, </a:t>
            </a:r>
          </a:p>
          <a:p>
            <a:r>
              <a:rPr lang="en-US" sz="2400" dirty="0">
                <a:solidFill>
                  <a:schemeClr val="accent1"/>
                </a:solidFill>
                <a:latin typeface="Algerian" panose="04020705040A02060702" pitchFamily="82" charset="0"/>
              </a:rPr>
              <a:t>			AVG</a:t>
            </a:r>
            <a:r>
              <a:rPr lang="en-US" sz="2400" dirty="0">
                <a:latin typeface="Algerian" panose="04020705040A02060702" pitchFamily="82" charset="0"/>
              </a:rPr>
              <a:t>(</a:t>
            </a:r>
            <a:r>
              <a:rPr lang="en-US" sz="2400" dirty="0" err="1">
                <a:latin typeface="Algerian" panose="04020705040A02060702" pitchFamily="82" charset="0"/>
              </a:rPr>
              <a:t>Submissions.ActualPoints</a:t>
            </a:r>
            <a:r>
              <a:rPr lang="en-US" sz="2400" dirty="0">
                <a:latin typeface="Algerian" panose="04020705040A02060702" pitchFamily="82" charset="0"/>
              </a:rPr>
              <a:t>)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[</a:t>
            </a:r>
            <a:r>
              <a:rPr lang="en-US" sz="2400" dirty="0">
                <a:latin typeface="Algerian" panose="04020705040A02060702" pitchFamily="82" charset="0"/>
              </a:rPr>
              <a:t>Average Points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]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2400" dirty="0">
                <a:latin typeface="Algerian" panose="04020705040A02060702" pitchFamily="82" charset="0"/>
              </a:rPr>
              <a:t> Submissions, Problems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WHERE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 err="1">
                <a:latin typeface="Algerian" panose="04020705040A02060702" pitchFamily="82" charset="0"/>
              </a:rPr>
              <a:t>Submissions.ProblemId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=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 err="1">
                <a:latin typeface="Algerian" panose="04020705040A02060702" pitchFamily="82" charset="0"/>
              </a:rPr>
              <a:t>Problems.Id</a:t>
            </a:r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>
                <a:latin typeface="Algerian" panose="04020705040A02060702" pitchFamily="82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GROUP BY </a:t>
            </a:r>
            <a:r>
              <a:rPr lang="en-US" sz="2400" dirty="0" err="1">
                <a:latin typeface="Algerian" panose="04020705040A02060702" pitchFamily="82" charset="0"/>
              </a:rPr>
              <a:t>Problems.Id</a:t>
            </a:r>
            <a:r>
              <a:rPr lang="en-US" sz="24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sz="2400" dirty="0">
                <a:latin typeface="Algerian" panose="04020705040A02060702" pitchFamily="82" charset="0"/>
              </a:rPr>
              <a:t> p</a:t>
            </a:r>
          </a:p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WHERE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 err="1">
                <a:latin typeface="Algerian" panose="04020705040A02060702" pitchFamily="82" charset="0"/>
              </a:rPr>
              <a:t>p.Id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=</a:t>
            </a: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400" dirty="0" err="1">
                <a:latin typeface="Algerian" panose="04020705040A02060702" pitchFamily="82" charset="0"/>
              </a:rPr>
              <a:t>Problems.Id</a:t>
            </a:r>
            <a:r>
              <a:rPr lang="en-US" sz="2400" dirty="0">
                <a:latin typeface="Algerian" panose="04020705040A02060702" pitchFamily="8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458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909B-06FB-56C7-C235-94329BF2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43" y="182238"/>
            <a:ext cx="10515600" cy="1325563"/>
          </a:xfrm>
        </p:spPr>
        <p:txBody>
          <a:bodyPr/>
          <a:lstStyle/>
          <a:p>
            <a:r>
              <a:rPr lang="en-US" b="1" i="1" dirty="0" err="1">
                <a:cs typeface="Calibri Light"/>
              </a:rPr>
              <a:t>Ограничения</a:t>
            </a:r>
            <a:endParaRPr lang="en-US" b="1" i="1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8AEEF-19BB-07EB-334B-751B11D51CF9}"/>
              </a:ext>
            </a:extLst>
          </p:cNvPr>
          <p:cNvSpPr txBox="1"/>
          <p:nvPr/>
        </p:nvSpPr>
        <p:spPr>
          <a:xfrm>
            <a:off x="647043" y="1997839"/>
            <a:ext cx="729488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PRIMARY KEY</a:t>
            </a:r>
            <a:endParaRPr lang="bg-BG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FOREIGN KEY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IDENTITY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ALTER TABLE </a:t>
            </a:r>
            <a:r>
              <a:rPr lang="en-US" dirty="0"/>
              <a:t>Users </a:t>
            </a:r>
            <a:r>
              <a:rPr lang="en-US" dirty="0">
                <a:solidFill>
                  <a:srgbClr val="FF0000"/>
                </a:solidFill>
              </a:rPr>
              <a:t>ADD DEFAULT</a:t>
            </a:r>
            <a:r>
              <a:rPr lang="en-US" dirty="0"/>
              <a:t> GETDATE() FOR </a:t>
            </a:r>
            <a:r>
              <a:rPr lang="en-US" dirty="0" err="1"/>
              <a:t>CreatedOn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ALTER TABLE</a:t>
            </a:r>
            <a:r>
              <a:rPr lang="en-US" dirty="0"/>
              <a:t> Users </a:t>
            </a:r>
            <a:r>
              <a:rPr lang="en-US" dirty="0">
                <a:solidFill>
                  <a:srgbClr val="FF0000"/>
                </a:solidFill>
              </a:rPr>
              <a:t>ADD CONSTRAINT</a:t>
            </a:r>
            <a:r>
              <a:rPr lang="en-US" dirty="0"/>
              <a:t> </a:t>
            </a:r>
            <a:r>
              <a:rPr lang="en-US" dirty="0" err="1"/>
              <a:t>UQ_Users_UserName</a:t>
            </a:r>
            <a:r>
              <a:rPr lang="en-US" dirty="0"/>
              <a:t> UNIQUE(</a:t>
            </a:r>
            <a:r>
              <a:rPr lang="en-US" dirty="0" err="1"/>
              <a:t>UserName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ALTER TABLE </a:t>
            </a:r>
            <a:r>
              <a:rPr lang="en-US" dirty="0" err="1"/>
              <a:t>ExecutedTests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ADD CONSTRAINT </a:t>
            </a:r>
            <a:r>
              <a:rPr lang="en-US" dirty="0" err="1"/>
              <a:t>Check_Execution_Result_Type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CHECK</a:t>
            </a:r>
            <a:r>
              <a:rPr lang="en-US" dirty="0"/>
              <a:t>(</a:t>
            </a:r>
            <a:r>
              <a:rPr lang="en-US" dirty="0" err="1"/>
              <a:t>ExecutionResultType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('Correct', 'Run Time Error', '</a:t>
            </a:r>
            <a:r>
              <a:rPr lang="en-US" dirty="0" err="1"/>
              <a:t>Compilaton</a:t>
            </a:r>
            <a:r>
              <a:rPr lang="en-US" dirty="0"/>
              <a:t> Error', 'Wrong answer', 'Exceeded Time'))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8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3601-8C27-B36E-6FFF-662FF596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Тригери</a:t>
            </a:r>
            <a:endParaRPr lang="en-US" b="1" i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1F0F-F714-F23B-5687-E1934726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CREATE TRIGGER</a:t>
            </a:r>
            <a:r>
              <a:rPr lang="en-US" dirty="0"/>
              <a:t> </a:t>
            </a:r>
            <a:r>
              <a:rPr lang="en-US" dirty="0" err="1"/>
              <a:t>tr_DeleteExecutedTest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ExecutedTests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DELETE AS INSERT INTO </a:t>
            </a:r>
            <a:r>
              <a:rPr lang="en-US" dirty="0" err="1"/>
              <a:t>DeletedExecutedTests</a:t>
            </a:r>
            <a:r>
              <a:rPr lang="en-US" dirty="0"/>
              <a:t>(Id, </a:t>
            </a:r>
            <a:r>
              <a:rPr lang="en-US" dirty="0" err="1"/>
              <a:t>CreatedOn</a:t>
            </a:r>
            <a:r>
              <a:rPr lang="en-US" dirty="0"/>
              <a:t>, </a:t>
            </a:r>
            <a:r>
              <a:rPr lang="en-US" dirty="0" err="1"/>
              <a:t>IsCorrect</a:t>
            </a:r>
            <a:r>
              <a:rPr lang="en-US" dirty="0"/>
              <a:t>, [Output], </a:t>
            </a:r>
            <a:r>
              <a:rPr lang="en-US" dirty="0" err="1"/>
              <a:t>TestId</a:t>
            </a:r>
            <a:r>
              <a:rPr lang="en-US" dirty="0"/>
              <a:t>, </a:t>
            </a:r>
            <a:r>
              <a:rPr lang="en-US" dirty="0" err="1"/>
              <a:t>SubmissionId</a:t>
            </a:r>
            <a:r>
              <a:rPr lang="en-US" dirty="0"/>
              <a:t>, Error, </a:t>
            </a:r>
            <a:r>
              <a:rPr lang="en-US" dirty="0" err="1"/>
              <a:t>ExecutionResultType</a:t>
            </a:r>
            <a:r>
              <a:rPr lang="en-US" dirty="0"/>
              <a:t>, </a:t>
            </a:r>
            <a:r>
              <a:rPr lang="en-US" dirty="0" err="1"/>
              <a:t>MemoryUsed</a:t>
            </a:r>
            <a:r>
              <a:rPr lang="en-US" dirty="0"/>
              <a:t>, </a:t>
            </a:r>
            <a:r>
              <a:rPr lang="en-US" dirty="0" err="1"/>
              <a:t>TimeUsed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Id, </a:t>
            </a:r>
            <a:r>
              <a:rPr lang="en-US" dirty="0" err="1"/>
              <a:t>CreatedOn</a:t>
            </a:r>
            <a:r>
              <a:rPr lang="en-US" dirty="0"/>
              <a:t>, </a:t>
            </a:r>
            <a:r>
              <a:rPr lang="en-US" dirty="0" err="1"/>
              <a:t>IsCorrect</a:t>
            </a:r>
            <a:r>
              <a:rPr lang="en-US" dirty="0"/>
              <a:t>, [Output], </a:t>
            </a:r>
            <a:r>
              <a:rPr lang="en-US" dirty="0" err="1"/>
              <a:t>TestId</a:t>
            </a:r>
            <a:r>
              <a:rPr lang="en-US" dirty="0"/>
              <a:t>, </a:t>
            </a:r>
            <a:r>
              <a:rPr lang="en-US" dirty="0" err="1"/>
              <a:t>SubmissionId</a:t>
            </a:r>
            <a:r>
              <a:rPr lang="en-US" dirty="0"/>
              <a:t>, Error, </a:t>
            </a:r>
            <a:r>
              <a:rPr lang="en-US" dirty="0" err="1"/>
              <a:t>ExecutionResultType</a:t>
            </a:r>
            <a:r>
              <a:rPr lang="en-US" dirty="0"/>
              <a:t>, </a:t>
            </a:r>
            <a:r>
              <a:rPr lang="en-US" dirty="0" err="1"/>
              <a:t>MemoryUsed</a:t>
            </a:r>
            <a:r>
              <a:rPr lang="en-US" dirty="0"/>
              <a:t>, </a:t>
            </a:r>
            <a:r>
              <a:rPr lang="en-US" dirty="0" err="1"/>
              <a:t>TimeUsed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deleted </a:t>
            </a:r>
            <a:r>
              <a:rPr lang="en-US" dirty="0">
                <a:solidFill>
                  <a:srgbClr val="FF0000"/>
                </a:solidFill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0788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50CE-F794-FF6A-4976-095CB8A9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Изгледи</a:t>
            </a:r>
            <a:endParaRPr lang="en-US" b="1" i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EBDC-5CAE-9C11-0755-14EE912D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CREATE VIEW </a:t>
            </a:r>
            <a:r>
              <a:rPr lang="en-US" dirty="0" err="1"/>
              <a:t>ActiveUsers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AS SELECT</a:t>
            </a:r>
            <a:r>
              <a:rPr lang="en-US" dirty="0"/>
              <a:t> </a:t>
            </a:r>
            <a:r>
              <a:rPr lang="en-US" dirty="0" err="1"/>
              <a:t>UserName</a:t>
            </a:r>
            <a:r>
              <a:rPr lang="en-US" dirty="0"/>
              <a:t>, FirstName,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Users </a:t>
            </a:r>
            <a:r>
              <a:rPr lang="en-US" dirty="0">
                <a:solidFill>
                  <a:srgbClr val="FF000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Users.EmailConfirmed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1427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C281-5C13-8DE9-67EF-E7D48151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Индекси</a:t>
            </a:r>
            <a:endParaRPr lang="en-US" b="1" i="1" dirty="0" err="1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EBC19EE-C690-A00B-7828-B3C772C3E189}"/>
              </a:ext>
            </a:extLst>
          </p:cNvPr>
          <p:cNvSpPr txBox="1"/>
          <p:nvPr/>
        </p:nvSpPr>
        <p:spPr>
          <a:xfrm>
            <a:off x="127233" y="2592198"/>
            <a:ext cx="119375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CREATE</a:t>
            </a:r>
            <a:r>
              <a:rPr lang="en-US" sz="2200" dirty="0">
                <a:latin typeface="Algerian" panose="04020705040A02060702" pitchFamily="82" charset="0"/>
              </a:rPr>
              <a:t> NONCLUSTERED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INDEX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 err="1">
                <a:latin typeface="Algerian" panose="04020705040A02060702" pitchFamily="82" charset="0"/>
              </a:rPr>
              <a:t>IX_Users_UserName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ON</a:t>
            </a:r>
            <a:r>
              <a:rPr lang="en-US" sz="2200" dirty="0">
                <a:latin typeface="Algerian" panose="04020705040A02060702" pitchFamily="82" charset="0"/>
              </a:rPr>
              <a:t> Users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  <a:r>
              <a:rPr lang="en-US" sz="2200" dirty="0" err="1">
                <a:latin typeface="Algerian" panose="04020705040A02060702" pitchFamily="82" charset="0"/>
              </a:rPr>
              <a:t>UserName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ASC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</a:p>
          <a:p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CREATE</a:t>
            </a:r>
            <a:r>
              <a:rPr lang="en-US" sz="2200" dirty="0">
                <a:latin typeface="Algerian" panose="04020705040A02060702" pitchFamily="82" charset="0"/>
              </a:rPr>
              <a:t> NONCLUSTERED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INDEX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 err="1">
                <a:latin typeface="Algerian" panose="04020705040A02060702" pitchFamily="82" charset="0"/>
              </a:rPr>
              <a:t>IX_Lessons_CourseId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ON</a:t>
            </a:r>
            <a:r>
              <a:rPr lang="en-US" sz="2200" dirty="0">
                <a:latin typeface="Algerian" panose="04020705040A02060702" pitchFamily="82" charset="0"/>
              </a:rPr>
              <a:t> Lessons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  <a:r>
              <a:rPr lang="en-US" sz="2200" dirty="0" err="1">
                <a:latin typeface="Algerian" panose="04020705040A02060702" pitchFamily="82" charset="0"/>
              </a:rPr>
              <a:t>CourseId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ASC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</a:p>
          <a:p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CREATE</a:t>
            </a:r>
            <a:r>
              <a:rPr lang="en-US" sz="2200" dirty="0">
                <a:latin typeface="Algerian" panose="04020705040A02060702" pitchFamily="82" charset="0"/>
              </a:rPr>
              <a:t> NONCLUSTERED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INDEX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 err="1">
                <a:latin typeface="Algerian" panose="04020705040A02060702" pitchFamily="82" charset="0"/>
              </a:rPr>
              <a:t>IX_Problems_LessonId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ON</a:t>
            </a:r>
            <a:r>
              <a:rPr lang="en-US" sz="2200" dirty="0">
                <a:latin typeface="Algerian" panose="04020705040A02060702" pitchFamily="82" charset="0"/>
              </a:rPr>
              <a:t> Problems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  <a:r>
              <a:rPr lang="en-US" sz="2200" dirty="0" err="1">
                <a:latin typeface="Algerian" panose="04020705040A02060702" pitchFamily="82" charset="0"/>
              </a:rPr>
              <a:t>LessonId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ASC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</a:p>
          <a:p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CREATE</a:t>
            </a:r>
            <a:r>
              <a:rPr lang="en-US" sz="2200" dirty="0">
                <a:latin typeface="Algerian" panose="04020705040A02060702" pitchFamily="82" charset="0"/>
              </a:rPr>
              <a:t> NONCLUSTERED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INDEX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 err="1">
                <a:latin typeface="Algerian" panose="04020705040A02060702" pitchFamily="82" charset="0"/>
              </a:rPr>
              <a:t>IX_Resources_LessonId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ON</a:t>
            </a:r>
            <a:r>
              <a:rPr lang="en-US" sz="2200" dirty="0">
                <a:latin typeface="Algerian" panose="04020705040A02060702" pitchFamily="82" charset="0"/>
              </a:rPr>
              <a:t> Resources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  <a:r>
              <a:rPr lang="en-US" sz="2200" dirty="0" err="1">
                <a:latin typeface="Algerian" panose="04020705040A02060702" pitchFamily="82" charset="0"/>
              </a:rPr>
              <a:t>LessonId</a:t>
            </a:r>
            <a:r>
              <a:rPr lang="en-US" sz="2200" dirty="0">
                <a:latin typeface="Algerian" panose="04020705040A02060702" pitchFamily="82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lgerian" panose="04020705040A02060702" pitchFamily="82" charset="0"/>
              </a:rPr>
              <a:t>ASC</a:t>
            </a:r>
            <a:r>
              <a:rPr lang="en-US" sz="22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560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3D2C-74F1-A946-35A5-FB904249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ea typeface="+mj-lt"/>
                <a:cs typeface="+mj-lt"/>
              </a:rPr>
              <a:t>Подобрения</a:t>
            </a:r>
            <a:r>
              <a:rPr lang="en-US" b="1" i="1" dirty="0">
                <a:ea typeface="+mj-lt"/>
                <a:cs typeface="+mj-lt"/>
              </a:rPr>
              <a:t> </a:t>
            </a:r>
            <a:r>
              <a:rPr lang="en-US" b="1" i="1" dirty="0" err="1">
                <a:ea typeface="+mj-lt"/>
                <a:cs typeface="+mj-lt"/>
              </a:rPr>
              <a:t>към</a:t>
            </a:r>
            <a:r>
              <a:rPr lang="en-US" b="1" i="1" dirty="0">
                <a:ea typeface="+mj-lt"/>
                <a:cs typeface="+mj-lt"/>
              </a:rPr>
              <a:t> </a:t>
            </a:r>
            <a:r>
              <a:rPr lang="en-US" b="1" i="1" dirty="0" err="1">
                <a:ea typeface="+mj-lt"/>
                <a:cs typeface="+mj-lt"/>
              </a:rPr>
              <a:t>системата</a:t>
            </a:r>
            <a:endParaRPr lang="en-US" b="1" i="1" dirty="0" err="1"/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CAB9593-4EFC-D946-4FFE-3E2D79F73740}"/>
              </a:ext>
            </a:extLst>
          </p:cNvPr>
          <p:cNvSpPr txBox="1"/>
          <p:nvPr/>
        </p:nvSpPr>
        <p:spPr>
          <a:xfrm>
            <a:off x="751234" y="2305615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В </a:t>
            </a:r>
            <a:r>
              <a:rPr lang="en-US" sz="2800" dirty="0" err="1">
                <a:ea typeface="+mn-lt"/>
                <a:cs typeface="+mn-lt"/>
              </a:rPr>
              <a:t>момента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системата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работи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само</a:t>
            </a:r>
            <a:r>
              <a:rPr lang="en-US" sz="2800" dirty="0">
                <a:ea typeface="+mn-lt"/>
                <a:cs typeface="+mn-lt"/>
              </a:rPr>
              <a:t> с </a:t>
            </a:r>
            <a:r>
              <a:rPr lang="en-US" sz="2800" dirty="0" err="1">
                <a:ea typeface="+mn-lt"/>
                <a:cs typeface="+mn-lt"/>
              </a:rPr>
              <a:t>един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език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за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програмиране</a:t>
            </a:r>
            <a:r>
              <a:rPr lang="en-US" sz="2800" dirty="0">
                <a:ea typeface="+mn-lt"/>
                <a:cs typeface="+mn-lt"/>
              </a:rPr>
              <a:t>. </a:t>
            </a:r>
            <a:r>
              <a:rPr lang="en-US" sz="2800" dirty="0" err="1">
                <a:ea typeface="+mn-lt"/>
                <a:cs typeface="+mn-lt"/>
              </a:rPr>
              <a:t>Могат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да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добавят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различни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видове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езици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за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програмиране</a:t>
            </a:r>
            <a:r>
              <a:rPr lang="en-US" sz="2800" dirty="0">
                <a:ea typeface="+mn-lt"/>
                <a:cs typeface="+mn-lt"/>
              </a:rPr>
              <a:t> и </a:t>
            </a:r>
            <a:r>
              <a:rPr lang="en-US" sz="2800" dirty="0" err="1">
                <a:ea typeface="+mn-lt"/>
                <a:cs typeface="+mn-lt"/>
              </a:rPr>
              <a:t>да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нагласят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максималните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времена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на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задачите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за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да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съобразят</a:t>
            </a:r>
            <a:r>
              <a:rPr lang="en-US" sz="2800" dirty="0">
                <a:ea typeface="+mn-lt"/>
                <a:cs typeface="+mn-lt"/>
              </a:rPr>
              <a:t> с </a:t>
            </a:r>
            <a:r>
              <a:rPr lang="en-US" sz="2800" dirty="0" err="1">
                <a:ea typeface="+mn-lt"/>
                <a:cs typeface="+mn-lt"/>
              </a:rPr>
              <a:t>разликите</a:t>
            </a:r>
            <a:r>
              <a:rPr lang="en-US" sz="2800" dirty="0">
                <a:ea typeface="+mn-lt"/>
                <a:cs typeface="+mn-lt"/>
              </a:rPr>
              <a:t> в </a:t>
            </a:r>
            <a:r>
              <a:rPr lang="en-US" sz="2800" dirty="0" err="1">
                <a:ea typeface="+mn-lt"/>
                <a:cs typeface="+mn-lt"/>
              </a:rPr>
              <a:t>скоростта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на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изпълнение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на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различните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езици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691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7ED6DA-DBE6-AF30-62EA-3A27F3E0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885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latin typeface="Arial Black"/>
              </a:rPr>
              <a:t>Въпроси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Arial Black"/>
              </a:rPr>
              <a:t>?</a:t>
            </a:r>
            <a:endParaRPr lang="en-US" sz="3600" kern="1200" dirty="0">
              <a:solidFill>
                <a:schemeClr val="accent2">
                  <a:lumMod val="50000"/>
                </a:schemeClr>
              </a:solidFill>
              <a:latin typeface="Arial Black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DC555D49-09C1-F085-ADFD-84D8BC0B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98" y="685890"/>
            <a:ext cx="6869151" cy="548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3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B9C6-34FA-0DCE-45B6-AE781EC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3F8052-6D1E-7477-58D6-8DC0477B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" y="-1376"/>
            <a:ext cx="12184564" cy="686074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FA7845-1721-FE2F-90EC-F1C4C8C6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B18B-BBE5-C1DC-0CE5-D4D557AB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64" y="1089954"/>
            <a:ext cx="12030305" cy="496829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lgerian"/>
                <a:cs typeface="Calibri Light"/>
              </a:rPr>
              <a:t>SELECT</a:t>
            </a:r>
            <a:r>
              <a:rPr lang="en-US" dirty="0">
                <a:latin typeface="Algerian"/>
                <a:cs typeface="Calibri Light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/>
                <a:cs typeface="Calibri Light"/>
              </a:rPr>
              <a:t>*</a:t>
            </a:r>
            <a:br>
              <a:rPr lang="en-US" dirty="0">
                <a:latin typeface="Algerian"/>
                <a:cs typeface="Calibri Light"/>
              </a:rPr>
            </a:br>
            <a:r>
              <a:rPr lang="en-US" b="1" dirty="0">
                <a:latin typeface="Algerian"/>
                <a:cs typeface="Calibri Light"/>
              </a:rPr>
              <a:t>FROM</a:t>
            </a:r>
            <a:r>
              <a:rPr lang="en-US" dirty="0">
                <a:latin typeface="Algerian"/>
                <a:cs typeface="Calibri Light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/>
                <a:cs typeface="Calibri Light"/>
              </a:rPr>
              <a:t>DB_PROJECTS</a:t>
            </a:r>
            <a:br>
              <a:rPr lang="en-US" dirty="0">
                <a:latin typeface="Algerian"/>
                <a:cs typeface="Calibri Light"/>
              </a:rPr>
            </a:br>
            <a:r>
              <a:rPr lang="en-US" b="1" dirty="0">
                <a:latin typeface="Algerian"/>
                <a:cs typeface="Calibri Light"/>
              </a:rPr>
              <a:t>WHERE</a:t>
            </a:r>
            <a:r>
              <a:rPr lang="en-US" dirty="0">
                <a:latin typeface="Algerian"/>
                <a:cs typeface="Calibri Ligh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lgerian"/>
                <a:cs typeface="Calibri Light"/>
              </a:rPr>
              <a:t>DB_PROJECTS.</a:t>
            </a:r>
            <a:r>
              <a:rPr lang="en-US" dirty="0" err="1">
                <a:solidFill>
                  <a:srgbClr val="7030A0"/>
                </a:solidFill>
                <a:latin typeface="Algerian"/>
                <a:cs typeface="Calibri Light"/>
              </a:rPr>
              <a:t>Participants</a:t>
            </a:r>
            <a:r>
              <a:rPr lang="en-US" dirty="0">
                <a:latin typeface="Algerian"/>
                <a:cs typeface="Calibri Light"/>
              </a:rPr>
              <a:t> = </a:t>
            </a:r>
            <a:r>
              <a:rPr lang="en-US" dirty="0">
                <a:solidFill>
                  <a:schemeClr val="accent6"/>
                </a:solidFill>
                <a:latin typeface="Algerian"/>
                <a:cs typeface="Calibri Light"/>
              </a:rPr>
              <a:t>'</a:t>
            </a:r>
            <a:r>
              <a:rPr lang="en-US" dirty="0" err="1">
                <a:solidFill>
                  <a:schemeClr val="accent6"/>
                </a:solidFill>
                <a:latin typeface="Algerian"/>
                <a:cs typeface="Calibri Light"/>
              </a:rPr>
              <a:t>Preso</a:t>
            </a:r>
            <a:r>
              <a:rPr lang="en-US" dirty="0">
                <a:solidFill>
                  <a:schemeClr val="accent6"/>
                </a:solidFill>
                <a:latin typeface="Algerian"/>
                <a:cs typeface="Calibri Light"/>
              </a:rPr>
              <a:t>'</a:t>
            </a:r>
            <a:r>
              <a:rPr lang="en-US" dirty="0">
                <a:latin typeface="Algerian"/>
                <a:cs typeface="Calibri Light"/>
              </a:rPr>
              <a:t> </a:t>
            </a:r>
            <a:r>
              <a:rPr lang="en-US" b="1" dirty="0">
                <a:latin typeface="Algerian"/>
                <a:cs typeface="Calibri Light"/>
              </a:rPr>
              <a:t>OR</a:t>
            </a:r>
            <a:br>
              <a:rPr lang="en-US" b="1" dirty="0">
                <a:latin typeface="Algerian"/>
                <a:cs typeface="Calibri Light"/>
              </a:rPr>
            </a:br>
            <a:r>
              <a:rPr lang="en-US" dirty="0">
                <a:latin typeface="Algerian"/>
                <a:cs typeface="Calibri Light"/>
              </a:rPr>
              <a:t>              </a:t>
            </a:r>
            <a:r>
              <a:rPr lang="en-US" dirty="0" err="1">
                <a:solidFill>
                  <a:srgbClr val="FF0000"/>
                </a:solidFill>
                <a:latin typeface="Algerian"/>
                <a:ea typeface="+mj-lt"/>
                <a:cs typeface="+mj-lt"/>
              </a:rPr>
              <a:t>DB_PROJECTS.</a:t>
            </a:r>
            <a:r>
              <a:rPr lang="en-US" dirty="0" err="1">
                <a:solidFill>
                  <a:srgbClr val="7030A0"/>
                </a:solidFill>
                <a:latin typeface="Algerian"/>
                <a:ea typeface="+mj-lt"/>
                <a:cs typeface="+mj-lt"/>
              </a:rPr>
              <a:t>Participants</a:t>
            </a:r>
            <a:r>
              <a:rPr lang="en-US" dirty="0">
                <a:latin typeface="Algerian"/>
                <a:ea typeface="+mj-lt"/>
                <a:cs typeface="+mj-lt"/>
              </a:rPr>
              <a:t> = </a:t>
            </a:r>
            <a:r>
              <a:rPr lang="en-US" dirty="0">
                <a:solidFill>
                  <a:schemeClr val="accent6"/>
                </a:solidFill>
                <a:latin typeface="Algerian"/>
                <a:ea typeface="+mj-lt"/>
                <a:cs typeface="+mj-lt"/>
              </a:rPr>
              <a:t>'Nasko'</a:t>
            </a:r>
            <a:r>
              <a:rPr lang="en-US" dirty="0">
                <a:latin typeface="Algerian"/>
                <a:ea typeface="+mj-lt"/>
                <a:cs typeface="+mj-lt"/>
              </a:rPr>
              <a:t> </a:t>
            </a:r>
            <a:r>
              <a:rPr lang="en-US" b="1" dirty="0">
                <a:latin typeface="Algerian"/>
                <a:ea typeface="+mj-lt"/>
                <a:cs typeface="+mj-lt"/>
              </a:rPr>
              <a:t>OR</a:t>
            </a:r>
            <a:br>
              <a:rPr lang="en-US" b="1" dirty="0">
                <a:latin typeface="Algerian"/>
              </a:rPr>
            </a:br>
            <a:r>
              <a:rPr lang="en-US" dirty="0">
                <a:latin typeface="Algerian"/>
                <a:ea typeface="+mj-lt"/>
                <a:cs typeface="+mj-lt"/>
              </a:rPr>
              <a:t>              </a:t>
            </a:r>
            <a:r>
              <a:rPr lang="en-US" dirty="0" err="1">
                <a:solidFill>
                  <a:srgbClr val="FF0000"/>
                </a:solidFill>
                <a:latin typeface="Algerian"/>
                <a:ea typeface="+mj-lt"/>
                <a:cs typeface="+mj-lt"/>
              </a:rPr>
              <a:t>DB_PROJECTS.</a:t>
            </a:r>
            <a:r>
              <a:rPr lang="en-US" dirty="0" err="1">
                <a:solidFill>
                  <a:srgbClr val="7030A0"/>
                </a:solidFill>
                <a:latin typeface="Algerian"/>
                <a:ea typeface="+mj-lt"/>
                <a:cs typeface="+mj-lt"/>
              </a:rPr>
              <a:t>Participants</a:t>
            </a:r>
            <a:r>
              <a:rPr lang="en-US" dirty="0">
                <a:latin typeface="Algerian"/>
                <a:ea typeface="+mj-lt"/>
                <a:cs typeface="+mj-lt"/>
              </a:rPr>
              <a:t> = </a:t>
            </a:r>
            <a:r>
              <a:rPr lang="en-US" dirty="0">
                <a:solidFill>
                  <a:schemeClr val="accent6"/>
                </a:solidFill>
                <a:latin typeface="Algerian"/>
                <a:ea typeface="+mj-lt"/>
                <a:cs typeface="+mj-lt"/>
              </a:rPr>
              <a:t>‘</a:t>
            </a:r>
            <a:r>
              <a:rPr lang="en-US">
                <a:solidFill>
                  <a:schemeClr val="accent6"/>
                </a:solidFill>
                <a:latin typeface="Algerian"/>
                <a:ea typeface="+mj-lt"/>
                <a:cs typeface="+mj-lt"/>
              </a:rPr>
              <a:t>HarKO'</a:t>
            </a:r>
            <a:r>
              <a:rPr lang="en-US">
                <a:latin typeface="Algerian"/>
                <a:ea typeface="+mj-lt"/>
                <a:cs typeface="+mj-lt"/>
              </a:rPr>
              <a:t>;</a:t>
            </a:r>
            <a:br>
              <a:rPr lang="en-US" dirty="0">
                <a:latin typeface="Algerian"/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57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7ACF-03FA-4148-A1D5-3B127B4C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0"/>
            <a:ext cx="10515600" cy="1325563"/>
          </a:xfrm>
        </p:spPr>
        <p:txBody>
          <a:bodyPr/>
          <a:lstStyle/>
          <a:p>
            <a:pPr algn="ctr"/>
            <a:r>
              <a:rPr lang="bg-BG" b="1" i="1" dirty="0"/>
              <a:t>Описание на задание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4589-77D7-4FD5-A9F8-9FF92FD77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Основната идея е да реализираме система за оценяване на задачи, която наподобява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hackerrank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bg-BG" dirty="0"/>
              <a:t>и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leetcode</a:t>
            </a:r>
            <a:r>
              <a:rPr lang="en-US" dirty="0">
                <a:latin typeface="Algerian" panose="04020705040A02060702" pitchFamily="82" charset="0"/>
              </a:rPr>
              <a:t>.</a:t>
            </a:r>
          </a:p>
          <a:p>
            <a:r>
              <a:rPr lang="bg-BG" dirty="0"/>
              <a:t>Това са системи, в които има много задачи, които се отнасят за даден урок/раздел.</a:t>
            </a:r>
          </a:p>
          <a:p>
            <a:r>
              <a:rPr lang="bg-BG" dirty="0"/>
              <a:t>Всяка задача има също така и тестове, с които се оценява дали тя е решена правилно от потребителя, който предава решението.</a:t>
            </a:r>
          </a:p>
          <a:p>
            <a:r>
              <a:rPr lang="bg-BG" dirty="0"/>
              <a:t>В тях също така има и състезания, които се водят за определен период от време и накрая има класиране, спрямо това кой най-бързо е решил задачите.</a:t>
            </a:r>
          </a:p>
        </p:txBody>
      </p:sp>
    </p:spTree>
    <p:extLst>
      <p:ext uri="{BB962C8B-B14F-4D97-AF65-F5344CB8AC3E}">
        <p14:creationId xmlns:p14="http://schemas.microsoft.com/office/powerpoint/2010/main" val="105683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646433F-B8AD-4375-B705-C8AF73AC7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87" y="710300"/>
            <a:ext cx="10293577" cy="58606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0477E-4BEC-40A4-825D-03A120E5B4F7}"/>
              </a:ext>
            </a:extLst>
          </p:cNvPr>
          <p:cNvSpPr txBox="1"/>
          <p:nvPr/>
        </p:nvSpPr>
        <p:spPr>
          <a:xfrm>
            <a:off x="4975901" y="-44923"/>
            <a:ext cx="253756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bg-BG" sz="4800" b="1" i="1" dirty="0"/>
              <a:t>СХЕМА</a:t>
            </a:r>
            <a:endParaRPr lang="en-US" sz="4800" b="1" i="1" dirty="0"/>
          </a:p>
        </p:txBody>
      </p:sp>
    </p:spTree>
    <p:extLst>
      <p:ext uri="{BB962C8B-B14F-4D97-AF65-F5344CB8AC3E}">
        <p14:creationId xmlns:p14="http://schemas.microsoft.com/office/powerpoint/2010/main" val="333390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F4809E-27F6-2CFC-442C-82A8E68CAF6B}"/>
              </a:ext>
            </a:extLst>
          </p:cNvPr>
          <p:cNvSpPr txBox="1"/>
          <p:nvPr/>
        </p:nvSpPr>
        <p:spPr>
          <a:xfrm>
            <a:off x="142613" y="1300720"/>
            <a:ext cx="1204938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CREATE TABLE </a:t>
            </a:r>
            <a:r>
              <a:rPr lang="en-US" sz="2800" dirty="0">
                <a:latin typeface="Algerian" panose="04020705040A02060702" pitchFamily="82" charset="0"/>
              </a:rPr>
              <a:t>Contests (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Id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INT PRIMARY KEY </a:t>
            </a:r>
            <a:r>
              <a:rPr lang="en-US" sz="2800" dirty="0">
                <a:latin typeface="Algerian" panose="04020705040A02060702" pitchFamily="82" charset="0"/>
              </a:rPr>
              <a:t>IDENTITY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NOT NULL</a:t>
            </a:r>
            <a:r>
              <a:rPr lang="en-US" sz="2800" dirty="0">
                <a:latin typeface="Algerian" panose="04020705040A02060702" pitchFamily="82" charset="0"/>
              </a:rPr>
              <a:t>,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</a:t>
            </a:r>
            <a:r>
              <a:rPr lang="en-US" sz="2800" dirty="0" err="1">
                <a:latin typeface="Algerian" panose="04020705040A02060702" pitchFamily="82" charset="0"/>
              </a:rPr>
              <a:t>StartTime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DATETIME2</a:t>
            </a:r>
            <a:r>
              <a:rPr lang="en-US" sz="2800" dirty="0">
                <a:latin typeface="Algerian" panose="04020705040A02060702" pitchFamily="82" charset="0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Algerian" panose="04020705040A02060702" pitchFamily="82" charset="0"/>
              </a:rPr>
              <a:t>7</a:t>
            </a:r>
            <a:r>
              <a:rPr lang="en-US" sz="2800" dirty="0">
                <a:latin typeface="Algerian" panose="04020705040A02060702" pitchFamily="82" charset="0"/>
              </a:rPr>
              <a:t>)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NOT NULL</a:t>
            </a:r>
            <a:r>
              <a:rPr lang="en-US" sz="2800" dirty="0">
                <a:latin typeface="Algerian" panose="04020705040A02060702" pitchFamily="82" charset="0"/>
              </a:rPr>
              <a:t>,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</a:t>
            </a:r>
            <a:r>
              <a:rPr lang="en-US" sz="2800" dirty="0" err="1">
                <a:latin typeface="Algerian" panose="04020705040A02060702" pitchFamily="82" charset="0"/>
              </a:rPr>
              <a:t>EndTime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DATETIME2</a:t>
            </a:r>
            <a:r>
              <a:rPr lang="en-US" sz="2800" dirty="0">
                <a:latin typeface="Algerian" panose="04020705040A02060702" pitchFamily="82" charset="0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Algerian" panose="04020705040A02060702" pitchFamily="82" charset="0"/>
              </a:rPr>
              <a:t>7</a:t>
            </a:r>
            <a:r>
              <a:rPr lang="en-US" sz="2800" dirty="0">
                <a:latin typeface="Algerian" panose="04020705040A02060702" pitchFamily="82" charset="0"/>
              </a:rPr>
              <a:t>)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NOT NULL</a:t>
            </a:r>
            <a:r>
              <a:rPr lang="en-US" sz="2800" dirty="0">
                <a:latin typeface="Algerian" panose="04020705040A02060702" pitchFamily="82" charset="0"/>
              </a:rPr>
              <a:t>,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</a:t>
            </a:r>
            <a:r>
              <a:rPr lang="en-US" sz="2800" dirty="0" err="1">
                <a:latin typeface="Algerian" panose="04020705040A02060702" pitchFamily="82" charset="0"/>
              </a:rPr>
              <a:t>LessonId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INT FOREIGN KEY REFERENCES </a:t>
            </a:r>
            <a:r>
              <a:rPr lang="en-US" sz="2800" dirty="0">
                <a:latin typeface="Algerian" panose="04020705040A02060702" pitchFamily="82" charset="0"/>
              </a:rPr>
              <a:t>Lessons(Id)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NOT NULL</a:t>
            </a:r>
            <a:r>
              <a:rPr lang="en-US" sz="2800" dirty="0">
                <a:latin typeface="Algerian" panose="04020705040A02060702" pitchFamily="82" charset="0"/>
              </a:rPr>
              <a:t>,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[Name]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NVARCHAR</a:t>
            </a:r>
            <a:r>
              <a:rPr lang="en-US" sz="2800" dirty="0">
                <a:latin typeface="Algerian" panose="04020705040A02060702" pitchFamily="82" charset="0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Algerian" panose="04020705040A02060702" pitchFamily="82" charset="0"/>
              </a:rPr>
              <a:t>50</a:t>
            </a:r>
            <a:r>
              <a:rPr lang="en-US" sz="2800" dirty="0">
                <a:latin typeface="Algerian" panose="04020705040A02060702" pitchFamily="82" charset="0"/>
              </a:rPr>
              <a:t>)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NOT NULL</a:t>
            </a:r>
            <a:r>
              <a:rPr lang="en-US" sz="2800" dirty="0">
                <a:latin typeface="Algerian" panose="04020705040A02060702" pitchFamily="82" charset="0"/>
              </a:rPr>
              <a:t>,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	</a:t>
            </a:r>
            <a:r>
              <a:rPr lang="en-US" sz="2800" dirty="0" err="1">
                <a:latin typeface="Algerian" panose="04020705040A02060702" pitchFamily="82" charset="0"/>
              </a:rPr>
              <a:t>PasswordHash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NVARCHAR</a:t>
            </a:r>
            <a:r>
              <a:rPr lang="en-US" sz="2800" dirty="0">
                <a:latin typeface="Algerian" panose="04020705040A02060702" pitchFamily="82" charset="0"/>
              </a:rPr>
              <a:t>(</a:t>
            </a:r>
            <a:r>
              <a:rPr lang="en-US" sz="2800" dirty="0">
                <a:solidFill>
                  <a:schemeClr val="accent1"/>
                </a:solidFill>
                <a:latin typeface="Algerian" panose="04020705040A02060702" pitchFamily="82" charset="0"/>
              </a:rPr>
              <a:t>500</a:t>
            </a:r>
            <a:r>
              <a:rPr lang="en-US" sz="2800" dirty="0">
                <a:latin typeface="Algerian" panose="04020705040A02060702" pitchFamily="82" charset="0"/>
              </a:rPr>
              <a:t>),</a:t>
            </a:r>
          </a:p>
          <a:p>
            <a:r>
              <a:rPr lang="en-US" sz="2800" dirty="0">
                <a:latin typeface="Algerian" panose="04020705040A02060702" pitchFamily="82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Algerian" panose="04020705040A02060702" pitchFamily="82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97416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68C1-4C27-2FC2-BB94-1D0C51A7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Добавяне</a:t>
            </a:r>
            <a:r>
              <a:rPr lang="en-US" b="1" i="1" dirty="0">
                <a:cs typeface="Calibri Light"/>
              </a:rPr>
              <a:t> </a:t>
            </a:r>
            <a:r>
              <a:rPr lang="en-US" b="1" i="1" dirty="0" err="1">
                <a:cs typeface="Calibri Light"/>
              </a:rPr>
              <a:t>на</a:t>
            </a:r>
            <a:r>
              <a:rPr lang="en-US" b="1" i="1" dirty="0">
                <a:cs typeface="Calibri Light"/>
              </a:rPr>
              <a:t> </a:t>
            </a:r>
            <a:r>
              <a:rPr lang="en-US" b="1" i="1" dirty="0" err="1">
                <a:cs typeface="Calibri Light"/>
              </a:rPr>
              <a:t>съдържание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60C71255-5EB5-41BB-8425-D199662F448C}"/>
              </a:ext>
            </a:extLst>
          </p:cNvPr>
          <p:cNvSpPr txBox="1"/>
          <p:nvPr/>
        </p:nvSpPr>
        <p:spPr>
          <a:xfrm>
            <a:off x="206928" y="2543394"/>
            <a:ext cx="11778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INSERT INTO </a:t>
            </a:r>
            <a:r>
              <a:rPr lang="en-US" sz="3600" b="0" i="0" dirty="0">
                <a:effectLst/>
                <a:latin typeface="Algerian" panose="04020705040A02060702" pitchFamily="82" charset="0"/>
              </a:rPr>
              <a:t>Lessons ([Name], </a:t>
            </a:r>
            <a:r>
              <a:rPr lang="en-US" sz="3600" b="0" i="0" dirty="0" err="1">
                <a:effectLst/>
                <a:latin typeface="Algerian" panose="04020705040A02060702" pitchFamily="82" charset="0"/>
              </a:rPr>
              <a:t>CourseId</a:t>
            </a:r>
            <a:r>
              <a:rPr lang="en-US" sz="3600" b="0" i="0" dirty="0">
                <a:effectLst/>
                <a:latin typeface="Algerian" panose="04020705040A02060702" pitchFamily="82" charset="0"/>
              </a:rPr>
              <a:t>, </a:t>
            </a:r>
            <a:r>
              <a:rPr lang="en-US" sz="3600" b="0" i="0" dirty="0" err="1">
                <a:effectLst/>
                <a:latin typeface="Algerian" panose="04020705040A02060702" pitchFamily="82" charset="0"/>
              </a:rPr>
              <a:t>OrderBy</a:t>
            </a:r>
            <a:r>
              <a:rPr lang="en-US" sz="3600" b="0" i="0" dirty="0">
                <a:effectLst/>
                <a:latin typeface="Algerian" panose="04020705040A02060702" pitchFamily="82" charset="0"/>
              </a:rPr>
              <a:t>) </a:t>
            </a:r>
          </a:p>
          <a:p>
            <a:r>
              <a:rPr lang="en-US" sz="36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VALUES</a:t>
            </a:r>
            <a:r>
              <a:rPr lang="en-US" sz="3600" b="0" i="0" dirty="0">
                <a:effectLst/>
                <a:latin typeface="Algerian" panose="04020705040A02060702" pitchFamily="82" charset="0"/>
              </a:rPr>
              <a:t>(</a:t>
            </a:r>
            <a:r>
              <a:rPr lang="en-US" sz="3600" b="0" i="0" dirty="0">
                <a:solidFill>
                  <a:srgbClr val="0070C0"/>
                </a:solidFill>
                <a:effectLst/>
                <a:latin typeface="Algerian" panose="04020705040A02060702" pitchFamily="82" charset="0"/>
              </a:rPr>
              <a:t>'Recursion and Backtracking', 5, 0</a:t>
            </a:r>
            <a:r>
              <a:rPr lang="en-US" sz="3600" b="0" i="0" dirty="0">
                <a:effectLst/>
                <a:latin typeface="Algerian" panose="04020705040A02060702" pitchFamily="82" charset="0"/>
              </a:rPr>
              <a:t>);</a:t>
            </a:r>
            <a:endParaRPr lang="en-US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82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85A5-FE9C-A3BA-D307-322170E8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Прости</a:t>
            </a:r>
            <a:r>
              <a:rPr lang="en-US" b="1" i="1" dirty="0">
                <a:cs typeface="Calibri Light"/>
              </a:rPr>
              <a:t> </a:t>
            </a:r>
            <a:r>
              <a:rPr lang="en-US" b="1" i="1" dirty="0" err="1">
                <a:cs typeface="Calibri Light"/>
              </a:rPr>
              <a:t>заявки</a:t>
            </a:r>
            <a:endParaRPr lang="en-US" b="1" i="1" dirty="0" err="1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AF9A2533-D927-849D-DEE3-B9EF90E1D87D}"/>
              </a:ext>
            </a:extLst>
          </p:cNvPr>
          <p:cNvSpPr txBox="1"/>
          <p:nvPr/>
        </p:nvSpPr>
        <p:spPr>
          <a:xfrm>
            <a:off x="838200" y="1590020"/>
            <a:ext cx="83806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4000" dirty="0">
                <a:latin typeface="Algerian" panose="04020705040A02060702" pitchFamily="82" charset="0"/>
              </a:rPr>
              <a:t> *</a:t>
            </a:r>
          </a:p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4000" dirty="0">
                <a:latin typeface="Algerian" panose="04020705040A02060702" pitchFamily="82" charset="0"/>
              </a:rPr>
              <a:t> Tests</a:t>
            </a:r>
          </a:p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WHERE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 err="1">
                <a:latin typeface="Algerian" panose="04020705040A02060702" pitchFamily="82" charset="0"/>
              </a:rPr>
              <a:t>ProblemId</a:t>
            </a:r>
            <a:r>
              <a:rPr lang="en-US" sz="4000" dirty="0">
                <a:latin typeface="Algerian" panose="04020705040A02060702" pitchFamily="82" charset="0"/>
              </a:rPr>
              <a:t> = 1;</a:t>
            </a:r>
          </a:p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4000" dirty="0">
                <a:latin typeface="Algerian" panose="04020705040A02060702" pitchFamily="82" charset="0"/>
              </a:rPr>
              <a:t> * </a:t>
            </a:r>
          </a:p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4000" dirty="0">
                <a:latin typeface="Algerian" panose="04020705040A02060702" pitchFamily="82" charset="0"/>
              </a:rPr>
              <a:t> Contests</a:t>
            </a:r>
          </a:p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WHERE</a:t>
            </a:r>
            <a:r>
              <a:rPr lang="en-US" sz="4000" dirty="0">
                <a:latin typeface="Algerian" panose="04020705040A02060702" pitchFamily="82" charset="0"/>
              </a:rPr>
              <a:t> GETDATE</a:t>
            </a:r>
            <a:r>
              <a:rPr lang="en-US" sz="4000" dirty="0">
                <a:solidFill>
                  <a:srgbClr val="FFC000"/>
                </a:solidFill>
                <a:latin typeface="Algerian" panose="04020705040A02060702" pitchFamily="82" charset="0"/>
              </a:rPr>
              <a:t>()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BETWEEN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 err="1">
                <a:latin typeface="Algerian" panose="04020705040A02060702" pitchFamily="82" charset="0"/>
              </a:rPr>
              <a:t>StartTime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 err="1">
                <a:latin typeface="Algerian" panose="04020705040A02060702" pitchFamily="82" charset="0"/>
              </a:rPr>
              <a:t>EndTime</a:t>
            </a:r>
            <a:r>
              <a:rPr lang="en-US" sz="4000" dirty="0">
                <a:latin typeface="Algerian" panose="04020705040A02060702" pitchFamily="8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0997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D8B1-8147-CB5F-37E1-36470B47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Заявки</a:t>
            </a:r>
            <a:r>
              <a:rPr lang="en-US" b="1" i="1" dirty="0">
                <a:cs typeface="Calibri Light"/>
              </a:rPr>
              <a:t> </a:t>
            </a:r>
            <a:r>
              <a:rPr lang="en-US" b="1" i="1" dirty="0" err="1">
                <a:cs typeface="Calibri Light"/>
              </a:rPr>
              <a:t>върху</a:t>
            </a:r>
            <a:r>
              <a:rPr lang="en-US" b="1" i="1" dirty="0">
                <a:cs typeface="Calibri Light"/>
              </a:rPr>
              <a:t> 2 и </a:t>
            </a:r>
            <a:r>
              <a:rPr lang="en-US" b="1" i="1" dirty="0" err="1">
                <a:cs typeface="Calibri Light"/>
              </a:rPr>
              <a:t>повече</a:t>
            </a:r>
            <a:r>
              <a:rPr lang="en-US" b="1" i="1" dirty="0">
                <a:cs typeface="Calibri Light"/>
              </a:rPr>
              <a:t> </a:t>
            </a:r>
            <a:r>
              <a:rPr lang="en-US" b="1" i="1" dirty="0" err="1">
                <a:cs typeface="Calibri Light"/>
              </a:rPr>
              <a:t>релации</a:t>
            </a:r>
            <a:endParaRPr lang="en-US" b="1" i="1" dirty="0" err="1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81F64DD-F479-73DF-7C7B-E26952DD5FE0}"/>
              </a:ext>
            </a:extLst>
          </p:cNvPr>
          <p:cNvSpPr txBox="1"/>
          <p:nvPr/>
        </p:nvSpPr>
        <p:spPr>
          <a:xfrm>
            <a:off x="265651" y="2178283"/>
            <a:ext cx="11660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Problems.Name</a:t>
            </a:r>
            <a:r>
              <a:rPr lang="en-US" dirty="0">
                <a:latin typeface="Algerian" panose="04020705040A02060702" pitchFamily="82" charset="0"/>
              </a:rPr>
              <a:t> as </a:t>
            </a:r>
            <a:r>
              <a:rPr lang="en-US" dirty="0">
                <a:solidFill>
                  <a:srgbClr val="FFC000"/>
                </a:solidFill>
                <a:latin typeface="Algerian" panose="04020705040A02060702" pitchFamily="82" charset="0"/>
              </a:rPr>
              <a:t>[Problem Name]</a:t>
            </a:r>
            <a:r>
              <a:rPr lang="en-US" dirty="0">
                <a:latin typeface="Algerian" panose="04020705040A02060702" pitchFamily="82" charset="0"/>
              </a:rPr>
              <a:t>, </a:t>
            </a:r>
            <a:r>
              <a:rPr lang="en-US" dirty="0" err="1">
                <a:latin typeface="Algerian" panose="04020705040A02060702" pitchFamily="82" charset="0"/>
              </a:rPr>
              <a:t>Tests.Id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Algerian" panose="04020705040A02060702" pitchFamily="82" charset="0"/>
              </a:rPr>
              <a:t>[Test ID]</a:t>
            </a:r>
            <a:r>
              <a:rPr lang="en-US" dirty="0">
                <a:latin typeface="Algerian" panose="04020705040A02060702" pitchFamily="82" charset="0"/>
              </a:rPr>
              <a:t>, </a:t>
            </a:r>
            <a:r>
              <a:rPr lang="en-US" dirty="0" err="1">
                <a:latin typeface="Algerian" panose="04020705040A02060702" pitchFamily="82" charset="0"/>
              </a:rPr>
              <a:t>ExecutedTests.Output</a:t>
            </a:r>
            <a:r>
              <a:rPr lang="en-US" dirty="0">
                <a:latin typeface="Algerian" panose="04020705040A02060702" pitchFamily="82" charset="0"/>
              </a:rPr>
              <a:t>, </a:t>
            </a:r>
            <a:r>
              <a:rPr lang="en-US" dirty="0" err="1">
                <a:latin typeface="Algerian" panose="04020705040A02060702" pitchFamily="82" charset="0"/>
              </a:rPr>
              <a:t>Tests.ExpectedOutput</a:t>
            </a:r>
            <a:r>
              <a:rPr lang="en-US" dirty="0">
                <a:latin typeface="Algerian" panose="04020705040A02060702" pitchFamily="82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CASE</a:t>
            </a:r>
            <a:r>
              <a:rPr lang="en-US" dirty="0">
                <a:latin typeface="Algerian" panose="04020705040A02060702" pitchFamily="82" charset="0"/>
              </a:rPr>
              <a:t> </a:t>
            </a:r>
          </a:p>
          <a:p>
            <a:r>
              <a:rPr lang="en-US" dirty="0">
                <a:latin typeface="Algerian" panose="04020705040A02060702" pitchFamily="82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WHEN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ExecutedTests.Output</a:t>
            </a:r>
            <a:r>
              <a:rPr lang="en-US" dirty="0">
                <a:latin typeface="Algerian" panose="04020705040A02060702" pitchFamily="82" charset="0"/>
              </a:rPr>
              <a:t> = </a:t>
            </a:r>
            <a:r>
              <a:rPr lang="en-US" dirty="0" err="1">
                <a:latin typeface="Algerian" panose="04020705040A02060702" pitchFamily="82" charset="0"/>
              </a:rPr>
              <a:t>Tests.ExpectedOutput</a:t>
            </a:r>
            <a:endParaRPr lang="en-US" dirty="0">
              <a:latin typeface="Algerian" panose="04020705040A02060702" pitchFamily="82" charset="0"/>
            </a:endParaRPr>
          </a:p>
          <a:p>
            <a:r>
              <a:rPr lang="en-US" dirty="0">
                <a:latin typeface="Algerian" panose="04020705040A02060702" pitchFamily="82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THEN</a:t>
            </a:r>
            <a:r>
              <a:rPr lang="en-US" dirty="0">
                <a:latin typeface="Algerian" panose="04020705040A02060702" pitchFamily="82" charset="0"/>
              </a:rPr>
              <a:t> 'Yes'</a:t>
            </a:r>
          </a:p>
          <a:p>
            <a:r>
              <a:rPr lang="en-US" dirty="0">
                <a:latin typeface="Algerian" panose="04020705040A02060702" pitchFamily="82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ELSE</a:t>
            </a:r>
            <a:r>
              <a:rPr lang="en-US" dirty="0">
                <a:latin typeface="Algerian" panose="04020705040A02060702" pitchFamily="82" charset="0"/>
              </a:rPr>
              <a:t> 'No'</a:t>
            </a:r>
          </a:p>
          <a:p>
            <a:r>
              <a:rPr lang="en-US" dirty="0">
                <a:latin typeface="Algerian" panose="04020705040A02060702" pitchFamily="82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END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dirty="0">
                <a:latin typeface="Algerian" panose="04020705040A02060702" pitchFamily="82" charset="0"/>
              </a:rPr>
              <a:t> [Correct Output] </a:t>
            </a:r>
          </a:p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dirty="0">
                <a:latin typeface="Algerian" panose="04020705040A02060702" pitchFamily="82" charset="0"/>
              </a:rPr>
              <a:t> Tests, </a:t>
            </a:r>
            <a:r>
              <a:rPr lang="en-US" dirty="0" err="1">
                <a:latin typeface="Algerian" panose="04020705040A02060702" pitchFamily="82" charset="0"/>
              </a:rPr>
              <a:t>ExecutedTests</a:t>
            </a:r>
            <a:r>
              <a:rPr lang="en-US" dirty="0">
                <a:latin typeface="Algerian" panose="04020705040A02060702" pitchFamily="82" charset="0"/>
              </a:rPr>
              <a:t>, Problems</a:t>
            </a:r>
          </a:p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WHERE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Tests.Id</a:t>
            </a:r>
            <a:r>
              <a:rPr lang="en-US" dirty="0">
                <a:latin typeface="Algerian" panose="04020705040A02060702" pitchFamily="82" charset="0"/>
              </a:rPr>
              <a:t> = </a:t>
            </a:r>
            <a:r>
              <a:rPr lang="en-US" dirty="0" err="1">
                <a:latin typeface="Algerian" panose="04020705040A02060702" pitchFamily="82" charset="0"/>
              </a:rPr>
              <a:t>ExecutedTests.TestId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Tests.ProblemId</a:t>
            </a:r>
            <a:r>
              <a:rPr lang="en-US" dirty="0">
                <a:latin typeface="Algerian" panose="04020705040A02060702" pitchFamily="82" charset="0"/>
              </a:rPr>
              <a:t> = </a:t>
            </a:r>
            <a:r>
              <a:rPr lang="en-US" dirty="0" err="1">
                <a:latin typeface="Algerian" panose="04020705040A02060702" pitchFamily="82" charset="0"/>
              </a:rPr>
              <a:t>Problems.Id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Problems.Id</a:t>
            </a:r>
            <a:r>
              <a:rPr lang="en-US" dirty="0">
                <a:latin typeface="Algerian" panose="04020705040A02060702" pitchFamily="82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087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2D8F-08FF-2470-629E-1ECBFC69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cs typeface="Calibri Light"/>
              </a:rPr>
              <a:t>Подзаявки</a:t>
            </a:r>
            <a:endParaRPr lang="en-US" b="1" i="1" dirty="0" err="1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77185441-23CF-86C8-F0DA-2C050EE6156F}"/>
              </a:ext>
            </a:extLst>
          </p:cNvPr>
          <p:cNvSpPr txBox="1"/>
          <p:nvPr/>
        </p:nvSpPr>
        <p:spPr>
          <a:xfrm>
            <a:off x="343948" y="2305615"/>
            <a:ext cx="124073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max_s.ProblemId</a:t>
            </a:r>
            <a:r>
              <a:rPr lang="en-US" sz="2000" dirty="0">
                <a:latin typeface="Algerian" panose="04020705040A02060702" pitchFamily="82" charset="0"/>
              </a:rPr>
              <a:t>, </a:t>
            </a:r>
            <a:r>
              <a:rPr lang="en-US" sz="2000" dirty="0" err="1">
                <a:latin typeface="Algerian" panose="04020705040A02060702" pitchFamily="82" charset="0"/>
              </a:rPr>
              <a:t>Submissions.Id</a:t>
            </a:r>
            <a:r>
              <a:rPr lang="en-US" sz="2000" dirty="0">
                <a:latin typeface="Algerian" panose="04020705040A02060702" pitchFamily="82" charset="0"/>
              </a:rPr>
              <a:t>, </a:t>
            </a:r>
            <a:r>
              <a:rPr lang="en-US" sz="2000" dirty="0" err="1">
                <a:latin typeface="Algerian" panose="04020705040A02060702" pitchFamily="82" charset="0"/>
              </a:rPr>
              <a:t>max_s</a:t>
            </a:r>
            <a:r>
              <a:rPr lang="en-US" sz="2000" dirty="0">
                <a:latin typeface="Algerian" panose="04020705040A02060702" pitchFamily="82" charset="0"/>
              </a:rPr>
              <a:t>.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[</a:t>
            </a:r>
            <a:r>
              <a:rPr lang="en-US" sz="2000" dirty="0">
                <a:latin typeface="Algerian" panose="04020705040A02060702" pitchFamily="82" charset="0"/>
              </a:rPr>
              <a:t>Max Points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]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2000" dirty="0">
                <a:latin typeface="Algerian" panose="04020705040A02060702" pitchFamily="82" charset="0"/>
              </a:rPr>
              <a:t> Submissions, 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(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SELECT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Submissions.ProblemId</a:t>
            </a:r>
            <a:r>
              <a:rPr lang="en-US" sz="2000" dirty="0">
                <a:latin typeface="Algerian" panose="04020705040A02060702" pitchFamily="82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Algerian" panose="04020705040A02060702" pitchFamily="82" charset="0"/>
              </a:rPr>
              <a:t>MAX</a:t>
            </a:r>
            <a:r>
              <a:rPr lang="en-US" sz="2000" dirty="0">
                <a:latin typeface="Algerian" panose="04020705040A02060702" pitchFamily="82" charset="0"/>
              </a:rPr>
              <a:t>(</a:t>
            </a:r>
            <a:r>
              <a:rPr lang="en-US" sz="2000" dirty="0" err="1">
                <a:latin typeface="Algerian" panose="04020705040A02060702" pitchFamily="82" charset="0"/>
              </a:rPr>
              <a:t>Submissions.ActualPoints</a:t>
            </a:r>
            <a:r>
              <a:rPr lang="en-US" sz="2000" dirty="0">
                <a:latin typeface="Algerian" panose="04020705040A02060702" pitchFamily="82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[</a:t>
            </a:r>
            <a:r>
              <a:rPr lang="en-US" sz="2000" dirty="0">
                <a:latin typeface="Algerian" panose="04020705040A02060702" pitchFamily="82" charset="0"/>
              </a:rPr>
              <a:t>Max Points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]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FROM</a:t>
            </a:r>
            <a:r>
              <a:rPr lang="en-US" sz="2000" dirty="0">
                <a:latin typeface="Algerian" panose="04020705040A02060702" pitchFamily="82" charset="0"/>
              </a:rPr>
              <a:t> Submissions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GROUP BY </a:t>
            </a:r>
            <a:r>
              <a:rPr lang="en-US" sz="2000" dirty="0" err="1">
                <a:latin typeface="Algerian" panose="04020705040A02060702" pitchFamily="82" charset="0"/>
              </a:rPr>
              <a:t>Submissions.ProblemId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)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AS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max_s</a:t>
            </a:r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WHERE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Submissions.ProblemId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=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max_s.ProblemId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lang="en-US" sz="2000" dirty="0">
                <a:latin typeface="Algerian" panose="04020705040A02060702" pitchFamily="82" charset="0"/>
              </a:rPr>
              <a:t> </a:t>
            </a:r>
            <a:r>
              <a:rPr lang="en-US" sz="2000" dirty="0" err="1">
                <a:latin typeface="Algerian" panose="04020705040A02060702" pitchFamily="82" charset="0"/>
              </a:rPr>
              <a:t>Submissions.ActualPoints</a:t>
            </a:r>
            <a:r>
              <a:rPr lang="en-US" sz="2000" dirty="0">
                <a:latin typeface="Algerian" panose="04020705040A02060702" pitchFamily="82" charset="0"/>
              </a:rPr>
              <a:t> = </a:t>
            </a:r>
            <a:r>
              <a:rPr lang="en-US" sz="2000" dirty="0" err="1">
                <a:latin typeface="Algerian" panose="04020705040A02060702" pitchFamily="82" charset="0"/>
              </a:rPr>
              <a:t>max_s</a:t>
            </a:r>
            <a:r>
              <a:rPr lang="en-US" sz="2000" dirty="0">
                <a:latin typeface="Algerian" panose="04020705040A02060702" pitchFamily="82" charset="0"/>
              </a:rPr>
              <a:t>.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[</a:t>
            </a:r>
            <a:r>
              <a:rPr lang="en-US" sz="2000" dirty="0">
                <a:latin typeface="Algerian" panose="04020705040A02060702" pitchFamily="82" charset="0"/>
              </a:rPr>
              <a:t>Max Points</a:t>
            </a:r>
            <a:r>
              <a:rPr lang="en-US" sz="2000" dirty="0">
                <a:solidFill>
                  <a:schemeClr val="accent4"/>
                </a:solidFill>
                <a:latin typeface="Algerian" panose="04020705040A02060702" pitchFamily="82" charset="0"/>
              </a:rPr>
              <a:t>]</a:t>
            </a:r>
            <a:r>
              <a:rPr lang="en-US" sz="2000" dirty="0">
                <a:latin typeface="Algerian" panose="04020705040A02060702" pitchFamily="8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512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1073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Система за оценка на задачи</vt:lpstr>
      <vt:lpstr>SELECT * FROM DB_PROJECTS WHERE DB_PROJECTS.Participants = 'Preso' OR               DB_PROJECTS.Participants = 'Nasko' OR               DB_PROJECTS.Participants = ‘HarKO';  </vt:lpstr>
      <vt:lpstr>Описание на задание</vt:lpstr>
      <vt:lpstr>PowerPoint Presentation</vt:lpstr>
      <vt:lpstr>PowerPoint Presentation</vt:lpstr>
      <vt:lpstr>Добавяне на съдържание</vt:lpstr>
      <vt:lpstr>Прости заявки</vt:lpstr>
      <vt:lpstr>Заявки върху 2 и повече релации</vt:lpstr>
      <vt:lpstr>Подзаявки</vt:lpstr>
      <vt:lpstr>Съединения</vt:lpstr>
      <vt:lpstr>Групиране и агрегация</vt:lpstr>
      <vt:lpstr>Ограничения</vt:lpstr>
      <vt:lpstr>Тригери</vt:lpstr>
      <vt:lpstr>Изгледи</vt:lpstr>
      <vt:lpstr>Индекси</vt:lpstr>
      <vt:lpstr>Подобрения към системата</vt:lpstr>
      <vt:lpstr>Въпроси?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оценка на задачи</dc:title>
  <dc:creator>Presiyan Todorov</dc:creator>
  <cp:lastModifiedBy>Harut Partamian</cp:lastModifiedBy>
  <cp:revision>160</cp:revision>
  <dcterms:created xsi:type="dcterms:W3CDTF">2022-05-14T14:58:30Z</dcterms:created>
  <dcterms:modified xsi:type="dcterms:W3CDTF">2022-05-18T14:23:02Z</dcterms:modified>
</cp:coreProperties>
</file>