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BYJJ5keAFDdmWERnYiRiWNV4V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adf9e6b62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g9adf9e6b62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1" name="Google Shape;3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4" name="Google Shape;3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" name="Google Shape;3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adf9e6b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g9adf9e6b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adf9e6b62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g9adf9e6b62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adf9e6b6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9adf9e6b6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adf9e6b6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g9adf9e6b6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724963" y="2207766"/>
            <a:ext cx="495149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bg-BG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УВОД В ПРОГРАМИРАНЕТО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bg-BG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adf9e6b62_1_27"/>
          <p:cNvSpPr/>
          <p:nvPr/>
        </p:nvSpPr>
        <p:spPr>
          <a:xfrm>
            <a:off x="2771800" y="0"/>
            <a:ext cx="43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g9adf9e6b62_1_27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9adf9e6b62_1_27"/>
          <p:cNvSpPr txBox="1"/>
          <p:nvPr/>
        </p:nvSpPr>
        <p:spPr>
          <a:xfrm>
            <a:off x="80670" y="260648"/>
            <a:ext cx="2605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9adf9e6b62_1_27"/>
          <p:cNvSpPr txBox="1"/>
          <p:nvPr/>
        </p:nvSpPr>
        <p:spPr>
          <a:xfrm>
            <a:off x="3491875" y="577025"/>
            <a:ext cx="547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bg-BG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Причини да ползваме 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9adf9e6b62_1_27"/>
          <p:cNvSpPr/>
          <p:nvPr/>
        </p:nvSpPr>
        <p:spPr>
          <a:xfrm>
            <a:off x="8172400" y="6381328"/>
            <a:ext cx="971700" cy="4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g9adf9e6b62_1_27"/>
          <p:cNvCxnSpPr/>
          <p:nvPr/>
        </p:nvCxnSpPr>
        <p:spPr>
          <a:xfrm>
            <a:off x="3419872" y="1161729"/>
            <a:ext cx="5472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g9adf9e6b62_1_27"/>
          <p:cNvSpPr txBox="1"/>
          <p:nvPr/>
        </p:nvSpPr>
        <p:spPr>
          <a:xfrm>
            <a:off x="3543925" y="1416383"/>
            <a:ext cx="5368500" cy="4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bg-BG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Source code editor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bg-BG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Compiler / Interpreter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bg-BG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 Syntax checking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bg-BG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4. Debugger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bg-BG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 Autocomplete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bg-BG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 Refactoring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bg-BG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7. Build automation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9adf9e6b62_1_27"/>
          <p:cNvSpPr txBox="1"/>
          <p:nvPr/>
        </p:nvSpPr>
        <p:spPr>
          <a:xfrm rot="-5400000">
            <a:off x="-502532" y="4496911"/>
            <a:ext cx="38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9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9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3491875" y="133775"/>
            <a:ext cx="50406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bg-BG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ОСНОВЕН СИНТАКСИС НА ЕЗИКА C++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9"/>
          <p:cNvCxnSpPr/>
          <p:nvPr/>
        </p:nvCxnSpPr>
        <p:spPr>
          <a:xfrm>
            <a:off x="3419872" y="1161729"/>
            <a:ext cx="547260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2" name="Google Shape;272;p9"/>
          <p:cNvSpPr txBox="1"/>
          <p:nvPr/>
        </p:nvSpPr>
        <p:spPr>
          <a:xfrm>
            <a:off x="3419877" y="1268750"/>
            <a:ext cx="54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Примерна програма на С++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3419872" y="1740878"/>
            <a:ext cx="5256584" cy="4464496"/>
          </a:xfrm>
          <a:prstGeom prst="rect">
            <a:avLst/>
          </a:prstGeom>
          <a:solidFill>
            <a:srgbClr val="DAE5F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3563888" y="1812886"/>
            <a:ext cx="4399666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double  a = 2.3;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double  b = 5.9;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double  p,  s;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намиране на периметър  на правоъгълник*/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 = 2*(a+b)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извеждане на периметъра  на екрана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cout  &lt;&lt;  “p = ”  &lt;&lt;  p  &lt;&lt;  endl;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return 0 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9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10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3491875" y="73149"/>
            <a:ext cx="50406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bg-BG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ОСНОВЕН СИНТАКСИС НА ЕЗИКА C++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10"/>
          <p:cNvCxnSpPr/>
          <p:nvPr/>
        </p:nvCxnSpPr>
        <p:spPr>
          <a:xfrm>
            <a:off x="3419872" y="1161729"/>
            <a:ext cx="547260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6" name="Google Shape;286;p10"/>
          <p:cNvSpPr txBox="1"/>
          <p:nvPr/>
        </p:nvSpPr>
        <p:spPr>
          <a:xfrm>
            <a:off x="3419872" y="1268760"/>
            <a:ext cx="31209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#...&lt;  &gt;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 txBox="1"/>
          <p:nvPr/>
        </p:nvSpPr>
        <p:spPr>
          <a:xfrm>
            <a:off x="3491880" y="1668870"/>
            <a:ext cx="5400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Директива, оказваща на компилатора да </a:t>
            </a:r>
            <a:r>
              <a:rPr lang="bg-BG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обработи предварително</a:t>
            </a: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последващата информация, преди същинското  компилиране на програмата да е започнало.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3419872" y="2893006"/>
            <a:ext cx="46943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Някои видове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3563888" y="3325054"/>
            <a:ext cx="5400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#else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3419872" y="4837222"/>
            <a:ext cx="33022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&lt;iostream&gt;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 txBox="1"/>
          <p:nvPr/>
        </p:nvSpPr>
        <p:spPr>
          <a:xfrm>
            <a:off x="3563888" y="5269270"/>
            <a:ext cx="5400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 от стандартен набор от библиотеки в C++ (The Standard Library)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1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1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3491880" y="332656"/>
            <a:ext cx="5040560" cy="82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bg-BG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ОСНОВЕН СИНТАКСИС НА ЕЗИКА C++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11"/>
          <p:cNvCxnSpPr/>
          <p:nvPr/>
        </p:nvCxnSpPr>
        <p:spPr>
          <a:xfrm>
            <a:off x="3419872" y="1161729"/>
            <a:ext cx="547260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11"/>
          <p:cNvSpPr txBox="1"/>
          <p:nvPr/>
        </p:nvSpPr>
        <p:spPr>
          <a:xfrm>
            <a:off x="3419872" y="1268760"/>
            <a:ext cx="42083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using namespace std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3491880" y="1668870"/>
            <a:ext cx="540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Директива за превенция на колизия на имена.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3471069" y="2100918"/>
            <a:ext cx="45690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//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 txBox="1"/>
          <p:nvPr/>
        </p:nvSpPr>
        <p:spPr>
          <a:xfrm>
            <a:off x="3491880" y="2532966"/>
            <a:ext cx="5400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Знак за коментар, подсказващ на програмиста за смисъла на следващото действие. Компилаторът не изпълнява инструкциите, означени като коментар.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 txBox="1"/>
          <p:nvPr/>
        </p:nvSpPr>
        <p:spPr>
          <a:xfrm>
            <a:off x="3442579" y="3541078"/>
            <a:ext cx="209324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int main 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{…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return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 txBox="1"/>
          <p:nvPr/>
        </p:nvSpPr>
        <p:spPr>
          <a:xfrm>
            <a:off x="3491880" y="4909230"/>
            <a:ext cx="5400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Дефинирана функция, наречена main (главна). Всяка програма на C++ е необходимо да има такава функция.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2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2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2"/>
          <p:cNvSpPr txBox="1"/>
          <p:nvPr/>
        </p:nvSpPr>
        <p:spPr>
          <a:xfrm>
            <a:off x="3491880" y="332656"/>
            <a:ext cx="5040560" cy="82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bg-BG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ОСНОВЕН СИНТАКСИС НА ЕЗИКА C++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p12"/>
          <p:cNvCxnSpPr/>
          <p:nvPr/>
        </p:nvCxnSpPr>
        <p:spPr>
          <a:xfrm>
            <a:off x="3419872" y="1161729"/>
            <a:ext cx="547260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p12"/>
          <p:cNvSpPr txBox="1"/>
          <p:nvPr/>
        </p:nvSpPr>
        <p:spPr>
          <a:xfrm>
            <a:off x="3419872" y="1268760"/>
            <a:ext cx="47525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int (съкращение от integer)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3491880" y="1668870"/>
            <a:ext cx="5400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Показва, че main връща цяло число, а не дроб или низ, например.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2"/>
          <p:cNvSpPr txBox="1"/>
          <p:nvPr/>
        </p:nvSpPr>
        <p:spPr>
          <a:xfrm>
            <a:off x="3419872" y="2316942"/>
            <a:ext cx="37388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{…}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2"/>
          <p:cNvSpPr txBox="1"/>
          <p:nvPr/>
        </p:nvSpPr>
        <p:spPr>
          <a:xfrm>
            <a:off x="3563888" y="2748990"/>
            <a:ext cx="5400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Фигурни скоби, между които са записани редица от изпълними дефиниции, инструкции и оператори, които в цялата си съвкупност се наричат </a:t>
            </a:r>
            <a:r>
              <a:rPr lang="bg-BG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тяло на функцията.</a:t>
            </a: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 txBox="1"/>
          <p:nvPr/>
        </p:nvSpPr>
        <p:spPr>
          <a:xfrm>
            <a:off x="3419872" y="3973126"/>
            <a:ext cx="3450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cout, cin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2"/>
          <p:cNvSpPr txBox="1"/>
          <p:nvPr/>
        </p:nvSpPr>
        <p:spPr>
          <a:xfrm>
            <a:off x="3563888" y="4405174"/>
            <a:ext cx="5400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“Си-аут” , “Си-ин”, имена на стандартен изходен и входен поток, които са за </a:t>
            </a: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изход</a:t>
            </a: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обикновено екран или прозорец на екрана, а за </a:t>
            </a: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вход</a:t>
            </a: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клавиатура, четец и др.</a:t>
            </a: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2"/>
          <p:cNvSpPr txBox="1"/>
          <p:nvPr/>
        </p:nvSpPr>
        <p:spPr>
          <a:xfrm>
            <a:off x="3419872" y="5629310"/>
            <a:ext cx="27914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&lt;&lt;, &gt;&gt;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2"/>
          <p:cNvSpPr txBox="1"/>
          <p:nvPr/>
        </p:nvSpPr>
        <p:spPr>
          <a:xfrm>
            <a:off x="3599384" y="5980058"/>
            <a:ext cx="3852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за поточен изход и вход.</a:t>
            </a: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13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3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3"/>
          <p:cNvSpPr txBox="1"/>
          <p:nvPr/>
        </p:nvSpPr>
        <p:spPr>
          <a:xfrm>
            <a:off x="3455880" y="225631"/>
            <a:ext cx="50406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bg-BG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ОСНОВЕН СИНТАКСИС НА ЕЗИКА C++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3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13"/>
          <p:cNvCxnSpPr/>
          <p:nvPr/>
        </p:nvCxnSpPr>
        <p:spPr>
          <a:xfrm>
            <a:off x="3419872" y="1161729"/>
            <a:ext cx="547260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9" name="Google Shape;339;p13"/>
          <p:cNvSpPr txBox="1"/>
          <p:nvPr/>
        </p:nvSpPr>
        <p:spPr>
          <a:xfrm>
            <a:off x="3419872" y="1268760"/>
            <a:ext cx="30715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“p = ...”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3"/>
          <p:cNvSpPr txBox="1"/>
          <p:nvPr/>
        </p:nvSpPr>
        <p:spPr>
          <a:xfrm>
            <a:off x="3491880" y="1596862"/>
            <a:ext cx="5400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Редица от знаци, оградена в кавички, се нарича </a:t>
            </a: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символен низ </a:t>
            </a: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 само </a:t>
            </a: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низ</a:t>
            </a: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3"/>
          <p:cNvSpPr txBox="1"/>
          <p:nvPr/>
        </p:nvSpPr>
        <p:spPr>
          <a:xfrm>
            <a:off x="3419875" y="2244925"/>
            <a:ext cx="31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double a, b, p, s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3"/>
          <p:cNvSpPr txBox="1"/>
          <p:nvPr/>
        </p:nvSpPr>
        <p:spPr>
          <a:xfrm>
            <a:off x="3563888" y="2604974"/>
            <a:ext cx="540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Дефиниране</a:t>
            </a: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</a:t>
            </a: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на променливи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3"/>
          <p:cNvSpPr txBox="1"/>
          <p:nvPr/>
        </p:nvSpPr>
        <p:spPr>
          <a:xfrm>
            <a:off x="3419872" y="3037022"/>
            <a:ext cx="3829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double a = 2.3;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3"/>
          <p:cNvSpPr txBox="1"/>
          <p:nvPr/>
        </p:nvSpPr>
        <p:spPr>
          <a:xfrm>
            <a:off x="3563888" y="3397062"/>
            <a:ext cx="54006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Инициализиране </a:t>
            </a: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променлива. Задаване на стойност.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Промеливата </a:t>
            </a: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 място за съхранение на данни, която има </a:t>
            </a: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 характеристики: тип, име </a:t>
            </a: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стойност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Преди променливата да бъде използвана е необходимо да бъде </a:t>
            </a:r>
            <a:r>
              <a:rPr lang="bg-BG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дефинирана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3"/>
          <p:cNvSpPr txBox="1"/>
          <p:nvPr/>
        </p:nvSpPr>
        <p:spPr>
          <a:xfrm>
            <a:off x="3491880" y="5125254"/>
            <a:ext cx="26864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3"/>
          <p:cNvSpPr txBox="1"/>
          <p:nvPr/>
        </p:nvSpPr>
        <p:spPr>
          <a:xfrm>
            <a:off x="3635896" y="5403994"/>
            <a:ext cx="4680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Математически оператор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14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14"/>
          <p:cNvGrpSpPr/>
          <p:nvPr/>
        </p:nvGrpSpPr>
        <p:grpSpPr>
          <a:xfrm>
            <a:off x="3419872" y="1052725"/>
            <a:ext cx="5400600" cy="2463344"/>
            <a:chOff x="3419872" y="1052725"/>
            <a:chExt cx="5400600" cy="2463344"/>
          </a:xfrm>
        </p:grpSpPr>
        <p:sp>
          <p:nvSpPr>
            <p:cNvPr id="357" name="Google Shape;357;p14"/>
            <p:cNvSpPr txBox="1"/>
            <p:nvPr/>
          </p:nvSpPr>
          <p:spPr>
            <a:xfrm>
              <a:off x="3419878" y="1052725"/>
              <a:ext cx="270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Arial"/>
                <a:buChar char="•"/>
              </a:pPr>
              <a:r>
                <a:rPr lang="bg-BG" sz="20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ЗАДАЧА 1</a:t>
              </a:r>
              <a:endParaRPr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 txBox="1"/>
            <p:nvPr/>
          </p:nvSpPr>
          <p:spPr>
            <a:xfrm>
              <a:off x="3419872" y="1484784"/>
              <a:ext cx="5400600" cy="2031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Напишете програма на C++, която извежда следния текст на екрана</a:t>
              </a:r>
              <a:r>
                <a:rPr lang="bg-BG" sz="1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/>
              </a:r>
              <a:br>
                <a:rPr lang="en-US" sz="1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am in FMI!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am programming!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Използвайте  манипулатора “</a:t>
              </a:r>
              <a:r>
                <a:rPr lang="bg-BG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endl</a:t>
              </a:r>
              <a:r>
                <a:rPr lang="bg-BG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”, където е необходимо.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14"/>
          <p:cNvSpPr txBox="1"/>
          <p:nvPr/>
        </p:nvSpPr>
        <p:spPr>
          <a:xfrm>
            <a:off x="3491880" y="251937"/>
            <a:ext cx="50405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bg-BG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4"/>
          <p:cNvCxnSpPr/>
          <p:nvPr/>
        </p:nvCxnSpPr>
        <p:spPr>
          <a:xfrm>
            <a:off x="3419872" y="908720"/>
            <a:ext cx="547260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1" name="Google Shape;361;p14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15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5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15"/>
          <p:cNvGrpSpPr/>
          <p:nvPr/>
        </p:nvGrpSpPr>
        <p:grpSpPr>
          <a:xfrm>
            <a:off x="3419872" y="1052725"/>
            <a:ext cx="5400600" cy="1355389"/>
            <a:chOff x="3419872" y="1052725"/>
            <a:chExt cx="5400600" cy="1355389"/>
          </a:xfrm>
        </p:grpSpPr>
        <p:sp>
          <p:nvSpPr>
            <p:cNvPr id="371" name="Google Shape;371;p15"/>
            <p:cNvSpPr txBox="1"/>
            <p:nvPr/>
          </p:nvSpPr>
          <p:spPr>
            <a:xfrm>
              <a:off x="3419878" y="1052725"/>
              <a:ext cx="270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Arial"/>
                <a:buChar char="•"/>
              </a:pPr>
              <a:r>
                <a:rPr lang="bg-BG" sz="20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ЗАДАЧА 2</a:t>
              </a:r>
              <a:endParaRPr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5"/>
            <p:cNvSpPr txBox="1"/>
            <p:nvPr/>
          </p:nvSpPr>
          <p:spPr>
            <a:xfrm>
              <a:off x="3419872" y="1484784"/>
              <a:ext cx="54006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Да се напише програма, която изчислява периметъра и лицето на правоъгълник със страни 5,4 и 7,9.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15"/>
          <p:cNvSpPr txBox="1"/>
          <p:nvPr/>
        </p:nvSpPr>
        <p:spPr>
          <a:xfrm>
            <a:off x="3491880" y="251937"/>
            <a:ext cx="50405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bg-BG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15"/>
          <p:cNvCxnSpPr/>
          <p:nvPr/>
        </p:nvCxnSpPr>
        <p:spPr>
          <a:xfrm>
            <a:off x="3419872" y="908720"/>
            <a:ext cx="547260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5" name="Google Shape;375;p15"/>
          <p:cNvGrpSpPr/>
          <p:nvPr/>
        </p:nvGrpSpPr>
        <p:grpSpPr>
          <a:xfrm>
            <a:off x="3419872" y="2492900"/>
            <a:ext cx="5400600" cy="1632373"/>
            <a:chOff x="3419872" y="1052740"/>
            <a:chExt cx="5400600" cy="1632373"/>
          </a:xfrm>
        </p:grpSpPr>
        <p:sp>
          <p:nvSpPr>
            <p:cNvPr id="376" name="Google Shape;376;p15"/>
            <p:cNvSpPr txBox="1"/>
            <p:nvPr/>
          </p:nvSpPr>
          <p:spPr>
            <a:xfrm>
              <a:off x="3419878" y="1052740"/>
              <a:ext cx="270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Arial"/>
                <a:buChar char="•"/>
              </a:pPr>
              <a:r>
                <a:rPr lang="bg-BG" sz="20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ЗАДАЧА 3</a:t>
              </a:r>
              <a:endParaRPr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5"/>
            <p:cNvSpPr txBox="1"/>
            <p:nvPr/>
          </p:nvSpPr>
          <p:spPr>
            <a:xfrm>
              <a:off x="3419872" y="1484784"/>
              <a:ext cx="54006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Да се напише програма, която изчислява периметъра и лицето на правоъгълник, при която потребителят последователно въвежда дължините на страните. Използвайте cin и cout.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15"/>
          <p:cNvGrpSpPr/>
          <p:nvPr/>
        </p:nvGrpSpPr>
        <p:grpSpPr>
          <a:xfrm>
            <a:off x="3419872" y="4293100"/>
            <a:ext cx="5400600" cy="2463369"/>
            <a:chOff x="3419872" y="1052740"/>
            <a:chExt cx="5400600" cy="2463369"/>
          </a:xfrm>
        </p:grpSpPr>
        <p:sp>
          <p:nvSpPr>
            <p:cNvPr id="379" name="Google Shape;379;p15"/>
            <p:cNvSpPr txBox="1"/>
            <p:nvPr/>
          </p:nvSpPr>
          <p:spPr>
            <a:xfrm>
              <a:off x="3419878" y="1052740"/>
              <a:ext cx="270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Arial"/>
                <a:buChar char="•"/>
              </a:pPr>
              <a:r>
                <a:rPr lang="bg-BG" sz="20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ЗАДАЧА 4</a:t>
              </a:r>
              <a:endParaRPr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5"/>
            <p:cNvSpPr txBox="1"/>
            <p:nvPr/>
          </p:nvSpPr>
          <p:spPr>
            <a:xfrm>
              <a:off x="3419872" y="1484784"/>
              <a:ext cx="5400600" cy="203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Да се напише програма, която: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А) Потребителят въвежда радиус на окръжност;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Б) Програмата изчислява дължината на окръжността;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В) Програмата изчислява лицето на окръжността при зададения радиус.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 = 3,14159265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15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16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6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3419872" y="1052725"/>
            <a:ext cx="5400600" cy="1078390"/>
            <a:chOff x="3419872" y="1052725"/>
            <a:chExt cx="5400600" cy="1078390"/>
          </a:xfrm>
        </p:grpSpPr>
        <p:sp>
          <p:nvSpPr>
            <p:cNvPr id="391" name="Google Shape;391;p16"/>
            <p:cNvSpPr txBox="1"/>
            <p:nvPr/>
          </p:nvSpPr>
          <p:spPr>
            <a:xfrm>
              <a:off x="3419878" y="1052725"/>
              <a:ext cx="268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Arial"/>
                <a:buChar char="•"/>
              </a:pPr>
              <a:r>
                <a:rPr lang="bg-BG" sz="20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ЗАДАЧА 5</a:t>
              </a:r>
              <a:endParaRPr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 txBox="1"/>
            <p:nvPr/>
          </p:nvSpPr>
          <p:spPr>
            <a:xfrm>
              <a:off x="3419872" y="1484784"/>
              <a:ext cx="54006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Напишете програма, която разменя стойностите на две числови променливи.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16"/>
          <p:cNvSpPr txBox="1"/>
          <p:nvPr/>
        </p:nvSpPr>
        <p:spPr>
          <a:xfrm>
            <a:off x="3491880" y="251937"/>
            <a:ext cx="50405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bg-BG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16"/>
          <p:cNvCxnSpPr/>
          <p:nvPr/>
        </p:nvCxnSpPr>
        <p:spPr>
          <a:xfrm>
            <a:off x="3419872" y="908720"/>
            <a:ext cx="547260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5" name="Google Shape;395;p16"/>
          <p:cNvGrpSpPr/>
          <p:nvPr/>
        </p:nvGrpSpPr>
        <p:grpSpPr>
          <a:xfrm>
            <a:off x="3419872" y="2276875"/>
            <a:ext cx="5400600" cy="1078245"/>
            <a:chOff x="3419872" y="1052739"/>
            <a:chExt cx="5400600" cy="1078245"/>
          </a:xfrm>
        </p:grpSpPr>
        <p:sp>
          <p:nvSpPr>
            <p:cNvPr id="396" name="Google Shape;396;p16"/>
            <p:cNvSpPr txBox="1"/>
            <p:nvPr/>
          </p:nvSpPr>
          <p:spPr>
            <a:xfrm>
              <a:off x="3419878" y="1052739"/>
              <a:ext cx="271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Arial"/>
                <a:buChar char="•"/>
              </a:pPr>
              <a:r>
                <a:rPr lang="bg-BG" sz="20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ЗАДАЧА 6</a:t>
              </a:r>
              <a:endParaRPr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6"/>
            <p:cNvSpPr txBox="1"/>
            <p:nvPr/>
          </p:nvSpPr>
          <p:spPr>
            <a:xfrm>
              <a:off x="3419872" y="1484784"/>
              <a:ext cx="5400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Напишете програма, която намира минималното (максималното) от две цели числа.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16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17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7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7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7"/>
          <p:cNvSpPr txBox="1"/>
          <p:nvPr/>
        </p:nvSpPr>
        <p:spPr>
          <a:xfrm>
            <a:off x="3635896" y="2852936"/>
            <a:ext cx="50405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bg-BG"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ВЪПРОСИ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7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adf9e6b62_0_28"/>
          <p:cNvSpPr/>
          <p:nvPr/>
        </p:nvSpPr>
        <p:spPr>
          <a:xfrm>
            <a:off x="2771800" y="0"/>
            <a:ext cx="43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9adf9e6b62_0_28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9adf9e6b62_0_28"/>
          <p:cNvSpPr txBox="1"/>
          <p:nvPr/>
        </p:nvSpPr>
        <p:spPr>
          <a:xfrm>
            <a:off x="80670" y="260648"/>
            <a:ext cx="2605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adf9e6b62_0_28"/>
          <p:cNvSpPr txBox="1"/>
          <p:nvPr/>
        </p:nvSpPr>
        <p:spPr>
          <a:xfrm>
            <a:off x="3491870" y="251925"/>
            <a:ext cx="5256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bg-BG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Група 2 - информарция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9adf9e6b62_0_28"/>
          <p:cNvSpPr/>
          <p:nvPr/>
        </p:nvSpPr>
        <p:spPr>
          <a:xfrm>
            <a:off x="8172400" y="6381328"/>
            <a:ext cx="971700" cy="4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g9adf9e6b62_0_28"/>
          <p:cNvCxnSpPr/>
          <p:nvPr/>
        </p:nvCxnSpPr>
        <p:spPr>
          <a:xfrm>
            <a:off x="3419872" y="908720"/>
            <a:ext cx="5472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g9adf9e6b62_0_28"/>
          <p:cNvSpPr txBox="1"/>
          <p:nvPr/>
        </p:nvSpPr>
        <p:spPr>
          <a:xfrm>
            <a:off x="3419872" y="1124744"/>
            <a:ext cx="222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Контакти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9adf9e6b62_0_28"/>
          <p:cNvSpPr txBox="1"/>
          <p:nvPr/>
        </p:nvSpPr>
        <p:spPr>
          <a:xfrm>
            <a:off x="3491880" y="1556793"/>
            <a:ext cx="5459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Атанас Василев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nasko01vasilev</a:t>
            </a:r>
            <a:r>
              <a:rPr lang="bg-BG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@gmail.com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ts val="1800"/>
            </a:pPr>
            <a:r>
              <a:rPr lang="bg-BG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Discord</a:t>
            </a:r>
            <a:r>
              <a:rPr lang="bg-BG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ID: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Nasko.IT#5910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g9adf9e6b62_0_28"/>
          <p:cNvGrpSpPr/>
          <p:nvPr/>
        </p:nvGrpSpPr>
        <p:grpSpPr>
          <a:xfrm>
            <a:off x="3491983" y="2564875"/>
            <a:ext cx="5256813" cy="1800345"/>
            <a:chOff x="3563888" y="2706375"/>
            <a:chExt cx="4968632" cy="1163239"/>
          </a:xfrm>
        </p:grpSpPr>
        <p:sp>
          <p:nvSpPr>
            <p:cNvPr id="103" name="Google Shape;103;g9adf9e6b62_0_28"/>
            <p:cNvSpPr/>
            <p:nvPr/>
          </p:nvSpPr>
          <p:spPr>
            <a:xfrm>
              <a:off x="3851920" y="2814814"/>
              <a:ext cx="4680600" cy="1054800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rgbClr val="B7CC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Семинарните упражнения, както и практикума, ще бъдат водени в </a:t>
              </a:r>
              <a:r>
                <a:rPr lang="bg-BG" sz="1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Discord</a:t>
              </a:r>
              <a:r>
                <a:rPr lang="bg-BG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канала на курса.</a:t>
              </a:r>
              <a:endParaRPr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1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Задължително е всички да се регистрират и влезнат!</a:t>
              </a:r>
              <a:endParaRPr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g9adf9e6b62_0_28"/>
            <p:cNvSpPr/>
            <p:nvPr/>
          </p:nvSpPr>
          <p:spPr>
            <a:xfrm>
              <a:off x="3563888" y="2706379"/>
              <a:ext cx="936000" cy="22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9adf9e6b62_0_28"/>
            <p:cNvSpPr txBox="1"/>
            <p:nvPr/>
          </p:nvSpPr>
          <p:spPr>
            <a:xfrm>
              <a:off x="3631956" y="2706375"/>
              <a:ext cx="1157100" cy="2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bg-BG" sz="1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ВАЖНО</a:t>
              </a:r>
              <a:endPara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g9adf9e6b62_0_28"/>
          <p:cNvSpPr txBox="1"/>
          <p:nvPr/>
        </p:nvSpPr>
        <p:spPr>
          <a:xfrm>
            <a:off x="3778850" y="5006350"/>
            <a:ext cx="51720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800"/>
            </a:pPr>
            <a:r>
              <a:rPr lang="bg-BG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Практикум :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Вторник 14</a:t>
            </a:r>
            <a:r>
              <a:rPr lang="bg-BG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</a:t>
            </a:r>
            <a:r>
              <a:rPr lang="bg-BG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 </a:t>
            </a:r>
            <a:r>
              <a:rPr lang="bg-BG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bg-BG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r>
              <a:rPr lang="bg-BG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adf9e6b62_0_28"/>
          <p:cNvSpPr txBox="1"/>
          <p:nvPr/>
        </p:nvSpPr>
        <p:spPr>
          <a:xfrm rot="-5400000">
            <a:off x="-502532" y="4496911"/>
            <a:ext cx="38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9adf9e6b62_0_28"/>
          <p:cNvSpPr txBox="1"/>
          <p:nvPr/>
        </p:nvSpPr>
        <p:spPr>
          <a:xfrm>
            <a:off x="5250797" y="4606144"/>
            <a:ext cx="222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График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491970" y="323950"/>
            <a:ext cx="5400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bg-BG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ИЗИСКВАНИЯ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2"/>
          <p:cNvCxnSpPr/>
          <p:nvPr/>
        </p:nvCxnSpPr>
        <p:spPr>
          <a:xfrm>
            <a:off x="3419872" y="908720"/>
            <a:ext cx="547260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"/>
          <p:cNvSpPr txBox="1"/>
          <p:nvPr/>
        </p:nvSpPr>
        <p:spPr>
          <a:xfrm>
            <a:off x="3419880" y="1124750"/>
            <a:ext cx="55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ТЕКУЩ КОНТРОЛ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491880" y="1556793"/>
            <a:ext cx="54591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През семестъра се провеждат </a:t>
            </a:r>
            <a:b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контролни;</a:t>
            </a: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домашни работи.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2"/>
          <p:cNvGrpSpPr/>
          <p:nvPr/>
        </p:nvGrpSpPr>
        <p:grpSpPr>
          <a:xfrm>
            <a:off x="3491880" y="2564896"/>
            <a:ext cx="5256583" cy="1800208"/>
            <a:chOff x="3563888" y="2706375"/>
            <a:chExt cx="4968551" cy="1163144"/>
          </a:xfrm>
        </p:grpSpPr>
        <p:sp>
          <p:nvSpPr>
            <p:cNvPr id="122" name="Google Shape;122;p2"/>
            <p:cNvSpPr/>
            <p:nvPr/>
          </p:nvSpPr>
          <p:spPr>
            <a:xfrm>
              <a:off x="3851920" y="2814814"/>
              <a:ext cx="4680519" cy="1054705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rgbClr val="B7CC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Домашните работи се предават само в Moodle.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Домашните работи се предават в зададения в Moodle срок. 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563888" y="2706379"/>
              <a:ext cx="936104" cy="227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3631959" y="2706375"/>
              <a:ext cx="1157100" cy="2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bg-BG" sz="1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ВАЖНО</a:t>
              </a:r>
              <a:endPara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3491880" y="4657563"/>
            <a:ext cx="54591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Всяка домашна работа минава </a:t>
            </a:r>
            <a: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през проверка за плагиатство.</a:t>
            </a:r>
            <a:br>
              <a:rPr lang="bg-B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adf9e6b62_1_64"/>
          <p:cNvSpPr/>
          <p:nvPr/>
        </p:nvSpPr>
        <p:spPr>
          <a:xfrm>
            <a:off x="2771800" y="0"/>
            <a:ext cx="43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9adf9e6b62_1_64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9adf9e6b62_1_64"/>
          <p:cNvSpPr txBox="1"/>
          <p:nvPr/>
        </p:nvSpPr>
        <p:spPr>
          <a:xfrm>
            <a:off x="80670" y="260648"/>
            <a:ext cx="2605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9adf9e6b62_1_64"/>
          <p:cNvSpPr txBox="1"/>
          <p:nvPr/>
        </p:nvSpPr>
        <p:spPr>
          <a:xfrm>
            <a:off x="3491870" y="251925"/>
            <a:ext cx="5256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bg-BG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Пишете код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9adf9e6b62_1_64"/>
          <p:cNvSpPr/>
          <p:nvPr/>
        </p:nvSpPr>
        <p:spPr>
          <a:xfrm>
            <a:off x="8172400" y="6381328"/>
            <a:ext cx="971700" cy="4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g9adf9e6b62_1_64"/>
          <p:cNvCxnSpPr/>
          <p:nvPr/>
        </p:nvCxnSpPr>
        <p:spPr>
          <a:xfrm>
            <a:off x="3419872" y="908720"/>
            <a:ext cx="5472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g9adf9e6b62_1_64"/>
          <p:cNvSpPr txBox="1"/>
          <p:nvPr/>
        </p:nvSpPr>
        <p:spPr>
          <a:xfrm rot="-5400000">
            <a:off x="-502532" y="4496911"/>
            <a:ext cx="38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9adf9e6b62_1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0700" y="1369800"/>
            <a:ext cx="4679250" cy="46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f9e6b62_0_3"/>
          <p:cNvSpPr/>
          <p:nvPr/>
        </p:nvSpPr>
        <p:spPr>
          <a:xfrm>
            <a:off x="2771800" y="0"/>
            <a:ext cx="43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9adf9e6b62_0_3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9adf9e6b62_0_3"/>
          <p:cNvSpPr txBox="1"/>
          <p:nvPr/>
        </p:nvSpPr>
        <p:spPr>
          <a:xfrm>
            <a:off x="80670" y="260648"/>
            <a:ext cx="2605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9adf9e6b62_0_3"/>
          <p:cNvSpPr txBox="1"/>
          <p:nvPr/>
        </p:nvSpPr>
        <p:spPr>
          <a:xfrm>
            <a:off x="3491875" y="251925"/>
            <a:ext cx="5400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bg-BG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ЕЗИЦИ ЗА ПРОГРАМИРАНЕ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9adf9e6b62_0_3"/>
          <p:cNvSpPr/>
          <p:nvPr/>
        </p:nvSpPr>
        <p:spPr>
          <a:xfrm>
            <a:off x="8172400" y="6381328"/>
            <a:ext cx="971700" cy="4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g9adf9e6b62_0_3"/>
          <p:cNvCxnSpPr/>
          <p:nvPr/>
        </p:nvCxnSpPr>
        <p:spPr>
          <a:xfrm>
            <a:off x="3419872" y="908720"/>
            <a:ext cx="5472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g9adf9e6b62_0_3"/>
          <p:cNvSpPr txBox="1"/>
          <p:nvPr/>
        </p:nvSpPr>
        <p:spPr>
          <a:xfrm>
            <a:off x="3491875" y="1156588"/>
            <a:ext cx="56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7DBA"/>
              </a:buClr>
              <a:buSzPts val="2100"/>
              <a:buFont typeface="Arial"/>
              <a:buChar char="•"/>
            </a:pPr>
            <a:r>
              <a:rPr lang="bg-BG" sz="2100" b="1" i="0" u="none" strike="noStrike" cap="none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2100" b="1" i="0" u="none" strike="noStrike" cap="none">
                <a:solidFill>
                  <a:srgbClr val="4A7DB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Език за програмиране</a:t>
            </a:r>
            <a:endParaRPr sz="2100" b="1" i="0" u="none" strike="noStrike" cap="none">
              <a:solidFill>
                <a:srgbClr val="4A7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9adf9e6b62_0_3"/>
          <p:cNvSpPr txBox="1"/>
          <p:nvPr/>
        </p:nvSpPr>
        <p:spPr>
          <a:xfrm>
            <a:off x="3491875" y="1556800"/>
            <a:ext cx="5459100" cy="450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➢"/>
            </a:pPr>
            <a:r>
              <a:rPr lang="bg-BG" sz="2100" b="1" i="0" u="none" strike="noStrike" cap="non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Дефиниция:</a:t>
            </a:r>
            <a:endParaRPr sz="2100" b="1" i="0" u="none" strike="noStrike" cap="non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bg-BG" sz="2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Изкуствен език</a:t>
            </a:r>
            <a:r>
              <a:rPr lang="bg-BG" sz="2100" b="0" i="0" u="none" strike="noStrike" cap="non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предназначен за изразяване на изчисления, които могат да се извършат от машина, по-специално от компютър.</a:t>
            </a:r>
            <a:endParaRPr sz="2100" b="0" i="0" u="none" strike="noStrike" cap="non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bg-BG" sz="2100" b="0" i="0" u="none" strike="noStrike" cap="non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Езиците за програмиране могат да се използват за създаване на програми, които контролират поведението на машина, да реализират алгоритми точно или във вид на човешка комуникация.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9adf9e6b62_0_3"/>
          <p:cNvSpPr txBox="1"/>
          <p:nvPr/>
        </p:nvSpPr>
        <p:spPr>
          <a:xfrm rot="-5400000">
            <a:off x="-502532" y="4496911"/>
            <a:ext cx="38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3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3491875" y="251925"/>
            <a:ext cx="5400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bg-BG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ЕЗИЦИ ЗА ПРОГРАМИРАНЕ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3"/>
          <p:cNvCxnSpPr/>
          <p:nvPr/>
        </p:nvCxnSpPr>
        <p:spPr>
          <a:xfrm>
            <a:off x="3419872" y="908720"/>
            <a:ext cx="547260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3"/>
          <p:cNvSpPr txBox="1"/>
          <p:nvPr/>
        </p:nvSpPr>
        <p:spPr>
          <a:xfrm>
            <a:off x="3491723" y="1156600"/>
            <a:ext cx="540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2000" b="1" i="0" u="none" strike="noStrike" cap="none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ПРОГРАМА</a:t>
            </a:r>
            <a:endParaRPr sz="2000" b="1" i="0" u="none" strike="noStrike" cap="none">
              <a:solidFill>
                <a:srgbClr val="4A7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3491875" y="1556801"/>
            <a:ext cx="5459100" cy="48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bg-BG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Редица от инструкции, водеща до решаване на определена задача.</a:t>
            </a:r>
            <a:br>
              <a:rPr lang="bg-BG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bg-BG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Инструкциите, с помощта на които се записва програма, изграждат език, наречен </a:t>
            </a:r>
            <a:r>
              <a:rPr lang="bg-BG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език за програмиране.</a:t>
            </a:r>
            <a:br>
              <a:rPr lang="bg-BG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bg-BG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Всеки компютър има свой собствен език за програмиране (</a:t>
            </a:r>
            <a:r>
              <a:rPr lang="bg-BG" sz="21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машинен език</a:t>
            </a:r>
            <a:r>
              <a:rPr lang="bg-BG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и може да изпълнява програми, написани на него.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bg-BG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Машинният език е множество от машинни инструкции, които процесорът на компютъра може </a:t>
            </a:r>
            <a:r>
              <a:rPr lang="bg-BG" sz="21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директно</a:t>
            </a:r>
            <a:r>
              <a:rPr lang="bg-BG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да изпълни.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6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3491875" y="251925"/>
            <a:ext cx="5400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bg-BG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ЕЗИЦИ ЗА ПРОГРАМИРАНЕ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6"/>
          <p:cNvCxnSpPr/>
          <p:nvPr/>
        </p:nvCxnSpPr>
        <p:spPr>
          <a:xfrm>
            <a:off x="3419872" y="908720"/>
            <a:ext cx="547260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6"/>
          <p:cNvSpPr txBox="1"/>
          <p:nvPr/>
        </p:nvSpPr>
        <p:spPr>
          <a:xfrm>
            <a:off x="3419750" y="1776000"/>
            <a:ext cx="54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ЕЗИЦИ ОТ ПО-ВИСОКО НИВО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3584905" y="2455168"/>
            <a:ext cx="54591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използването на езици от по-високо ниво програмистът </a:t>
            </a:r>
            <a:r>
              <a:rPr lang="bg-BG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описва схематично основната идея </a:t>
            </a: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решаване на задачата.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Специална програма, наречена </a:t>
            </a:r>
            <a:r>
              <a:rPr lang="bg-BG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компилатор</a:t>
            </a:r>
            <a:r>
              <a:rPr lang="bg-B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(транслатор или интерпретатор), </a:t>
            </a:r>
            <a:r>
              <a:rPr lang="bg-BG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превежда това описание в машинни инструкции за конкретния процесор.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/>
          <p:nvPr/>
        </p:nvSpPr>
        <p:spPr>
          <a:xfrm>
            <a:off x="2771800" y="0"/>
            <a:ext cx="432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7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 txBox="1"/>
          <p:nvPr/>
        </p:nvSpPr>
        <p:spPr>
          <a:xfrm>
            <a:off x="80670" y="260648"/>
            <a:ext cx="26055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3491875" y="251925"/>
            <a:ext cx="5400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bg-BG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ЕЗИЦИ ЗА ПРОГРАМИРАНЕ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8172400" y="6381328"/>
            <a:ext cx="9716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7"/>
          <p:cNvCxnSpPr/>
          <p:nvPr/>
        </p:nvCxnSpPr>
        <p:spPr>
          <a:xfrm>
            <a:off x="3419872" y="908720"/>
            <a:ext cx="547260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7"/>
          <p:cNvSpPr txBox="1"/>
          <p:nvPr/>
        </p:nvSpPr>
        <p:spPr>
          <a:xfrm>
            <a:off x="3419877" y="1124750"/>
            <a:ext cx="54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ЕЗИЦИ ОТ ПО-ВИСОКО НИВО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7"/>
          <p:cNvGrpSpPr/>
          <p:nvPr/>
        </p:nvGrpSpPr>
        <p:grpSpPr>
          <a:xfrm>
            <a:off x="3491880" y="1700808"/>
            <a:ext cx="5328592" cy="4401780"/>
            <a:chOff x="3491880" y="1700808"/>
            <a:chExt cx="5328592" cy="4401780"/>
          </a:xfrm>
        </p:grpSpPr>
        <p:sp>
          <p:nvSpPr>
            <p:cNvPr id="216" name="Google Shape;216;p7"/>
            <p:cNvSpPr/>
            <p:nvPr/>
          </p:nvSpPr>
          <p:spPr>
            <a:xfrm>
              <a:off x="3491880" y="2420888"/>
              <a:ext cx="2448272" cy="1440160"/>
            </a:xfrm>
            <a:prstGeom prst="rect">
              <a:avLst/>
            </a:prstGeom>
            <a:solidFill>
              <a:srgbClr val="DAE5F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6372200" y="2420888"/>
              <a:ext cx="2448272" cy="1440160"/>
            </a:xfrm>
            <a:prstGeom prst="rect">
              <a:avLst/>
            </a:prstGeom>
            <a:solidFill>
              <a:srgbClr val="DAE5F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4040329" y="2636912"/>
              <a:ext cx="1395767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MOV AX, [A]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 AX, 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JG 25000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4716016" y="5013176"/>
              <a:ext cx="2952328" cy="648072"/>
            </a:xfrm>
            <a:prstGeom prst="rect">
              <a:avLst/>
            </a:prstGeom>
            <a:solidFill>
              <a:srgbClr val="DAE5F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4788024" y="5157192"/>
              <a:ext cx="27895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161 15000 45 10 127 25000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 rot="5400000">
              <a:off x="5724128" y="4005064"/>
              <a:ext cx="864096" cy="864096"/>
            </a:xfrm>
            <a:prstGeom prst="chevron">
              <a:avLst>
                <a:gd name="adj" fmla="val 50000"/>
              </a:avLst>
            </a:prstGeom>
            <a:solidFill>
              <a:srgbClr val="DAE5F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 txBox="1"/>
            <p:nvPr/>
          </p:nvSpPr>
          <p:spPr>
            <a:xfrm>
              <a:off x="6516216" y="2564904"/>
              <a:ext cx="216758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(a&gt;0)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// do something 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"/>
            <p:cNvSpPr txBox="1"/>
            <p:nvPr/>
          </p:nvSpPr>
          <p:spPr>
            <a:xfrm>
              <a:off x="3635896" y="1700808"/>
              <a:ext cx="21723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Машинно-зависими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езици</a:t>
              </a:r>
              <a:endPara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6396793" y="1700808"/>
              <a:ext cx="24112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Машинно-независими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езици</a:t>
              </a:r>
              <a:endPara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"/>
            <p:cNvSpPr txBox="1"/>
            <p:nvPr/>
          </p:nvSpPr>
          <p:spPr>
            <a:xfrm>
              <a:off x="5387874" y="5733256"/>
              <a:ext cx="15487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Машинен код</a:t>
              </a:r>
              <a:endPara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7"/>
          <p:cNvSpPr txBox="1"/>
          <p:nvPr/>
        </p:nvSpPr>
        <p:spPr>
          <a:xfrm rot="-5400000">
            <a:off x="-502480" y="4496876"/>
            <a:ext cx="38627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adf9e6b62_0_46"/>
          <p:cNvSpPr/>
          <p:nvPr/>
        </p:nvSpPr>
        <p:spPr>
          <a:xfrm>
            <a:off x="2771800" y="0"/>
            <a:ext cx="43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g9adf9e6b62_0_46" descr="hea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52736"/>
            <a:ext cx="1224136" cy="16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9adf9e6b62_0_46"/>
          <p:cNvSpPr txBox="1"/>
          <p:nvPr/>
        </p:nvSpPr>
        <p:spPr>
          <a:xfrm>
            <a:off x="80670" y="260648"/>
            <a:ext cx="2605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СОФИЙСКИ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bg-BG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“СВ. КЛИМЕНТ ОХРИДСКИ”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9adf9e6b62_0_46"/>
          <p:cNvSpPr txBox="1"/>
          <p:nvPr/>
        </p:nvSpPr>
        <p:spPr>
          <a:xfrm>
            <a:off x="3491875" y="120475"/>
            <a:ext cx="53685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bg-BG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кои програми се пише програмен код? 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9adf9e6b62_0_46"/>
          <p:cNvSpPr/>
          <p:nvPr/>
        </p:nvSpPr>
        <p:spPr>
          <a:xfrm>
            <a:off x="8172400" y="6381328"/>
            <a:ext cx="971700" cy="4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g9adf9e6b62_0_46"/>
          <p:cNvCxnSpPr/>
          <p:nvPr/>
        </p:nvCxnSpPr>
        <p:spPr>
          <a:xfrm>
            <a:off x="3419872" y="1161729"/>
            <a:ext cx="5472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g9adf9e6b62_0_46"/>
          <p:cNvSpPr txBox="1"/>
          <p:nvPr/>
        </p:nvSpPr>
        <p:spPr>
          <a:xfrm>
            <a:off x="3419872" y="1268760"/>
            <a:ext cx="493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Текстови редактори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9adf9e6b62_0_46"/>
          <p:cNvSpPr txBox="1"/>
          <p:nvPr/>
        </p:nvSpPr>
        <p:spPr>
          <a:xfrm>
            <a:off x="3419872" y="3825029"/>
            <a:ext cx="538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bg-BG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Integrated Development Environment (IDE)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9adf9e6b62_0_46"/>
          <p:cNvSpPr txBox="1"/>
          <p:nvPr/>
        </p:nvSpPr>
        <p:spPr>
          <a:xfrm rot="-5400000">
            <a:off x="-502532" y="4496911"/>
            <a:ext cx="38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bg-BG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ФМИ, Софтуерно инженерство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9adf9e6b62_0_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3875" y="1770650"/>
            <a:ext cx="1759950" cy="17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9adf9e6b62_0_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30050" y="1738363"/>
            <a:ext cx="1824525" cy="1824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g9adf9e6b62_0_46"/>
          <p:cNvGrpSpPr/>
          <p:nvPr/>
        </p:nvGrpSpPr>
        <p:grpSpPr>
          <a:xfrm>
            <a:off x="3491839" y="4187873"/>
            <a:ext cx="5020528" cy="1536175"/>
            <a:chOff x="3419839" y="3537336"/>
            <a:chExt cx="5020528" cy="1536175"/>
          </a:xfrm>
        </p:grpSpPr>
        <p:pic>
          <p:nvPicPr>
            <p:cNvPr id="243" name="Google Shape;243;g9adf9e6b62_0_46" descr="16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491859" y="3537336"/>
              <a:ext cx="2232248" cy="7440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g9adf9e6b62_0_46"/>
            <p:cNvSpPr txBox="1"/>
            <p:nvPr/>
          </p:nvSpPr>
          <p:spPr>
            <a:xfrm>
              <a:off x="6084167" y="3676393"/>
              <a:ext cx="235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Microsoft Visual Studio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5" name="Google Shape;245;g9adf9e6b62_0_46" descr="51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419839" y="4281423"/>
              <a:ext cx="2376264" cy="7920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g9adf9e6b62_0_46"/>
            <p:cNvSpPr txBox="1"/>
            <p:nvPr/>
          </p:nvSpPr>
          <p:spPr>
            <a:xfrm>
              <a:off x="6633917" y="4645214"/>
              <a:ext cx="125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bg-BG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CodeBlocks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7" name="Google Shape;247;g9adf9e6b62_0_46" descr="51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44239" y="5084360"/>
            <a:ext cx="2376264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9adf9e6b62_0_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53813" y="5876450"/>
            <a:ext cx="2500075" cy="7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9adf9e6b62_0_46"/>
          <p:cNvSpPr txBox="1"/>
          <p:nvPr/>
        </p:nvSpPr>
        <p:spPr>
          <a:xfrm>
            <a:off x="6220200" y="5994975"/>
            <a:ext cx="2292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bg-BG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1090</Words>
  <Application>Microsoft Office PowerPoint</Application>
  <PresentationFormat>On-screen Show (4:3)</PresentationFormat>
  <Paragraphs>214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mihail</dc:creator>
  <cp:lastModifiedBy>jilanov test</cp:lastModifiedBy>
  <cp:revision>2</cp:revision>
  <dcterms:created xsi:type="dcterms:W3CDTF">2016-10-05T16:17:42Z</dcterms:created>
  <dcterms:modified xsi:type="dcterms:W3CDTF">2021-10-04T20:10:10Z</dcterms:modified>
</cp:coreProperties>
</file>