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  <p:sldMasterId id="214748375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69" r:id="rId16"/>
    <p:sldId id="267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072A0-6656-49BB-6310-132C2DF8F16C}" v="32" dt="2020-07-31T17:04:29.762"/>
    <p1510:client id="{514C76EF-6D58-69D1-7B52-33C9522D1DE5}" v="171" dt="2020-09-23T22:19:20.722"/>
    <p1510:client id="{D7E87C9A-0DE0-4CF2-B590-7D6A07D9BD06}" v="3675" dt="2020-07-31T11:35:04.682"/>
    <p1510:client id="{E25AADA4-8ECC-1C73-7B75-AB05997F8A5A}" v="1" dt="2020-07-31T17:10:31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96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50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75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1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08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0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8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2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1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8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1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1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5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57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5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65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4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2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4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8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7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iling-with-g-plus-plus/" TargetMode="External"/><Relationship Id="rId2" Type="http://schemas.openxmlformats.org/officeDocument/2006/relationships/hyperlink" Target="https://www.toptal.com/c-plus-plus/c-plus-plus-understanding-compi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pp/build/vscpp-step-2-build?view=vs-20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6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6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8" name="Rectangle 7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69C251-9A59-423A-A56A-60E7B289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Билдване на С++ сорс код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Подзаглавие 2">
            <a:extLst>
              <a:ext uri="{FF2B5EF4-FFF2-40B4-BE49-F238E27FC236}">
                <a16:creationId xmlns:a16="http://schemas.microsoft.com/office/drawing/2014/main" id="{621EB4BE-CBCF-4F93-B3CF-FB737F2882ED}"/>
              </a:ext>
            </a:extLst>
          </p:cNvPr>
          <p:cNvSpPr>
            <a:spLocks noGrp="1"/>
          </p:cNvSpPr>
          <p:nvPr/>
        </p:nvSpPr>
        <p:spPr>
          <a:xfrm>
            <a:off x="4548104" y="3962088"/>
            <a:ext cx="6112077" cy="1186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dirty="0">
                <a:solidFill>
                  <a:srgbClr val="FFFFFF"/>
                </a:solidFill>
              </a:rPr>
              <a:t>Изготвена от Мартин Илиев</a:t>
            </a:r>
            <a:endParaRPr lang="bg-BG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62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326C17-717D-47F8-AEA1-EDBEE9BA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Разлика между .h и .cpp файлове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EA4662-EFB8-44C1-9F2F-0D04CD7E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За инструментите за билдване разширенията са от значение, защото на този принцип те управляват кой файл как ще се обработи</a:t>
            </a:r>
          </a:p>
          <a:p>
            <a:endParaRPr lang="bg-BG" dirty="0"/>
          </a:p>
          <a:p>
            <a:r>
              <a:rPr lang="bg-BG">
                <a:ea typeface="+mn-lt"/>
                <a:cs typeface="+mn-lt"/>
              </a:rPr>
              <a:t>.cpp файловете се компилират</a:t>
            </a:r>
          </a:p>
          <a:p>
            <a:endParaRPr lang="bg-BG" dirty="0"/>
          </a:p>
          <a:p>
            <a:r>
              <a:rPr lang="bg-BG"/>
              <a:t>.h файловете не се компилират, тяхната роля е да предоставят общ код за връзка между отделните .cpp файлове</a:t>
            </a:r>
          </a:p>
          <a:p>
            <a:endParaRPr lang="bg-BG" dirty="0"/>
          </a:p>
          <a:p>
            <a:r>
              <a:rPr lang="bg-BG"/>
              <a:t>В следващите уроци ще се обърне по-детайлно внимание на това как да се извършва това свързване на множество .cpp файлове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94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4C8D4A-848F-4D3E-AAD1-DD582E75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C6599B-4DEC-4B50-8343-EFF86E36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main.cpp</a:t>
            </a:r>
          </a:p>
          <a:p>
            <a:pPr>
              <a:buNone/>
            </a:pPr>
            <a:endParaRPr lang="bg-BG" dirty="0">
              <a:ea typeface="+mn-lt"/>
              <a:cs typeface="+mn-lt"/>
            </a:endParaRPr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#include "</a:t>
            </a:r>
            <a:r>
              <a:rPr lang="bg-BG" dirty="0" err="1">
                <a:ea typeface="+mn-lt"/>
                <a:cs typeface="+mn-lt"/>
              </a:rPr>
              <a:t>functions.h</a:t>
            </a:r>
            <a:r>
              <a:rPr lang="bg-BG" dirty="0">
                <a:ea typeface="+mn-lt"/>
                <a:cs typeface="+mn-lt"/>
              </a:rPr>
              <a:t>"</a:t>
            </a:r>
            <a:endParaRPr lang="bg-BG" dirty="0"/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int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main</a:t>
            </a:r>
            <a:r>
              <a:rPr lang="bg-BG" dirty="0">
                <a:ea typeface="+mn-lt"/>
                <a:cs typeface="+mn-lt"/>
              </a:rPr>
              <a:t>() {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some_code</a:t>
            </a:r>
            <a:r>
              <a:rPr lang="bg-BG" dirty="0">
                <a:ea typeface="+mn-lt"/>
                <a:cs typeface="+mn-lt"/>
              </a:rPr>
              <a:t>();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}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841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4C8D4A-848F-4D3E-AAD1-DD582E75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C6599B-4DEC-4B50-8343-EFF86E36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functions.cpp</a:t>
            </a:r>
          </a:p>
          <a:p>
            <a:pPr>
              <a:buNone/>
            </a:pPr>
            <a:endParaRPr lang="bg-BG" dirty="0">
              <a:ea typeface="+mn-lt"/>
              <a:cs typeface="+mn-lt"/>
            </a:endParaRPr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#include "</a:t>
            </a:r>
            <a:r>
              <a:rPr lang="bg-BG" dirty="0" err="1">
                <a:ea typeface="+mn-lt"/>
                <a:cs typeface="+mn-lt"/>
              </a:rPr>
              <a:t>functions.h</a:t>
            </a:r>
            <a:r>
              <a:rPr lang="bg-BG" dirty="0">
                <a:ea typeface="+mn-lt"/>
                <a:cs typeface="+mn-lt"/>
              </a:rPr>
              <a:t>"</a:t>
            </a:r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void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some_code</a:t>
            </a:r>
            <a:r>
              <a:rPr lang="bg-BG" dirty="0">
                <a:ea typeface="+mn-lt"/>
                <a:cs typeface="+mn-lt"/>
              </a:rPr>
              <a:t>() {</a:t>
            </a:r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    </a:t>
            </a:r>
            <a:r>
              <a:rPr lang="bg-BG" dirty="0" err="1">
                <a:ea typeface="+mn-lt"/>
                <a:cs typeface="+mn-lt"/>
              </a:rPr>
              <a:t>std</a:t>
            </a:r>
            <a:r>
              <a:rPr lang="bg-BG" dirty="0">
                <a:ea typeface="+mn-lt"/>
                <a:cs typeface="+mn-lt"/>
              </a:rPr>
              <a:t>::</a:t>
            </a:r>
            <a:r>
              <a:rPr lang="bg-BG" dirty="0" err="1">
                <a:ea typeface="+mn-lt"/>
                <a:cs typeface="+mn-lt"/>
              </a:rPr>
              <a:t>cout</a:t>
            </a:r>
            <a:r>
              <a:rPr lang="bg-BG" dirty="0">
                <a:ea typeface="+mn-lt"/>
                <a:cs typeface="+mn-lt"/>
              </a:rPr>
              <a:t> &lt;&lt; "</a:t>
            </a:r>
            <a:r>
              <a:rPr lang="bg-BG" dirty="0" err="1">
                <a:ea typeface="+mn-lt"/>
                <a:cs typeface="+mn-lt"/>
              </a:rPr>
              <a:t>Hello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multi-files</a:t>
            </a:r>
            <a:r>
              <a:rPr lang="bg-BG" dirty="0">
                <a:ea typeface="+mn-lt"/>
                <a:cs typeface="+mn-lt"/>
              </a:rPr>
              <a:t>\n";</a:t>
            </a:r>
            <a:endParaRPr lang="bg-BG" dirty="0"/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086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4C8D4A-848F-4D3E-AAD1-DD582E75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C6599B-4DEC-4B50-8343-EFF86E36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 err="1"/>
              <a:t>functions.h</a:t>
            </a:r>
          </a:p>
          <a:p>
            <a:pPr>
              <a:buNone/>
            </a:pPr>
            <a:endParaRPr lang="bg-BG" dirty="0">
              <a:ea typeface="+mn-lt"/>
              <a:cs typeface="+mn-lt"/>
            </a:endParaRPr>
          </a:p>
          <a:p>
            <a:pPr>
              <a:buNone/>
            </a:pPr>
            <a:r>
              <a:rPr lang="bg-BG" dirty="0">
                <a:ea typeface="+mn-lt"/>
                <a:cs typeface="+mn-lt"/>
              </a:rPr>
              <a:t>#include &lt;</a:t>
            </a:r>
            <a:r>
              <a:rPr lang="bg-BG" dirty="0" err="1">
                <a:ea typeface="+mn-lt"/>
                <a:cs typeface="+mn-lt"/>
              </a:rPr>
              <a:t>iostream</a:t>
            </a:r>
            <a:r>
              <a:rPr lang="bg-BG" dirty="0">
                <a:ea typeface="+mn-lt"/>
                <a:cs typeface="+mn-lt"/>
              </a:rPr>
              <a:t>&gt;</a:t>
            </a:r>
            <a:endParaRPr lang="bg-BG" dirty="0"/>
          </a:p>
          <a:p>
            <a:pPr>
              <a:buNone/>
            </a:pPr>
            <a:endParaRPr lang="bg-BG"/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void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some_code</a:t>
            </a:r>
            <a:r>
              <a:rPr lang="bg-BG" dirty="0">
                <a:ea typeface="+mn-lt"/>
                <a:cs typeface="+mn-lt"/>
              </a:rPr>
              <a:t>();</a:t>
            </a:r>
          </a:p>
          <a:p>
            <a:pPr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010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891752-A5DC-4DD7-9EA3-36F203EA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918C659-B501-45CC-9DE2-AE7688FA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/>
              <a:t>$ g++ *</a:t>
            </a:r>
            <a:r>
              <a:rPr lang="bg-BG" dirty="0" err="1"/>
              <a:t>cpp</a:t>
            </a:r>
            <a:r>
              <a:rPr lang="bg-BG" dirty="0"/>
              <a:t> –o </a:t>
            </a:r>
            <a:r>
              <a:rPr lang="bg-BG" dirty="0" err="1"/>
              <a:t>linked</a:t>
            </a:r>
          </a:p>
          <a:p>
            <a:pPr marL="0" indent="0">
              <a:buNone/>
            </a:pPr>
            <a:r>
              <a:rPr lang="bg-BG" dirty="0"/>
              <a:t>$ ./</a:t>
            </a:r>
            <a:r>
              <a:rPr lang="bg-BG" dirty="0" err="1"/>
              <a:t>linked</a:t>
            </a:r>
          </a:p>
          <a:p>
            <a:pPr>
              <a:buNone/>
            </a:pPr>
            <a:r>
              <a:rPr lang="bg-BG" dirty="0" err="1">
                <a:ea typeface="+mn-lt"/>
                <a:cs typeface="+mn-lt"/>
              </a:rPr>
              <a:t>Hello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dirty="0" err="1">
                <a:ea typeface="+mn-lt"/>
                <a:cs typeface="+mn-lt"/>
              </a:rPr>
              <a:t>multi-files</a:t>
            </a:r>
            <a:endParaRPr lang="bg-BG" dirty="0" err="1"/>
          </a:p>
        </p:txBody>
      </p:sp>
    </p:spTree>
    <p:extLst>
      <p:ext uri="{BB962C8B-B14F-4D97-AF65-F5344CB8AC3E}">
        <p14:creationId xmlns:p14="http://schemas.microsoft.com/office/powerpoint/2010/main" val="303243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5BAF6B-AD95-4652-8BC0-8482142B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 повече информация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D315B-F7F2-42B0-B8F2-1A87DD98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hlinkClick r:id="rId2"/>
              </a:rPr>
              <a:t>Подробна статия</a:t>
            </a:r>
          </a:p>
          <a:p>
            <a:r>
              <a:rPr lang="bg-BG" dirty="0">
                <a:hlinkClick r:id="rId3"/>
              </a:rPr>
              <a:t>Как се билдва с g++</a:t>
            </a:r>
          </a:p>
          <a:p>
            <a:r>
              <a:rPr lang="bg-BG" dirty="0">
                <a:hlinkClick r:id="rId4"/>
              </a:rPr>
              <a:t>Как си билдва с Visual Studio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703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03D2AE-5C1A-4062-98D7-13513962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сорс код?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0A20AD9-CB00-47CC-814D-C9DFCD4E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48" y="17160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Сорс (source) код както следва и от самото му име е кодът в четим (plain) текст, който програмистите пишат</a:t>
            </a:r>
          </a:p>
          <a:p>
            <a:endParaRPr lang="bg-BG" dirty="0"/>
          </a:p>
          <a:p>
            <a:r>
              <a:rPr lang="bg-BG"/>
              <a:t>Този текст е написан на даден език за програмиране и може лесно да бъде четен и променян</a:t>
            </a:r>
          </a:p>
          <a:p>
            <a:endParaRPr lang="bg-BG" dirty="0"/>
          </a:p>
          <a:p>
            <a:r>
              <a:rPr lang="bg-BG"/>
              <a:t>Сорс кодът сам по себе си е просто текст и не прави нищо</a:t>
            </a:r>
          </a:p>
          <a:p>
            <a:endParaRPr lang="bg-BG" dirty="0"/>
          </a:p>
          <a:p>
            <a:r>
              <a:rPr lang="bg-BG"/>
              <a:t>Различните езици имат различни стандарти за сорс код и файлове, в които той да се съхранява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64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B5AAC32-B53A-4A7C-B8E4-E3E346EF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Разширения на сорс код файлове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D4A293E-E7BE-459A-8634-E4C7F2F2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bg-BG"/>
              <a:t>Разширенията на файловете в операционни системи като windows са важни, а в други като UNIX базираните са само символични с цел по-лесна работа</a:t>
            </a:r>
          </a:p>
          <a:p>
            <a:endParaRPr lang="bg-BG" dirty="0"/>
          </a:p>
          <a:p>
            <a:r>
              <a:rPr lang="bg-BG"/>
              <a:t>По стандарт различните езици си имат специфични разширения:</a:t>
            </a:r>
          </a:p>
          <a:p>
            <a:pPr lvl="1"/>
            <a:r>
              <a:rPr lang="bg-BG"/>
              <a:t>С++ - .h, .cpp</a:t>
            </a:r>
          </a:p>
          <a:p>
            <a:pPr lvl="1"/>
            <a:r>
              <a:rPr lang="bg-BG"/>
              <a:t>C - .h, .c</a:t>
            </a:r>
          </a:p>
          <a:p>
            <a:pPr lvl="1"/>
            <a:r>
              <a:rPr lang="bg-BG"/>
              <a:t>Python - .py</a:t>
            </a:r>
          </a:p>
          <a:p>
            <a:pPr lvl="1"/>
            <a:r>
              <a:rPr lang="bg-BG"/>
              <a:t>Perl - .pl</a:t>
            </a:r>
          </a:p>
          <a:p>
            <a:pPr lvl="1"/>
            <a:r>
              <a:rPr lang="bg-BG"/>
              <a:t>Php - .php</a:t>
            </a:r>
          </a:p>
          <a:p>
            <a:pPr lvl="1"/>
            <a:r>
              <a:rPr lang="bg-BG"/>
              <a:t>Javascript - .js</a:t>
            </a:r>
          </a:p>
        </p:txBody>
      </p:sp>
    </p:spTree>
    <p:extLst>
      <p:ext uri="{BB962C8B-B14F-4D97-AF65-F5344CB8AC3E}">
        <p14:creationId xmlns:p14="http://schemas.microsoft.com/office/powerpoint/2010/main" val="202467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86E7A9-6C95-4620-882C-A2796FF3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Типове файлове в С++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376B4F-4DAF-4449-B735-E1ABA49B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В С++ има 2 основни типа файлове:</a:t>
            </a:r>
          </a:p>
          <a:p>
            <a:pPr lvl="1"/>
            <a:r>
              <a:rPr lang="bg-BG"/>
              <a:t>Хедъри (headers) - .h, </a:t>
            </a:r>
            <a:r>
              <a:rPr lang="bg-BG">
                <a:ea typeface="+mn-lt"/>
                <a:cs typeface="+mn-lt"/>
              </a:rPr>
              <a:t>.hh, .H, .hxx, .hpp, .h++</a:t>
            </a:r>
          </a:p>
          <a:p>
            <a:pPr lvl="1"/>
            <a:r>
              <a:rPr lang="bg-BG"/>
              <a:t>Код (implementation code) - .cpp, </a:t>
            </a:r>
            <a:r>
              <a:rPr lang="bg-BG">
                <a:ea typeface="+mn-lt"/>
                <a:cs typeface="+mn-lt"/>
              </a:rPr>
              <a:t>.cc, .C, .cxx, .c++</a:t>
            </a:r>
          </a:p>
          <a:p>
            <a:pPr lvl="1"/>
            <a:endParaRPr lang="bg-BG" dirty="0"/>
          </a:p>
          <a:p>
            <a:r>
              <a:rPr lang="bg-BG"/>
              <a:t>Основни се изполват разширенията .cpp и .h, като както вече беше казано, </a:t>
            </a:r>
            <a:r>
              <a:rPr lang="bg-BG" b="1"/>
              <a:t>разширенията са по-скоро с цел за лесна работа с файлове и по-описателно име</a:t>
            </a:r>
          </a:p>
          <a:p>
            <a:endParaRPr lang="bg-BG" dirty="0"/>
          </a:p>
          <a:p>
            <a:r>
              <a:rPr lang="bg-BG"/>
              <a:t>Разликата между двата типа файлове ще стане по-ясна в презентацията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226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6267EE-819B-4DB1-B211-E2EE851B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Изпълняване на код на С++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BDC4D7-A2CF-41CD-A2AE-C7C03851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С++ е компилируем език</a:t>
            </a:r>
          </a:p>
          <a:p>
            <a:endParaRPr lang="bg-BG" dirty="0"/>
          </a:p>
          <a:p>
            <a:r>
              <a:rPr lang="bg-BG"/>
              <a:t>Това означава, че сорс кодът трябва да се билдне и да се преобразува в изпълним двоичен файл (програма/.exe)</a:t>
            </a:r>
          </a:p>
          <a:p>
            <a:endParaRPr lang="bg-BG" dirty="0"/>
          </a:p>
          <a:p>
            <a:r>
              <a:rPr lang="bg-BG"/>
              <a:t>Процесът на билдване на код е сложен и дълъг, но след това изпълнението на програмата е много бързо</a:t>
            </a:r>
          </a:p>
          <a:p>
            <a:endParaRPr lang="bg-BG" dirty="0"/>
          </a:p>
          <a:p>
            <a:r>
              <a:rPr lang="bg-BG"/>
              <a:t>Процесът по билдване е еднопосочен, не може от двоичен файл да се стигне до сорс код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745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1AB6F8-FAEE-40E4-907E-28FEF236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Стъпки при билдване на код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5913DC-02C8-431F-BD59-06F22005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bg-BG"/>
              <a:t>Прекомпилация</a:t>
            </a:r>
          </a:p>
          <a:p>
            <a:pPr>
              <a:buAutoNum type="arabicPeriod"/>
            </a:pPr>
            <a:r>
              <a:rPr lang="bg-BG"/>
              <a:t>Компилация</a:t>
            </a:r>
          </a:p>
          <a:p>
            <a:pPr>
              <a:buAutoNum type="arabicPeriod"/>
            </a:pPr>
            <a:r>
              <a:rPr lang="bg-BG"/>
              <a:t>Свързване (линкване)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79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82C9E-F396-4E8A-851C-D078B95A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ea typeface="+mj-lt"/>
                <a:cs typeface="+mj-lt"/>
              </a:rPr>
              <a:t>Прекомпилация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9C28B3-2847-4F52-9854-1435ACE6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>
                <a:ea typeface="+mn-lt"/>
                <a:cs typeface="+mn-lt"/>
              </a:rPr>
              <a:t>Прекомпилацията се случва непосредствено преди компилацията</a:t>
            </a:r>
            <a:endParaRPr lang="bg-BG"/>
          </a:p>
          <a:p>
            <a:endParaRPr lang="bg-BG"/>
          </a:p>
          <a:p>
            <a:r>
              <a:rPr lang="bg-BG">
                <a:ea typeface="+mn-lt"/>
                <a:cs typeface="+mn-lt"/>
              </a:rPr>
              <a:t>При нея всяка команда за включване на библиотеки или за вмъкване на кодa на друг файл бива изпълнена</a:t>
            </a:r>
            <a:endParaRPr lang="bg-BG"/>
          </a:p>
          <a:p>
            <a:endParaRPr lang="bg-BG" dirty="0">
              <a:ea typeface="+mn-lt"/>
              <a:cs typeface="+mn-lt"/>
            </a:endParaRPr>
          </a:p>
          <a:p>
            <a:r>
              <a:rPr lang="bg-BG">
                <a:ea typeface="+mn-lt"/>
                <a:cs typeface="+mn-lt"/>
              </a:rPr>
              <a:t>Съществуват така наречените safe guards, които предотвратяват неколкократното включване на един и същи файл</a:t>
            </a:r>
            <a:endParaRPr lang="bg-BG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2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A25940-DB77-40F7-85E7-236E648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ea typeface="+mj-lt"/>
                <a:cs typeface="+mj-lt"/>
              </a:rPr>
              <a:t>Компилация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B9E357-E7F3-411D-9861-ADD41CBB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bg-BG">
                <a:ea typeface="+mn-lt"/>
                <a:cs typeface="+mn-lt"/>
              </a:rPr>
              <a:t>Всички файлове, които съхраняват логически код (.cpp и други подобни)  биват преобразувани във файлове на езици на по-ниско ниво - обекти</a:t>
            </a:r>
            <a:endParaRPr lang="bg-BG"/>
          </a:p>
          <a:p>
            <a:pPr marL="285750" indent="-285750"/>
            <a:endParaRPr lang="bg-BG" dirty="0"/>
          </a:p>
          <a:p>
            <a:pPr marL="285750" indent="-285750"/>
            <a:r>
              <a:rPr lang="bg-BG"/>
              <a:t>Компилацията се случва върху всеки един файл по отделно</a:t>
            </a:r>
            <a:endParaRPr lang="bg-BG" dirty="0"/>
          </a:p>
          <a:p>
            <a:pPr marL="285750" indent="-285750"/>
            <a:endParaRPr lang="bg-BG" dirty="0"/>
          </a:p>
          <a:p>
            <a:pPr marL="285750" indent="-285750"/>
            <a:r>
              <a:rPr lang="bg-BG"/>
              <a:t>Накрая се получават множество файлове, които представляват версия на по-ниско ниво на подадения им сорс код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15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A7174C-BD4E-4A7F-BE3C-A7AB4D6F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Свързване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214A080-895F-4315-84AA-2136E1AB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Накрая всички файлове биват свързани помежду си, както и с подадените им библиотеки</a:t>
            </a:r>
          </a:p>
          <a:p>
            <a:endParaRPr lang="bg-BG" dirty="0"/>
          </a:p>
          <a:p>
            <a:r>
              <a:rPr lang="bg-BG"/>
              <a:t>Така потребителят получава един краен файл, който при изпълнение изпълнява цялата програма, която потребителят му е подал във формата на сорс код</a:t>
            </a:r>
          </a:p>
          <a:p>
            <a:endParaRPr lang="bg-BG" dirty="0"/>
          </a:p>
          <a:p>
            <a:r>
              <a:rPr lang="bg-BG"/>
              <a:t>Повечето инструменти за билдване на софтуер на високо ниво, като Visual Studio и g++, опростяват тези стъпки до извикването на 1 команда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624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rush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7" baseType="lpstr">
      <vt:lpstr>Facet</vt:lpstr>
      <vt:lpstr>BrushVTI</vt:lpstr>
      <vt:lpstr>Билдване на С++ сорс код</vt:lpstr>
      <vt:lpstr>Какво е сорс код?</vt:lpstr>
      <vt:lpstr>Разширения на сорс код файлове</vt:lpstr>
      <vt:lpstr>Типове файлове в С++</vt:lpstr>
      <vt:lpstr>Изпълняване на код на С++</vt:lpstr>
      <vt:lpstr>Стъпки при билдване на код</vt:lpstr>
      <vt:lpstr>Прекомпилация</vt:lpstr>
      <vt:lpstr>Компилация</vt:lpstr>
      <vt:lpstr>Свързване</vt:lpstr>
      <vt:lpstr>Разлика между .h и .cpp файлове</vt:lpstr>
      <vt:lpstr>Пример</vt:lpstr>
      <vt:lpstr>Пример</vt:lpstr>
      <vt:lpstr>Пример</vt:lpstr>
      <vt:lpstr>Пример</vt:lpstr>
      <vt:lpstr>За повече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410</cp:revision>
  <dcterms:created xsi:type="dcterms:W3CDTF">2020-07-31T10:07:38Z</dcterms:created>
  <dcterms:modified xsi:type="dcterms:W3CDTF">2020-09-23T22:19:58Z</dcterms:modified>
</cp:coreProperties>
</file>