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6" r:id="rId1"/>
  </p:sldMasterIdLst>
  <p:sldIdLst>
    <p:sldId id="281" r:id="rId2"/>
    <p:sldId id="273" r:id="rId3"/>
    <p:sldId id="274" r:id="rId4"/>
    <p:sldId id="269" r:id="rId5"/>
    <p:sldId id="275" r:id="rId6"/>
    <p:sldId id="258" r:id="rId7"/>
    <p:sldId id="270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1" r:id="rId17"/>
    <p:sldId id="267" r:id="rId18"/>
    <p:sldId id="268" r:id="rId19"/>
    <p:sldId id="272" r:id="rId20"/>
    <p:sldId id="277" r:id="rId21"/>
    <p:sldId id="278" r:id="rId22"/>
    <p:sldId id="279" r:id="rId23"/>
    <p:sldId id="280" r:id="rId24"/>
    <p:sldId id="276" r:id="rId2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07D2DA-38FB-4073-A9AA-A548831B4A0C}" v="1859" dt="2020-09-23T19:20:01.146"/>
    <p1510:client id="{0C1B7B16-A9FB-43B5-BB05-FA7BACD2F3CE}" v="1176" dt="2020-09-23T09:24:34.866"/>
    <p1510:client id="{352C1E12-B905-0B50-90B2-D8AA51E7C229}" v="14" dt="2020-09-26T16:07:04.929"/>
    <p1510:client id="{3E52B842-42C9-40F7-F0C7-72C11555EA38}" v="77" dt="2020-10-04T20:21:40.871"/>
    <p1510:client id="{4A00020F-3EB4-46E4-864A-B0802E92C416}" v="1620" dt="2020-09-23T21:01:56.203"/>
    <p1510:client id="{5187B558-91EA-28E0-113F-5F19F1A38E89}" v="10" dt="2020-10-11T20:14:20.434"/>
    <p1510:client id="{5A50DE19-C230-226E-6A6C-BCDBC551C8C4}" v="1256" dt="2020-10-09T22:06:43.759"/>
    <p1510:client id="{B438C9D1-0DD6-46B8-ACFE-2FDF3D432EDF}" v="171" dt="2020-09-23T21:01:07.225"/>
    <p1510:client id="{D281E6E7-5B65-4F7E-7946-660E26807423}" v="65" dt="2020-10-04T20:37:44.565"/>
    <p1510:client id="{F6FDF644-0866-6D00-650C-E68D458BEB65}" v="10" dt="2020-10-11T20:16:06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33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24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5342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67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4822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56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80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5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4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4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81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25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6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8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96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8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5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istream/istream/getline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languages/cpp" TargetMode="External"/><Relationship Id="rId2" Type="http://schemas.openxmlformats.org/officeDocument/2006/relationships/hyperlink" Target="https://docs.microsoft.com/en-us/cpp/build/vscpp-step-0-installation?view=vs-201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tbrains.com/clion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8F5CAAF3-4083-4ED5-B2D9-96D0BBD36E08}"/>
              </a:ext>
            </a:extLst>
          </p:cNvPr>
          <p:cNvSpPr txBox="1">
            <a:spLocks/>
          </p:cNvSpPr>
          <p:nvPr/>
        </p:nvSpPr>
        <p:spPr>
          <a:xfrm>
            <a:off x="4571536" y="1173271"/>
            <a:ext cx="6960759" cy="28496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 err="1">
                <a:solidFill>
                  <a:srgbClr val="FFFFFF"/>
                </a:solidFill>
              </a:rPr>
              <a:t>Въведение</a:t>
            </a:r>
            <a:r>
              <a:rPr lang="en-US" sz="6000" dirty="0">
                <a:solidFill>
                  <a:srgbClr val="FFFFFF"/>
                </a:solidFill>
              </a:rPr>
              <a:t> в C++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00636A63-6F22-43FB-80BB-45831BEB7629}"/>
              </a:ext>
            </a:extLst>
          </p:cNvPr>
          <p:cNvSpPr txBox="1"/>
          <p:nvPr/>
        </p:nvSpPr>
        <p:spPr>
          <a:xfrm>
            <a:off x="5794829" y="4361542"/>
            <a:ext cx="48475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Изготвена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Георги</a:t>
            </a:r>
            <a:r>
              <a:rPr lang="en-US" dirty="0"/>
              <a:t> </a:t>
            </a:r>
            <a:r>
              <a:rPr lang="en-US" dirty="0" err="1"/>
              <a:t>Йоков</a:t>
            </a:r>
            <a:r>
              <a:rPr lang="en-US" dirty="0"/>
              <a:t> и </a:t>
            </a:r>
            <a:r>
              <a:rPr lang="en-US" dirty="0" err="1"/>
              <a:t>Мартин</a:t>
            </a:r>
            <a:r>
              <a:rPr lang="en-US" dirty="0"/>
              <a:t> </a:t>
            </a:r>
            <a:r>
              <a:rPr lang="en-US" dirty="0" err="1"/>
              <a:t>Илиев</a:t>
            </a:r>
          </a:p>
        </p:txBody>
      </p:sp>
    </p:spTree>
    <p:extLst>
      <p:ext uri="{BB962C8B-B14F-4D97-AF65-F5344CB8AC3E}">
        <p14:creationId xmlns:p14="http://schemas.microsoft.com/office/powerpoint/2010/main" val="202419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228E8AC-596F-4C95-8D88-BCD384D0C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Предпроцесорен</a:t>
            </a:r>
            <a:r>
              <a:rPr lang="bg-BG" dirty="0"/>
              <a:t> код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C4719E6-3D55-4289-9C83-949DFBC16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>
                <a:ea typeface="+mn-lt"/>
                <a:cs typeface="+mn-lt"/>
              </a:rPr>
              <a:t>Те започват със символа #</a:t>
            </a:r>
          </a:p>
          <a:p>
            <a:endParaRPr lang="bg-BG" dirty="0">
              <a:ea typeface="+mn-lt"/>
              <a:cs typeface="+mn-lt"/>
            </a:endParaRPr>
          </a:p>
          <a:p>
            <a:r>
              <a:rPr lang="bg-BG" dirty="0">
                <a:ea typeface="+mn-lt"/>
                <a:cs typeface="+mn-lt"/>
              </a:rPr>
              <a:t>#include &lt;</a:t>
            </a:r>
            <a:r>
              <a:rPr lang="bg-BG" dirty="0" err="1">
                <a:ea typeface="+mn-lt"/>
                <a:cs typeface="+mn-lt"/>
              </a:rPr>
              <a:t>iostream</a:t>
            </a:r>
            <a:r>
              <a:rPr lang="bg-BG" dirty="0">
                <a:ea typeface="+mn-lt"/>
                <a:cs typeface="+mn-lt"/>
              </a:rPr>
              <a:t>&gt;</a:t>
            </a:r>
          </a:p>
          <a:p>
            <a:endParaRPr lang="bg-BG" dirty="0">
              <a:ea typeface="+mn-lt"/>
              <a:cs typeface="+mn-lt"/>
            </a:endParaRPr>
          </a:p>
          <a:p>
            <a:r>
              <a:rPr lang="bg-BG" dirty="0">
                <a:ea typeface="+mn-lt"/>
                <a:cs typeface="+mn-lt"/>
              </a:rPr>
              <a:t>Като в случая даваме инструкция да се добави библиотеката за стандартния вход и изход (</a:t>
            </a:r>
            <a:r>
              <a:rPr lang="bg-BG" dirty="0" err="1">
                <a:ea typeface="+mn-lt"/>
                <a:cs typeface="+mn-lt"/>
              </a:rPr>
              <a:t>input</a:t>
            </a:r>
            <a:r>
              <a:rPr lang="bg-BG" dirty="0">
                <a:ea typeface="+mn-lt"/>
                <a:cs typeface="+mn-lt"/>
              </a:rPr>
              <a:t>/</a:t>
            </a:r>
            <a:r>
              <a:rPr lang="bg-BG" dirty="0" err="1">
                <a:ea typeface="+mn-lt"/>
                <a:cs typeface="+mn-lt"/>
              </a:rPr>
              <a:t>output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stream</a:t>
            </a:r>
            <a:r>
              <a:rPr lang="bg-BG" dirty="0">
                <a:ea typeface="+mn-lt"/>
                <a:cs typeface="+mn-lt"/>
              </a:rPr>
              <a:t> или съкратено </a:t>
            </a:r>
            <a:r>
              <a:rPr lang="bg-BG" dirty="0" err="1">
                <a:ea typeface="+mn-lt"/>
                <a:cs typeface="+mn-lt"/>
              </a:rPr>
              <a:t>iostream</a:t>
            </a:r>
            <a:r>
              <a:rPr lang="bg-BG" dirty="0">
                <a:ea typeface="+mn-lt"/>
                <a:cs typeface="+mn-lt"/>
              </a:rPr>
              <a:t>). 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33861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0B894D2-F42F-4252-B1AB-67F7615C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main</a:t>
            </a:r>
            <a:r>
              <a:rPr lang="bg-BG" dirty="0"/>
              <a:t>()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AE07B3C-0752-4EFD-84BF-D9D7F5D51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58882" cy="43071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>
                <a:ea typeface="+mn-lt"/>
                <a:cs typeface="+mn-lt"/>
              </a:rPr>
              <a:t>След това се записва главната функция на </a:t>
            </a:r>
            <a:r>
              <a:rPr lang="bg-BG" dirty="0" err="1">
                <a:ea typeface="+mn-lt"/>
                <a:cs typeface="+mn-lt"/>
              </a:rPr>
              <a:t>програмaта</a:t>
            </a:r>
            <a:r>
              <a:rPr lang="bg-BG" dirty="0">
                <a:ea typeface="+mn-lt"/>
                <a:cs typeface="+mn-lt"/>
              </a:rPr>
              <a:t>: </a:t>
            </a:r>
          </a:p>
          <a:p>
            <a:pPr marL="0" indent="0">
              <a:buNone/>
            </a:pPr>
            <a:r>
              <a:rPr lang="bg-BG" dirty="0" err="1">
                <a:ea typeface="+mn-lt"/>
                <a:cs typeface="+mn-lt"/>
              </a:rPr>
              <a:t>int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main</a:t>
            </a:r>
            <a:r>
              <a:rPr lang="bg-BG" dirty="0">
                <a:ea typeface="+mn-lt"/>
                <a:cs typeface="+mn-lt"/>
              </a:rPr>
              <a:t>() {</a:t>
            </a:r>
          </a:p>
          <a:p>
            <a:endParaRPr lang="bg-BG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bg-BG" dirty="0">
                <a:ea typeface="+mn-lt"/>
                <a:cs typeface="+mn-lt"/>
              </a:rPr>
              <a:t>}</a:t>
            </a:r>
            <a:endParaRPr lang="bg-BG" dirty="0"/>
          </a:p>
          <a:p>
            <a:endParaRPr lang="bg-BG" dirty="0">
              <a:ea typeface="+mn-lt"/>
              <a:cs typeface="+mn-lt"/>
            </a:endParaRPr>
          </a:p>
          <a:p>
            <a:r>
              <a:rPr lang="bg-BG" dirty="0">
                <a:ea typeface="+mn-lt"/>
                <a:cs typeface="+mn-lt"/>
              </a:rPr>
              <a:t>В пространството {…} се записват всички останали инструкции, които искаме да се изпълнят, когато стартираме програмата.</a:t>
            </a:r>
          </a:p>
          <a:p>
            <a:endParaRPr lang="bg-BG" dirty="0">
              <a:ea typeface="+mn-lt"/>
              <a:cs typeface="+mn-lt"/>
            </a:endParaRPr>
          </a:p>
          <a:p>
            <a:r>
              <a:rPr lang="bg-BG" dirty="0">
                <a:ea typeface="+mn-lt"/>
                <a:cs typeface="+mn-lt"/>
              </a:rPr>
              <a:t>Понятието главна функция може да не е напълно интуитивно на този етап, но ще бъде обяснено в бъдеще</a:t>
            </a:r>
          </a:p>
          <a:p>
            <a:endParaRPr lang="bg-BG" dirty="0">
              <a:ea typeface="+mn-lt"/>
              <a:cs typeface="+mn-lt"/>
            </a:endParaRPr>
          </a:p>
          <a:p>
            <a:endParaRPr lang="bg-BG" dirty="0">
              <a:ea typeface="+mn-lt"/>
              <a:cs typeface="+mn-lt"/>
            </a:endParaRPr>
          </a:p>
          <a:p>
            <a:endParaRPr lang="bg-BG" dirty="0">
              <a:ea typeface="+mn-lt"/>
              <a:cs typeface="+mn-lt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55258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2846515-DFB0-420A-8913-9C8C1F21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main</a:t>
            </a:r>
            <a:r>
              <a:rPr lang="bg-BG" dirty="0"/>
              <a:t>()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1C29920-CB2A-4A14-8588-9D907B95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>
                <a:ea typeface="+mn-lt"/>
                <a:cs typeface="+mn-lt"/>
              </a:rPr>
              <a:t>В момента може да асоциирате програмата с главната ѝ функция</a:t>
            </a:r>
            <a:endParaRPr lang="en-US">
              <a:ea typeface="+mn-lt"/>
              <a:cs typeface="+mn-lt"/>
            </a:endParaRPr>
          </a:p>
          <a:p>
            <a:endParaRPr lang="bg-BG" dirty="0">
              <a:ea typeface="+mn-lt"/>
              <a:cs typeface="+mn-lt"/>
            </a:endParaRPr>
          </a:p>
          <a:p>
            <a:r>
              <a:rPr lang="bg-BG" dirty="0">
                <a:ea typeface="+mn-lt"/>
                <a:cs typeface="+mn-lt"/>
              </a:rPr>
              <a:t>Ако в един файл има изписани стотици редове, но главната функция е празна, то програмата няма да изпълни нищо</a:t>
            </a:r>
            <a:endParaRPr lang="en-US" dirty="0">
              <a:ea typeface="+mn-lt"/>
              <a:cs typeface="+mn-lt"/>
            </a:endParaRPr>
          </a:p>
          <a:p>
            <a:endParaRPr lang="bg-BG" dirty="0">
              <a:ea typeface="+mn-lt"/>
              <a:cs typeface="+mn-lt"/>
            </a:endParaRPr>
          </a:p>
          <a:p>
            <a:r>
              <a:rPr lang="bg-BG" dirty="0">
                <a:ea typeface="+mn-lt"/>
                <a:cs typeface="+mn-lt"/>
              </a:rPr>
              <a:t>Когато разглеждате чужд код, първо трябва да погледнете главната функция</a:t>
            </a:r>
          </a:p>
          <a:p>
            <a:endParaRPr lang="bg-BG" dirty="0">
              <a:ea typeface="+mn-lt"/>
              <a:cs typeface="+mn-lt"/>
            </a:endParaRPr>
          </a:p>
          <a:p>
            <a:r>
              <a:rPr lang="bg-BG" dirty="0">
                <a:ea typeface="+mn-lt"/>
                <a:cs typeface="+mn-lt"/>
              </a:rPr>
              <a:t>В нея по един или друг начин се отбелязват всички действия, които програмата извършва. 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6795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E4B0B25-140D-43E4-9363-EF4BDA0A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return</a:t>
            </a:r>
            <a:r>
              <a:rPr lang="bg-BG" dirty="0"/>
              <a:t> </a:t>
            </a:r>
            <a:r>
              <a:rPr lang="bg-BG" dirty="0" err="1"/>
              <a:t>value</a:t>
            </a:r>
            <a:endParaRPr lang="en-US" dirty="0" err="1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551C5F1-C349-4C5E-908F-B1C164B94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bg-BG" dirty="0">
                <a:ea typeface="+mn-lt"/>
                <a:cs typeface="+mn-lt"/>
              </a:rPr>
              <a:t>Когато програмата приключи успешно се пише </a:t>
            </a:r>
            <a:r>
              <a:rPr lang="bg-BG" dirty="0" err="1">
                <a:ea typeface="+mn-lt"/>
                <a:cs typeface="+mn-lt"/>
              </a:rPr>
              <a:t>return</a:t>
            </a:r>
            <a:r>
              <a:rPr lang="bg-BG" dirty="0">
                <a:ea typeface="+mn-lt"/>
                <a:cs typeface="+mn-lt"/>
              </a:rPr>
              <a:t> 0;</a:t>
            </a:r>
          </a:p>
          <a:p>
            <a:endParaRPr lang="bg-BG" dirty="0">
              <a:ea typeface="+mn-lt"/>
              <a:cs typeface="+mn-lt"/>
            </a:endParaRPr>
          </a:p>
          <a:p>
            <a:r>
              <a:rPr lang="bg-BG" dirty="0">
                <a:ea typeface="+mn-lt"/>
                <a:cs typeface="+mn-lt"/>
              </a:rPr>
              <a:t>Когато </a:t>
            </a:r>
            <a:r>
              <a:rPr lang="bg-BG" dirty="0" err="1">
                <a:ea typeface="+mn-lt"/>
                <a:cs typeface="+mn-lt"/>
              </a:rPr>
              <a:t>програмта</a:t>
            </a:r>
            <a:r>
              <a:rPr lang="bg-BG" dirty="0">
                <a:ea typeface="+mn-lt"/>
                <a:cs typeface="+mn-lt"/>
              </a:rPr>
              <a:t> НЕ приключи успешно, обикновено се пише </a:t>
            </a:r>
            <a:r>
              <a:rPr lang="bg-BG" dirty="0" err="1">
                <a:ea typeface="+mn-lt"/>
                <a:cs typeface="+mn-lt"/>
              </a:rPr>
              <a:t>return</a:t>
            </a:r>
            <a:r>
              <a:rPr lang="bg-BG" dirty="0">
                <a:ea typeface="+mn-lt"/>
                <a:cs typeface="+mn-lt"/>
              </a:rPr>
              <a:t> 1;</a:t>
            </a:r>
            <a:endParaRPr lang="en-US" dirty="0">
              <a:ea typeface="+mn-lt"/>
              <a:cs typeface="+mn-lt"/>
            </a:endParaRPr>
          </a:p>
          <a:p>
            <a:endParaRPr lang="bg-BG" dirty="0">
              <a:ea typeface="+mn-lt"/>
              <a:cs typeface="+mn-lt"/>
            </a:endParaRPr>
          </a:p>
          <a:p>
            <a:r>
              <a:rPr lang="bg-BG" dirty="0">
                <a:ea typeface="+mn-lt"/>
                <a:cs typeface="+mn-lt"/>
              </a:rPr>
              <a:t>Програмата приключва успешно, когато всичко е било изпълнено както се очаква и резултатът отговаря на това, което се очаква</a:t>
            </a:r>
            <a:endParaRPr lang="en-US" dirty="0">
              <a:ea typeface="+mn-lt"/>
              <a:cs typeface="+mn-lt"/>
            </a:endParaRPr>
          </a:p>
          <a:p>
            <a:endParaRPr lang="bg-BG" dirty="0">
              <a:ea typeface="+mn-lt"/>
              <a:cs typeface="+mn-lt"/>
            </a:endParaRPr>
          </a:p>
          <a:p>
            <a:r>
              <a:rPr lang="bg-BG" dirty="0">
                <a:ea typeface="+mn-lt"/>
                <a:cs typeface="+mn-lt"/>
              </a:rPr>
              <a:t>Програмата НЕ приключва успешно, когато се натъкне на някакъв проблем </a:t>
            </a:r>
          </a:p>
          <a:p>
            <a:r>
              <a:rPr lang="bg-BG" dirty="0">
                <a:ea typeface="+mn-lt"/>
                <a:cs typeface="+mn-lt"/>
              </a:rPr>
              <a:t>Пример:</a:t>
            </a:r>
          </a:p>
          <a:p>
            <a:pPr lvl="1"/>
            <a:r>
              <a:rPr lang="bg-BG" dirty="0">
                <a:ea typeface="+mn-lt"/>
                <a:cs typeface="+mn-lt"/>
              </a:rPr>
              <a:t>Потребителят въвежда текст вместо число</a:t>
            </a:r>
          </a:p>
          <a:p>
            <a:pPr lvl="1"/>
            <a:r>
              <a:rPr lang="bg-BG" dirty="0"/>
              <a:t>Свършва ви мястото на диска</a:t>
            </a:r>
          </a:p>
        </p:txBody>
      </p:sp>
    </p:spTree>
    <p:extLst>
      <p:ext uri="{BB962C8B-B14F-4D97-AF65-F5344CB8AC3E}">
        <p14:creationId xmlns:p14="http://schemas.microsoft.com/office/powerpoint/2010/main" val="4256519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5F0D147-1230-4918-B541-397C67219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std</a:t>
            </a:r>
            <a:r>
              <a:rPr lang="bg-BG" dirty="0"/>
              <a:t>::</a:t>
            </a:r>
            <a:r>
              <a:rPr lang="bg-BG" dirty="0" err="1"/>
              <a:t>cout</a:t>
            </a:r>
            <a:endParaRPr lang="en-US" dirty="0" err="1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60FFCF1-9ABF-4852-91D2-007B02B75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bg-BG" dirty="0"/>
              <a:t>А сега нека да разгледаме и последната команда в примерната програма: </a:t>
            </a:r>
            <a:br>
              <a:rPr lang="bg-BG" dirty="0"/>
            </a:br>
            <a:r>
              <a:rPr lang="af-ZA" dirty="0" err="1"/>
              <a:t>std</a:t>
            </a:r>
            <a:r>
              <a:rPr lang="af-ZA" dirty="0"/>
              <a:t>::</a:t>
            </a:r>
            <a:r>
              <a:rPr lang="af-ZA" dirty="0" err="1"/>
              <a:t>cout</a:t>
            </a:r>
            <a:r>
              <a:rPr lang="af-ZA" dirty="0"/>
              <a:t> &lt;&lt; "</a:t>
            </a:r>
            <a:r>
              <a:rPr lang="af-ZA" dirty="0" err="1"/>
              <a:t>Hello</a:t>
            </a:r>
            <a:r>
              <a:rPr lang="af-ZA" dirty="0"/>
              <a:t>, </a:t>
            </a:r>
            <a:r>
              <a:rPr lang="af-ZA" dirty="0" err="1"/>
              <a:t>world</a:t>
            </a:r>
            <a:r>
              <a:rPr lang="af-ZA" dirty="0"/>
              <a:t>!";</a:t>
            </a:r>
            <a:endParaRPr lang="bg-BG" dirty="0"/>
          </a:p>
          <a:p>
            <a:endParaRPr lang="af-ZA" dirty="0"/>
          </a:p>
          <a:p>
            <a:r>
              <a:rPr lang="bg-BG" dirty="0"/>
              <a:t>Чрез командата </a:t>
            </a:r>
            <a:r>
              <a:rPr lang="af-ZA" dirty="0" err="1"/>
              <a:t>cout</a:t>
            </a:r>
            <a:r>
              <a:rPr lang="af-ZA" dirty="0"/>
              <a:t> (</a:t>
            </a:r>
            <a:r>
              <a:rPr lang="bg-BG" dirty="0"/>
              <a:t>чете се </a:t>
            </a:r>
            <a:r>
              <a:rPr lang="bg-BG" dirty="0" err="1"/>
              <a:t>сиаут</a:t>
            </a:r>
            <a:r>
              <a:rPr lang="bg-BG" dirty="0"/>
              <a:t>) казваме на компютърът да изведе текста между кавичките на конзолния екран, а именно </a:t>
            </a:r>
            <a:r>
              <a:rPr lang="af-ZA" dirty="0" err="1"/>
              <a:t>Hello</a:t>
            </a:r>
            <a:r>
              <a:rPr lang="af-ZA" dirty="0"/>
              <a:t>, </a:t>
            </a:r>
            <a:r>
              <a:rPr lang="af-ZA" dirty="0" err="1"/>
              <a:t>world</a:t>
            </a:r>
            <a:r>
              <a:rPr lang="af-ZA" dirty="0"/>
              <a:t>! </a:t>
            </a:r>
            <a:r>
              <a:rPr lang="bg-BG" dirty="0"/>
              <a:t>в случая. </a:t>
            </a:r>
          </a:p>
          <a:p>
            <a:endParaRPr lang="bg-BG" dirty="0"/>
          </a:p>
          <a:p>
            <a:r>
              <a:rPr lang="bg-BG" dirty="0"/>
              <a:t>За да подадем информация за извеждане на конзолния екран към </a:t>
            </a:r>
            <a:r>
              <a:rPr lang="af-ZA" dirty="0" err="1"/>
              <a:t>cout</a:t>
            </a:r>
            <a:r>
              <a:rPr lang="af-ZA" dirty="0"/>
              <a:t> </a:t>
            </a:r>
            <a:r>
              <a:rPr lang="bg-BG" dirty="0"/>
              <a:t>се използва операторът &lt;&lt; .</a:t>
            </a:r>
          </a:p>
          <a:p>
            <a:endParaRPr lang="bg-BG"/>
          </a:p>
          <a:p>
            <a:r>
              <a:rPr lang="bg-BG" dirty="0"/>
              <a:t>За да използвате командата </a:t>
            </a:r>
            <a:r>
              <a:rPr lang="af-ZA" dirty="0" err="1"/>
              <a:t>cout</a:t>
            </a:r>
            <a:r>
              <a:rPr lang="af-ZA" dirty="0"/>
              <a:t> </a:t>
            </a:r>
            <a:r>
              <a:rPr lang="bg-BG" dirty="0"/>
              <a:t>е необходимо да посочите, че тя е от стандартния </a:t>
            </a:r>
            <a:r>
              <a:rPr lang="af-ZA" dirty="0" err="1"/>
              <a:t>namespace</a:t>
            </a:r>
            <a:r>
              <a:rPr lang="af-ZA" dirty="0"/>
              <a:t>, </a:t>
            </a:r>
            <a:r>
              <a:rPr lang="bg-BG" dirty="0"/>
              <a:t>като това става като отпред напишете </a:t>
            </a:r>
            <a:r>
              <a:rPr lang="af-ZA" dirty="0" err="1"/>
              <a:t>std</a:t>
            </a:r>
            <a:r>
              <a:rPr lang="af-ZA" dirty="0"/>
              <a:t>::. </a:t>
            </a:r>
            <a:br>
              <a:rPr lang="bg-BG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09529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95B8E5D-8647-47B0-87E6-9B57E691E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namespace</a:t>
            </a:r>
            <a:endParaRPr lang="en-US" dirty="0" err="1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C8F5A4A-F388-40B7-B291-AB5555D7E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>
                <a:ea typeface="+mn-lt"/>
                <a:cs typeface="+mn-lt"/>
              </a:rPr>
              <a:t>Понятието </a:t>
            </a:r>
            <a:r>
              <a:rPr lang="af-ZA" dirty="0" err="1">
                <a:ea typeface="+mn-lt"/>
                <a:cs typeface="+mn-lt"/>
              </a:rPr>
              <a:t>namespace</a:t>
            </a:r>
            <a:r>
              <a:rPr lang="af-ZA" dirty="0">
                <a:ea typeface="+mn-lt"/>
                <a:cs typeface="+mn-lt"/>
              </a:rPr>
              <a:t> (</a:t>
            </a:r>
            <a:r>
              <a:rPr lang="bg-BG" dirty="0">
                <a:ea typeface="+mn-lt"/>
                <a:cs typeface="+mn-lt"/>
              </a:rPr>
              <a:t>от англ. пространство от имена) е особено съществено и е добре да го разгледаме преди да продължим</a:t>
            </a:r>
          </a:p>
          <a:p>
            <a:endParaRPr lang="bg-BG" dirty="0">
              <a:ea typeface="+mn-lt"/>
              <a:cs typeface="+mn-lt"/>
            </a:endParaRPr>
          </a:p>
          <a:p>
            <a:r>
              <a:rPr lang="bg-BG" dirty="0">
                <a:ea typeface="+mn-lt"/>
                <a:cs typeface="+mn-lt"/>
              </a:rPr>
              <a:t>Ако в една клас имате двама ученици с еднакви имена, ще използвате някаква друга отличителна характеристика, за да ги различавате, когато се обръщате към тях</a:t>
            </a:r>
          </a:p>
          <a:p>
            <a:endParaRPr lang="bg-BG" dirty="0">
              <a:ea typeface="+mn-lt"/>
              <a:cs typeface="+mn-lt"/>
            </a:endParaRPr>
          </a:p>
          <a:p>
            <a:r>
              <a:rPr lang="bg-BG" dirty="0">
                <a:ea typeface="+mn-lt"/>
                <a:cs typeface="+mn-lt"/>
              </a:rPr>
              <a:t>По същият начин е и в C++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84929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95B8E5D-8647-47B0-87E6-9B57E691E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namespace</a:t>
            </a:r>
            <a:endParaRPr lang="en-US" dirty="0" err="1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C8F5A4A-F388-40B7-B291-AB5555D7E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bg-BG" dirty="0">
                <a:ea typeface="+mn-lt"/>
                <a:cs typeface="+mn-lt"/>
              </a:rPr>
              <a:t>Когато искате да различавате две команди с еднакви имена може да се обръщате към всяка една от тях, като посочите техния </a:t>
            </a:r>
            <a:r>
              <a:rPr lang="bg-BG" dirty="0" err="1">
                <a:ea typeface="+mn-lt"/>
                <a:cs typeface="+mn-lt"/>
              </a:rPr>
              <a:t>namespace</a:t>
            </a:r>
            <a:endParaRPr lang="bg-BG" dirty="0">
              <a:ea typeface="+mn-lt"/>
              <a:cs typeface="+mn-lt"/>
            </a:endParaRPr>
          </a:p>
          <a:p>
            <a:pPr marL="285750" indent="-285750"/>
            <a:endParaRPr lang="bg-BG" dirty="0"/>
          </a:p>
          <a:p>
            <a:r>
              <a:rPr lang="bg-BG" dirty="0">
                <a:ea typeface="+mn-lt"/>
                <a:cs typeface="+mn-lt"/>
              </a:rPr>
              <a:t>Това на практика се случва като напишете името на </a:t>
            </a:r>
            <a:r>
              <a:rPr lang="bg-BG" dirty="0" err="1">
                <a:ea typeface="+mn-lt"/>
                <a:cs typeface="+mn-lt"/>
              </a:rPr>
              <a:t>namespace</a:t>
            </a:r>
            <a:r>
              <a:rPr lang="bg-BG" dirty="0">
                <a:ea typeface="+mn-lt"/>
                <a:cs typeface="+mn-lt"/>
              </a:rPr>
              <a:t>-a, след това оператора :: и накрая самата команда</a:t>
            </a:r>
          </a:p>
          <a:p>
            <a:endParaRPr lang="bg-BG" dirty="0">
              <a:ea typeface="+mn-lt"/>
              <a:cs typeface="+mn-lt"/>
            </a:endParaRPr>
          </a:p>
          <a:p>
            <a:r>
              <a:rPr lang="bg-BG" dirty="0">
                <a:ea typeface="+mn-lt"/>
                <a:cs typeface="+mn-lt"/>
              </a:rPr>
              <a:t>В случая се обръщаме към командата </a:t>
            </a:r>
            <a:r>
              <a:rPr lang="bg-BG" dirty="0" err="1">
                <a:ea typeface="+mn-lt"/>
                <a:cs typeface="+mn-lt"/>
              </a:rPr>
              <a:t>cout</a:t>
            </a:r>
            <a:r>
              <a:rPr lang="bg-BG" dirty="0">
                <a:ea typeface="+mn-lt"/>
                <a:cs typeface="+mn-lt"/>
              </a:rPr>
              <a:t>, като посочваме, че тя е от стандартния </a:t>
            </a:r>
            <a:r>
              <a:rPr lang="bg-BG" dirty="0" err="1">
                <a:ea typeface="+mn-lt"/>
                <a:cs typeface="+mn-lt"/>
              </a:rPr>
              <a:t>namespace</a:t>
            </a:r>
            <a:r>
              <a:rPr lang="bg-BG" dirty="0">
                <a:ea typeface="+mn-lt"/>
                <a:cs typeface="+mn-lt"/>
              </a:rPr>
              <a:t> - </a:t>
            </a:r>
            <a:r>
              <a:rPr lang="bg-BG" dirty="0" err="1">
                <a:ea typeface="+mn-lt"/>
                <a:cs typeface="+mn-lt"/>
              </a:rPr>
              <a:t>std</a:t>
            </a:r>
            <a:r>
              <a:rPr lang="bg-BG" dirty="0">
                <a:ea typeface="+mn-lt"/>
                <a:cs typeface="+mn-lt"/>
              </a:rPr>
              <a:t>::</a:t>
            </a:r>
            <a:r>
              <a:rPr lang="bg-BG" dirty="0" err="1">
                <a:ea typeface="+mn-lt"/>
                <a:cs typeface="+mn-lt"/>
              </a:rPr>
              <a:t>cout</a:t>
            </a:r>
            <a:endParaRPr lang="bg-BG" dirty="0" err="1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38515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93DF4C-AB97-47ED-B2D2-D3C4E86D1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Първата програма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F558F58-A482-45EE-B955-CA02611FA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>
                <a:ea typeface="+mn-lt"/>
                <a:cs typeface="+mn-lt"/>
              </a:rPr>
              <a:t>Ако пишете кратък код може да си спестите употребата на някои </a:t>
            </a:r>
            <a:r>
              <a:rPr lang="bg-BG" dirty="0" err="1">
                <a:ea typeface="+mn-lt"/>
                <a:cs typeface="+mn-lt"/>
              </a:rPr>
              <a:t>namespace-ове</a:t>
            </a:r>
            <a:r>
              <a:rPr lang="bg-BG" dirty="0">
                <a:ea typeface="+mn-lt"/>
                <a:cs typeface="+mn-lt"/>
              </a:rPr>
              <a:t> като използвате командата </a:t>
            </a:r>
            <a:r>
              <a:rPr lang="bg-BG" dirty="0" err="1">
                <a:ea typeface="+mn-lt"/>
                <a:cs typeface="+mn-lt"/>
              </a:rPr>
              <a:t>using</a:t>
            </a:r>
          </a:p>
          <a:p>
            <a:endParaRPr lang="bg-BG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bg-BG" dirty="0">
                <a:ea typeface="+mn-lt"/>
                <a:cs typeface="+mn-lt"/>
              </a:rPr>
              <a:t>#include &lt;</a:t>
            </a:r>
            <a:r>
              <a:rPr lang="bg-BG" dirty="0" err="1">
                <a:ea typeface="+mn-lt"/>
                <a:cs typeface="+mn-lt"/>
              </a:rPr>
              <a:t>iostream</a:t>
            </a:r>
            <a:r>
              <a:rPr lang="bg-BG" dirty="0">
                <a:ea typeface="+mn-lt"/>
                <a:cs typeface="+mn-lt"/>
              </a:rPr>
              <a:t>&gt;</a:t>
            </a:r>
          </a:p>
          <a:p>
            <a:pPr marL="0" indent="0">
              <a:buNone/>
            </a:pPr>
            <a:r>
              <a:rPr lang="bg-BG" dirty="0">
                <a:solidFill>
                  <a:srgbClr val="7030A0"/>
                </a:solidFill>
                <a:ea typeface="+mn-lt"/>
                <a:cs typeface="+mn-lt"/>
              </a:rPr>
              <a:t> </a:t>
            </a:r>
            <a:r>
              <a:rPr lang="bg-BG" dirty="0" err="1">
                <a:solidFill>
                  <a:srgbClr val="7030A0"/>
                </a:solidFill>
                <a:ea typeface="+mn-lt"/>
                <a:cs typeface="+mn-lt"/>
              </a:rPr>
              <a:t>using</a:t>
            </a:r>
            <a:r>
              <a:rPr lang="bg-BG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bg-BG" dirty="0" err="1">
                <a:solidFill>
                  <a:srgbClr val="7030A0"/>
                </a:solidFill>
                <a:ea typeface="+mn-lt"/>
                <a:cs typeface="+mn-lt"/>
              </a:rPr>
              <a:t>namespace</a:t>
            </a:r>
            <a:r>
              <a:rPr lang="bg-BG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bg-BG" dirty="0" err="1">
                <a:solidFill>
                  <a:srgbClr val="7030A0"/>
                </a:solidFill>
                <a:ea typeface="+mn-lt"/>
                <a:cs typeface="+mn-lt"/>
              </a:rPr>
              <a:t>std</a:t>
            </a:r>
            <a:r>
              <a:rPr lang="bg-BG" dirty="0">
                <a:solidFill>
                  <a:srgbClr val="7030A0"/>
                </a:solidFill>
                <a:ea typeface="+mn-lt"/>
                <a:cs typeface="+mn-lt"/>
              </a:rPr>
              <a:t>;</a:t>
            </a:r>
            <a:endParaRPr lang="bg-BG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bg-BG" dirty="0" err="1">
                <a:ea typeface="+mn-lt"/>
                <a:cs typeface="+mn-lt"/>
              </a:rPr>
              <a:t>int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main</a:t>
            </a:r>
            <a:r>
              <a:rPr lang="bg-BG" dirty="0">
                <a:ea typeface="+mn-lt"/>
                <a:cs typeface="+mn-lt"/>
              </a:rPr>
              <a:t>() {</a:t>
            </a:r>
            <a:endParaRPr lang="bg-BG" dirty="0"/>
          </a:p>
          <a:p>
            <a:pPr marL="457200" lvl="1" indent="0">
              <a:buNone/>
            </a:pPr>
            <a:r>
              <a:rPr lang="bg-BG" dirty="0" err="1">
                <a:solidFill>
                  <a:srgbClr val="7030A0"/>
                </a:solidFill>
                <a:ea typeface="+mn-lt"/>
                <a:cs typeface="+mn-lt"/>
              </a:rPr>
              <a:t>cout</a:t>
            </a:r>
            <a:r>
              <a:rPr lang="bg-BG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bg-BG" dirty="0">
                <a:ea typeface="+mn-lt"/>
                <a:cs typeface="+mn-lt"/>
              </a:rPr>
              <a:t>&lt;&lt; "</a:t>
            </a:r>
            <a:r>
              <a:rPr lang="bg-BG" dirty="0" err="1">
                <a:ea typeface="+mn-lt"/>
                <a:cs typeface="+mn-lt"/>
              </a:rPr>
              <a:t>Hello</a:t>
            </a:r>
            <a:r>
              <a:rPr lang="bg-BG" dirty="0">
                <a:ea typeface="+mn-lt"/>
                <a:cs typeface="+mn-lt"/>
              </a:rPr>
              <a:t>, </a:t>
            </a:r>
            <a:r>
              <a:rPr lang="bg-BG" dirty="0" err="1">
                <a:ea typeface="+mn-lt"/>
                <a:cs typeface="+mn-lt"/>
              </a:rPr>
              <a:t>world</a:t>
            </a:r>
            <a:r>
              <a:rPr lang="bg-BG" dirty="0">
                <a:ea typeface="+mn-lt"/>
                <a:cs typeface="+mn-lt"/>
              </a:rPr>
              <a:t>!";</a:t>
            </a:r>
            <a:endParaRPr lang="bg-BG" dirty="0"/>
          </a:p>
          <a:p>
            <a:pPr marL="457200" lvl="1" indent="0">
              <a:buNone/>
            </a:pPr>
            <a:r>
              <a:rPr lang="bg-BG" dirty="0" err="1">
                <a:ea typeface="+mn-lt"/>
                <a:cs typeface="+mn-lt"/>
              </a:rPr>
              <a:t>return</a:t>
            </a:r>
            <a:r>
              <a:rPr lang="bg-BG" dirty="0">
                <a:ea typeface="+mn-lt"/>
                <a:cs typeface="+mn-lt"/>
              </a:rPr>
              <a:t> 0;</a:t>
            </a:r>
            <a:endParaRPr lang="bg-BG" dirty="0"/>
          </a:p>
          <a:p>
            <a:pPr marL="0" indent="0">
              <a:buNone/>
            </a:pPr>
            <a:r>
              <a:rPr lang="bg-BG" dirty="0">
                <a:ea typeface="+mn-lt"/>
                <a:cs typeface="+mn-lt"/>
              </a:rPr>
              <a:t>}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6911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07B8FEF-35CD-478B-ACA0-02303728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using</a:t>
            </a:r>
            <a:r>
              <a:rPr lang="bg-BG" dirty="0"/>
              <a:t> </a:t>
            </a:r>
            <a:r>
              <a:rPr lang="bg-BG" dirty="0" err="1"/>
              <a:t>namespace</a:t>
            </a:r>
            <a:r>
              <a:rPr lang="bg-BG" dirty="0"/>
              <a:t> </a:t>
            </a:r>
            <a:r>
              <a:rPr lang="bg-BG" dirty="0" err="1"/>
              <a:t>std</a:t>
            </a:r>
            <a:endParaRPr lang="en-US" dirty="0" err="1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80EA71E-7AB0-4E03-9856-1C80FBC1C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 err="1">
                <a:ea typeface="+mn-lt"/>
                <a:cs typeface="+mn-lt"/>
              </a:rPr>
              <a:t>using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namespace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std</a:t>
            </a:r>
            <a:r>
              <a:rPr lang="bg-BG" dirty="0">
                <a:ea typeface="+mn-lt"/>
                <a:cs typeface="+mn-lt"/>
              </a:rPr>
              <a:t>; казва, че ако не се намери обект с такова име в сегашното пространство, да се търси в </a:t>
            </a:r>
            <a:r>
              <a:rPr lang="bg-BG" dirty="0" err="1">
                <a:ea typeface="+mn-lt"/>
                <a:cs typeface="+mn-lt"/>
              </a:rPr>
              <a:t>namespace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std</a:t>
            </a:r>
            <a:endParaRPr lang="bg-BG" dirty="0">
              <a:ea typeface="+mn-lt"/>
              <a:cs typeface="+mn-lt"/>
            </a:endParaRPr>
          </a:p>
          <a:p>
            <a:endParaRPr lang="bg-BG" dirty="0">
              <a:ea typeface="+mn-lt"/>
              <a:cs typeface="+mn-lt"/>
            </a:endParaRPr>
          </a:p>
          <a:p>
            <a:r>
              <a:rPr lang="bg-BG" dirty="0">
                <a:ea typeface="+mn-lt"/>
                <a:cs typeface="+mn-lt"/>
              </a:rPr>
              <a:t>Това което казвате, че искате да използвате </a:t>
            </a:r>
            <a:r>
              <a:rPr lang="bg-BG" dirty="0" err="1">
                <a:ea typeface="+mn-lt"/>
                <a:cs typeface="+mn-lt"/>
              </a:rPr>
              <a:t>стандртния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namespace</a:t>
            </a:r>
            <a:endParaRPr lang="bg-BG">
              <a:ea typeface="+mn-lt"/>
              <a:cs typeface="+mn-lt"/>
            </a:endParaRPr>
          </a:p>
          <a:p>
            <a:pPr marL="0" indent="0">
              <a:buNone/>
            </a:pPr>
            <a:endParaRPr lang="bg-BG" dirty="0"/>
          </a:p>
          <a:p>
            <a:r>
              <a:rPr lang="bg-BG" dirty="0">
                <a:ea typeface="+mn-lt"/>
                <a:cs typeface="+mn-lt"/>
              </a:rPr>
              <a:t>Двата подхода са напълно еквивалентни, но така можете да си усложните кода ако не внимавате как си именувате променливи и функции</a:t>
            </a:r>
          </a:p>
          <a:p>
            <a:endParaRPr lang="bg-BG" dirty="0">
              <a:ea typeface="+mn-lt"/>
              <a:cs typeface="+mn-lt"/>
            </a:endParaRPr>
          </a:p>
          <a:p>
            <a:r>
              <a:rPr lang="bg-BG" dirty="0">
                <a:ea typeface="+mn-lt"/>
                <a:cs typeface="+mn-lt"/>
              </a:rPr>
              <a:t>Ако пишете по-дълъг код с няколко </a:t>
            </a:r>
            <a:r>
              <a:rPr lang="bg-BG" dirty="0" err="1">
                <a:ea typeface="+mn-lt"/>
                <a:cs typeface="+mn-lt"/>
              </a:rPr>
              <a:t>namespace</a:t>
            </a:r>
            <a:r>
              <a:rPr lang="bg-BG" dirty="0">
                <a:ea typeface="+mn-lt"/>
                <a:cs typeface="+mn-lt"/>
              </a:rPr>
              <a:t>-а, изписвайте си </a:t>
            </a:r>
            <a:r>
              <a:rPr lang="bg-BG" dirty="0" err="1">
                <a:ea typeface="+mn-lt"/>
                <a:cs typeface="+mn-lt"/>
              </a:rPr>
              <a:t>namespace-овете</a:t>
            </a:r>
            <a:r>
              <a:rPr lang="bg-BG" dirty="0">
                <a:ea typeface="+mn-lt"/>
                <a:cs typeface="+mn-lt"/>
              </a:rPr>
              <a:t> преди всяка функция</a:t>
            </a:r>
          </a:p>
        </p:txBody>
      </p:sp>
    </p:spTree>
    <p:extLst>
      <p:ext uri="{BB962C8B-B14F-4D97-AF65-F5344CB8AC3E}">
        <p14:creationId xmlns:p14="http://schemas.microsoft.com/office/powerpoint/2010/main" val="88798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99B56-AEDC-4B50-9216-CBA316E12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Поздравления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78A06-2FFD-4A81-B982-8DDAB2B16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Вие</a:t>
            </a:r>
            <a:r>
              <a:rPr lang="en-US" dirty="0"/>
              <a:t> </a:t>
            </a:r>
            <a:r>
              <a:rPr lang="en-US" dirty="0" err="1"/>
              <a:t>написахте</a:t>
            </a:r>
            <a:r>
              <a:rPr lang="en-US" dirty="0"/>
              <a:t> </a:t>
            </a:r>
            <a:r>
              <a:rPr lang="en-US" dirty="0" err="1"/>
              <a:t>първия</a:t>
            </a:r>
            <a:r>
              <a:rPr lang="en-US" dirty="0"/>
              <a:t> </a:t>
            </a:r>
            <a:r>
              <a:rPr lang="en-US" dirty="0" err="1"/>
              <a:t>си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C++ и </a:t>
            </a:r>
            <a:r>
              <a:rPr lang="en-US" dirty="0" err="1"/>
              <a:t>го</a:t>
            </a:r>
            <a:r>
              <a:rPr lang="en-US" dirty="0"/>
              <a:t> </a:t>
            </a:r>
            <a:r>
              <a:rPr lang="en-US" dirty="0" err="1"/>
              <a:t>компилирахте</a:t>
            </a:r>
            <a:r>
              <a:rPr lang="en-US" dirty="0"/>
              <a:t> </a:t>
            </a:r>
            <a:r>
              <a:rPr lang="en-US" dirty="0" err="1"/>
              <a:t>успешно</a:t>
            </a:r>
          </a:p>
          <a:p>
            <a:endParaRPr lang="en-US" dirty="0"/>
          </a:p>
          <a:p>
            <a:r>
              <a:rPr lang="en-US" dirty="0" err="1"/>
              <a:t>Очакват</a:t>
            </a:r>
            <a:r>
              <a:rPr lang="en-US" dirty="0"/>
              <a:t> </a:t>
            </a:r>
            <a:r>
              <a:rPr lang="en-US" dirty="0" err="1"/>
              <a:t>ви</a:t>
            </a:r>
            <a:r>
              <a:rPr lang="en-US" dirty="0"/>
              <a:t> </a:t>
            </a:r>
            <a:r>
              <a:rPr lang="en-US" dirty="0" err="1"/>
              <a:t>още</a:t>
            </a:r>
            <a:r>
              <a:rPr lang="en-US" dirty="0"/>
              <a:t> </a:t>
            </a:r>
            <a:r>
              <a:rPr lang="en-US" dirty="0" err="1"/>
              <a:t>много</a:t>
            </a:r>
            <a:r>
              <a:rPr lang="en-US" dirty="0"/>
              <a:t> </a:t>
            </a:r>
            <a:r>
              <a:rPr lang="en-US" dirty="0" err="1"/>
              <a:t>такива</a:t>
            </a:r>
            <a:r>
              <a:rPr lang="en-US" dirty="0"/>
              <a:t> </a:t>
            </a:r>
            <a:r>
              <a:rPr lang="en-US" dirty="0" err="1"/>
              <a:t>операции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Успех</a:t>
            </a:r>
            <a:r>
              <a:rPr lang="en-US" dirty="0"/>
              <a:t> :)</a:t>
            </a:r>
          </a:p>
        </p:txBody>
      </p:sp>
    </p:spTree>
    <p:extLst>
      <p:ext uri="{BB962C8B-B14F-4D97-AF65-F5344CB8AC3E}">
        <p14:creationId xmlns:p14="http://schemas.microsoft.com/office/powerpoint/2010/main" val="73109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9B0D-2E8A-4F56-B882-EAC987DC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With great power comes great responsibility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02ABFB9-8FD0-4D44-B1FF-B07E43E0A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23661" cy="37493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C++ е </a:t>
            </a:r>
            <a:r>
              <a:rPr lang="en-US" dirty="0" err="1"/>
              <a:t>обектно-ориентиран</a:t>
            </a:r>
            <a:r>
              <a:rPr lang="en-US" dirty="0"/>
              <a:t> </a:t>
            </a:r>
            <a:r>
              <a:rPr lang="en-US" dirty="0" err="1"/>
              <a:t>език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високо</a:t>
            </a:r>
            <a:r>
              <a:rPr lang="en-US" dirty="0"/>
              <a:t> </a:t>
            </a:r>
            <a:r>
              <a:rPr lang="en-US" dirty="0" err="1"/>
              <a:t>ниво</a:t>
            </a:r>
          </a:p>
          <a:p>
            <a:endParaRPr lang="en-US" dirty="0"/>
          </a:p>
          <a:p>
            <a:r>
              <a:rPr lang="en-US" dirty="0"/>
              <a:t>C++ е </a:t>
            </a:r>
            <a:r>
              <a:rPr lang="en-US" dirty="0" err="1"/>
              <a:t>език</a:t>
            </a:r>
            <a:r>
              <a:rPr lang="en-US" dirty="0"/>
              <a:t>, </a:t>
            </a:r>
            <a:r>
              <a:rPr lang="en-US" dirty="0" err="1"/>
              <a:t>който</a:t>
            </a:r>
            <a:r>
              <a:rPr lang="en-US" dirty="0"/>
              <a:t> </a:t>
            </a:r>
            <a:r>
              <a:rPr lang="en-US" dirty="0" err="1"/>
              <a:t>ви</a:t>
            </a:r>
            <a:r>
              <a:rPr lang="en-US" dirty="0"/>
              <a:t> </a:t>
            </a:r>
            <a:r>
              <a:rPr lang="en-US" dirty="0" err="1"/>
              <a:t>позволява</a:t>
            </a:r>
            <a:r>
              <a:rPr lang="en-US" dirty="0"/>
              <a:t> </a:t>
            </a:r>
            <a:r>
              <a:rPr lang="en-US" dirty="0" err="1"/>
              <a:t>огромен</a:t>
            </a:r>
            <a:r>
              <a:rPr lang="en-US" dirty="0"/>
              <a:t> </a:t>
            </a:r>
            <a:r>
              <a:rPr lang="en-US" dirty="0" err="1"/>
              <a:t>контрол</a:t>
            </a:r>
            <a:r>
              <a:rPr lang="en-US" dirty="0"/>
              <a:t> </a:t>
            </a:r>
            <a:r>
              <a:rPr lang="en-US" dirty="0" err="1"/>
              <a:t>върху</a:t>
            </a:r>
            <a:r>
              <a:rPr lang="en-US" dirty="0"/>
              <a:t> </a:t>
            </a:r>
            <a:r>
              <a:rPr lang="en-US" dirty="0" err="1"/>
              <a:t>компютъра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Най-големите</a:t>
            </a:r>
            <a:r>
              <a:rPr lang="en-US" dirty="0"/>
              <a:t> </a:t>
            </a:r>
            <a:r>
              <a:rPr lang="en-US" dirty="0" err="1"/>
              <a:t>му</a:t>
            </a:r>
            <a:r>
              <a:rPr lang="en-US" dirty="0"/>
              <a:t> </a:t>
            </a:r>
            <a:r>
              <a:rPr lang="en-US" dirty="0" err="1"/>
              <a:t>предимства</a:t>
            </a:r>
            <a:r>
              <a:rPr lang="en-US" dirty="0"/>
              <a:t> </a:t>
            </a:r>
            <a:r>
              <a:rPr lang="en-US" dirty="0" err="1"/>
              <a:t>са</a:t>
            </a:r>
            <a:r>
              <a:rPr lang="en-US" dirty="0"/>
              <a:t>, </a:t>
            </a:r>
            <a:r>
              <a:rPr lang="en-US" dirty="0" err="1"/>
              <a:t>че</a:t>
            </a:r>
            <a:r>
              <a:rPr lang="en-US" dirty="0"/>
              <a:t> е </a:t>
            </a:r>
            <a:r>
              <a:rPr lang="en-US" dirty="0" err="1"/>
              <a:t>бърз</a:t>
            </a:r>
            <a:r>
              <a:rPr lang="en-US" dirty="0"/>
              <a:t> и </a:t>
            </a:r>
            <a:r>
              <a:rPr lang="en-US" dirty="0" err="1"/>
              <a:t>предлага</a:t>
            </a:r>
            <a:r>
              <a:rPr lang="en-US" dirty="0"/>
              <a:t> </a:t>
            </a:r>
            <a:r>
              <a:rPr lang="en-US" dirty="0" err="1"/>
              <a:t>много</a:t>
            </a:r>
            <a:r>
              <a:rPr lang="en-US" dirty="0"/>
              <a:t> </a:t>
            </a:r>
            <a:r>
              <a:rPr lang="en-US" dirty="0" err="1"/>
              <a:t>фунцкиионалности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Но</a:t>
            </a:r>
            <a:r>
              <a:rPr lang="en-US" dirty="0"/>
              <a:t> </a:t>
            </a:r>
            <a:r>
              <a:rPr lang="en-US" dirty="0" err="1"/>
              <a:t>проблемът</a:t>
            </a:r>
            <a:r>
              <a:rPr lang="en-US" dirty="0"/>
              <a:t> с </a:t>
            </a:r>
            <a:r>
              <a:rPr lang="en-US" dirty="0" err="1"/>
              <a:t>това</a:t>
            </a:r>
            <a:r>
              <a:rPr lang="en-US" dirty="0"/>
              <a:t> е, </a:t>
            </a:r>
            <a:r>
              <a:rPr lang="en-US" dirty="0" err="1"/>
              <a:t>че</a:t>
            </a:r>
            <a:r>
              <a:rPr lang="en-US" dirty="0"/>
              <a:t>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без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искате</a:t>
            </a:r>
            <a:r>
              <a:rPr lang="en-US" dirty="0"/>
              <a:t> </a:t>
            </a:r>
            <a:r>
              <a:rPr lang="en-US" dirty="0" err="1"/>
              <a:t>кажете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копютъра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хвърли</a:t>
            </a:r>
            <a:r>
              <a:rPr lang="en-US" dirty="0"/>
              <a:t>, </a:t>
            </a:r>
            <a:r>
              <a:rPr lang="en-US" dirty="0" err="1"/>
              <a:t>той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го</a:t>
            </a:r>
            <a:r>
              <a:rPr lang="en-US" dirty="0"/>
              <a:t> </a:t>
            </a:r>
            <a:r>
              <a:rPr lang="en-US" dirty="0" err="1"/>
              <a:t>направи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81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403453C-C0E0-4BD0-B2D6-A6CA4467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Втора програма на C++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9FC1B2B-63E7-44FE-9C41-97935FA8A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r>
              <a:rPr lang="bg-BG" dirty="0">
                <a:ea typeface="+mn-lt"/>
                <a:cs typeface="+mn-lt"/>
              </a:rPr>
              <a:t>#include &lt;</a:t>
            </a:r>
            <a:r>
              <a:rPr lang="bg-BG" dirty="0" err="1">
                <a:ea typeface="+mn-lt"/>
                <a:cs typeface="+mn-lt"/>
              </a:rPr>
              <a:t>iostream</a:t>
            </a:r>
            <a:r>
              <a:rPr lang="bg-BG" dirty="0">
                <a:ea typeface="+mn-lt"/>
                <a:cs typeface="+mn-lt"/>
              </a:rPr>
              <a:t>&gt;</a:t>
            </a:r>
          </a:p>
          <a:p>
            <a:pPr>
              <a:buNone/>
            </a:pPr>
            <a:endParaRPr lang="bg-BG"/>
          </a:p>
          <a:p>
            <a:pPr>
              <a:buNone/>
            </a:pPr>
            <a:r>
              <a:rPr lang="bg-BG" dirty="0" err="1">
                <a:ea typeface="+mn-lt"/>
                <a:cs typeface="+mn-lt"/>
              </a:rPr>
              <a:t>int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main</a:t>
            </a:r>
            <a:r>
              <a:rPr lang="bg-BG" dirty="0">
                <a:ea typeface="+mn-lt"/>
                <a:cs typeface="+mn-lt"/>
              </a:rPr>
              <a:t>() {</a:t>
            </a:r>
          </a:p>
          <a:p>
            <a:pPr>
              <a:buNone/>
            </a:pPr>
            <a:r>
              <a:rPr lang="bg-BG" dirty="0">
                <a:ea typeface="+mn-lt"/>
                <a:cs typeface="+mn-lt"/>
              </a:rPr>
              <a:t>    </a:t>
            </a:r>
            <a:r>
              <a:rPr lang="bg-BG" dirty="0" err="1">
                <a:ea typeface="+mn-lt"/>
                <a:cs typeface="+mn-lt"/>
              </a:rPr>
              <a:t>int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age</a:t>
            </a:r>
            <a:r>
              <a:rPr lang="bg-BG" dirty="0">
                <a:ea typeface="+mn-lt"/>
                <a:cs typeface="+mn-lt"/>
              </a:rPr>
              <a:t> = 0;</a:t>
            </a:r>
          </a:p>
          <a:p>
            <a:pPr>
              <a:buNone/>
            </a:pPr>
            <a:endParaRPr lang="bg-BG"/>
          </a:p>
          <a:p>
            <a:pPr>
              <a:buNone/>
            </a:pPr>
            <a:r>
              <a:rPr lang="bg-BG" dirty="0">
                <a:ea typeface="+mn-lt"/>
                <a:cs typeface="+mn-lt"/>
              </a:rPr>
              <a:t>    </a:t>
            </a:r>
            <a:r>
              <a:rPr lang="bg-BG" dirty="0" err="1">
                <a:ea typeface="+mn-lt"/>
                <a:cs typeface="+mn-lt"/>
              </a:rPr>
              <a:t>std</a:t>
            </a:r>
            <a:r>
              <a:rPr lang="bg-BG" dirty="0">
                <a:ea typeface="+mn-lt"/>
                <a:cs typeface="+mn-lt"/>
              </a:rPr>
              <a:t>::</a:t>
            </a:r>
            <a:r>
              <a:rPr lang="bg-BG" dirty="0" err="1">
                <a:ea typeface="+mn-lt"/>
                <a:cs typeface="+mn-lt"/>
              </a:rPr>
              <a:t>cout</a:t>
            </a:r>
            <a:r>
              <a:rPr lang="bg-BG" dirty="0">
                <a:ea typeface="+mn-lt"/>
                <a:cs typeface="+mn-lt"/>
              </a:rPr>
              <a:t> &lt;&lt; "</a:t>
            </a:r>
            <a:r>
              <a:rPr lang="bg-BG" dirty="0" err="1">
                <a:ea typeface="+mn-lt"/>
                <a:cs typeface="+mn-lt"/>
              </a:rPr>
              <a:t>How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old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are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you</a:t>
            </a:r>
            <a:r>
              <a:rPr lang="bg-BG" dirty="0">
                <a:ea typeface="+mn-lt"/>
                <a:cs typeface="+mn-lt"/>
              </a:rPr>
              <a:t>?\n";</a:t>
            </a:r>
          </a:p>
          <a:p>
            <a:pPr>
              <a:buNone/>
            </a:pPr>
            <a:r>
              <a:rPr lang="bg-BG" dirty="0">
                <a:ea typeface="+mn-lt"/>
                <a:cs typeface="+mn-lt"/>
              </a:rPr>
              <a:t>    </a:t>
            </a:r>
            <a:r>
              <a:rPr lang="bg-BG" dirty="0" err="1">
                <a:ea typeface="+mn-lt"/>
                <a:cs typeface="+mn-lt"/>
              </a:rPr>
              <a:t>std</a:t>
            </a:r>
            <a:r>
              <a:rPr lang="bg-BG" dirty="0">
                <a:ea typeface="+mn-lt"/>
                <a:cs typeface="+mn-lt"/>
              </a:rPr>
              <a:t>::</a:t>
            </a:r>
            <a:r>
              <a:rPr lang="bg-BG" dirty="0" err="1">
                <a:ea typeface="+mn-lt"/>
                <a:cs typeface="+mn-lt"/>
              </a:rPr>
              <a:t>cin</a:t>
            </a:r>
            <a:r>
              <a:rPr lang="bg-BG" dirty="0">
                <a:ea typeface="+mn-lt"/>
                <a:cs typeface="+mn-lt"/>
              </a:rPr>
              <a:t> &gt;&gt; </a:t>
            </a:r>
            <a:r>
              <a:rPr lang="bg-BG" dirty="0" err="1">
                <a:ea typeface="+mn-lt"/>
                <a:cs typeface="+mn-lt"/>
              </a:rPr>
              <a:t>age</a:t>
            </a:r>
            <a:r>
              <a:rPr lang="bg-BG" dirty="0">
                <a:ea typeface="+mn-lt"/>
                <a:cs typeface="+mn-lt"/>
              </a:rPr>
              <a:t>;</a:t>
            </a:r>
          </a:p>
          <a:p>
            <a:pPr>
              <a:buNone/>
            </a:pPr>
            <a:endParaRPr lang="bg-BG"/>
          </a:p>
          <a:p>
            <a:pPr>
              <a:buNone/>
            </a:pPr>
            <a:r>
              <a:rPr lang="bg-BG" dirty="0">
                <a:ea typeface="+mn-lt"/>
                <a:cs typeface="+mn-lt"/>
              </a:rPr>
              <a:t>    </a:t>
            </a:r>
            <a:r>
              <a:rPr lang="bg-BG" dirty="0" err="1">
                <a:ea typeface="+mn-lt"/>
                <a:cs typeface="+mn-lt"/>
              </a:rPr>
              <a:t>std</a:t>
            </a:r>
            <a:r>
              <a:rPr lang="bg-BG" dirty="0">
                <a:ea typeface="+mn-lt"/>
                <a:cs typeface="+mn-lt"/>
              </a:rPr>
              <a:t>::</a:t>
            </a:r>
            <a:r>
              <a:rPr lang="bg-BG" dirty="0" err="1">
                <a:ea typeface="+mn-lt"/>
                <a:cs typeface="+mn-lt"/>
              </a:rPr>
              <a:t>cout</a:t>
            </a:r>
            <a:r>
              <a:rPr lang="bg-BG" dirty="0">
                <a:ea typeface="+mn-lt"/>
                <a:cs typeface="+mn-lt"/>
              </a:rPr>
              <a:t> &lt;&lt; "</a:t>
            </a:r>
            <a:r>
              <a:rPr lang="bg-BG" dirty="0" err="1">
                <a:ea typeface="+mn-lt"/>
                <a:cs typeface="+mn-lt"/>
              </a:rPr>
              <a:t>Your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age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is</a:t>
            </a:r>
            <a:r>
              <a:rPr lang="bg-BG" dirty="0">
                <a:ea typeface="+mn-lt"/>
                <a:cs typeface="+mn-lt"/>
              </a:rPr>
              <a:t>: " &lt;&lt; </a:t>
            </a:r>
            <a:r>
              <a:rPr lang="bg-BG" dirty="0" err="1">
                <a:ea typeface="+mn-lt"/>
                <a:cs typeface="+mn-lt"/>
              </a:rPr>
              <a:t>age</a:t>
            </a:r>
            <a:r>
              <a:rPr lang="bg-BG" dirty="0">
                <a:ea typeface="+mn-lt"/>
                <a:cs typeface="+mn-lt"/>
              </a:rPr>
              <a:t> &lt;&lt; "\n";</a:t>
            </a:r>
          </a:p>
          <a:p>
            <a:pPr>
              <a:buNone/>
            </a:pPr>
            <a:endParaRPr lang="bg-BG"/>
          </a:p>
          <a:p>
            <a:pPr>
              <a:buNone/>
            </a:pPr>
            <a:r>
              <a:rPr lang="bg-BG" dirty="0">
                <a:ea typeface="+mn-lt"/>
                <a:cs typeface="+mn-lt"/>
              </a:rPr>
              <a:t>    </a:t>
            </a:r>
            <a:r>
              <a:rPr lang="bg-BG" dirty="0" err="1">
                <a:ea typeface="+mn-lt"/>
                <a:cs typeface="+mn-lt"/>
              </a:rPr>
              <a:t>return</a:t>
            </a:r>
            <a:r>
              <a:rPr lang="bg-BG" dirty="0">
                <a:ea typeface="+mn-lt"/>
                <a:cs typeface="+mn-lt"/>
              </a:rPr>
              <a:t> 0;</a:t>
            </a:r>
          </a:p>
          <a:p>
            <a:pPr>
              <a:buNone/>
            </a:pPr>
            <a:r>
              <a:rPr lang="bg-BG" dirty="0">
                <a:ea typeface="+mn-lt"/>
                <a:cs typeface="+mn-lt"/>
              </a:rPr>
              <a:t>}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23055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2045E88-84E5-4A2B-9CCA-115783A8A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49A4F84-BBB7-4AF8-BCC5-FC6A1B5A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Има отделна презентация за това</a:t>
            </a:r>
          </a:p>
          <a:p>
            <a:endParaRPr lang="bg-BG" dirty="0"/>
          </a:p>
          <a:p>
            <a:r>
              <a:rPr lang="bg-BG" dirty="0"/>
              <a:t>Накратко, променливите ви позволяват да съхранявате дадена стойност и при нужда, да променяте тази стойност</a:t>
            </a:r>
          </a:p>
          <a:p>
            <a:endParaRPr lang="bg-BG" dirty="0"/>
          </a:p>
          <a:p>
            <a:r>
              <a:rPr lang="bg-BG" dirty="0" err="1">
                <a:ea typeface="+mn-lt"/>
                <a:cs typeface="+mn-lt"/>
              </a:rPr>
              <a:t>int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age</a:t>
            </a:r>
            <a:r>
              <a:rPr lang="bg-BG" dirty="0">
                <a:ea typeface="+mn-lt"/>
                <a:cs typeface="+mn-lt"/>
              </a:rPr>
              <a:t> = 0; - Променлива от целочислен тип със стойност 0</a:t>
            </a:r>
            <a:endParaRPr lang="en-US" dirty="0">
              <a:ea typeface="+mn-lt"/>
              <a:cs typeface="+mn-lt"/>
            </a:endParaRPr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91466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16B2970-90FF-41FC-B5E6-22F9CBBD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std</a:t>
            </a:r>
            <a:r>
              <a:rPr lang="bg-BG" dirty="0"/>
              <a:t>::</a:t>
            </a:r>
            <a:r>
              <a:rPr lang="bg-BG" dirty="0" err="1"/>
              <a:t>cin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6EF576A-0C76-4ECF-824D-EB06260E7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 err="1"/>
              <a:t>std</a:t>
            </a:r>
            <a:r>
              <a:rPr lang="bg-BG" dirty="0"/>
              <a:t>::</a:t>
            </a:r>
            <a:r>
              <a:rPr lang="bg-BG" dirty="0" err="1"/>
              <a:t>cout</a:t>
            </a:r>
            <a:r>
              <a:rPr lang="bg-BG" dirty="0"/>
              <a:t> &lt;&lt; DATA извлича информацията от аргумента в дясно</a:t>
            </a:r>
          </a:p>
          <a:p>
            <a:endParaRPr lang="bg-BG" dirty="0"/>
          </a:p>
          <a:p>
            <a:r>
              <a:rPr lang="bg-BG" dirty="0" err="1"/>
              <a:t>std</a:t>
            </a:r>
            <a:r>
              <a:rPr lang="bg-BG" dirty="0"/>
              <a:t>::</a:t>
            </a:r>
            <a:r>
              <a:rPr lang="bg-BG" dirty="0" err="1"/>
              <a:t>cin</a:t>
            </a:r>
            <a:r>
              <a:rPr lang="bg-BG" dirty="0"/>
              <a:t> &gt;&gt; VARIABLE вкарва информация променливата, като затрива предишната</a:t>
            </a:r>
          </a:p>
          <a:p>
            <a:endParaRPr lang="bg-BG" dirty="0"/>
          </a:p>
          <a:p>
            <a:r>
              <a:rPr lang="bg-BG" dirty="0" err="1"/>
              <a:t>std</a:t>
            </a:r>
            <a:r>
              <a:rPr lang="bg-BG" dirty="0"/>
              <a:t>::</a:t>
            </a:r>
            <a:r>
              <a:rPr lang="bg-BG" dirty="0" err="1"/>
              <a:t>cin</a:t>
            </a:r>
            <a:r>
              <a:rPr lang="bg-BG" dirty="0"/>
              <a:t> &gt;&gt; </a:t>
            </a:r>
            <a:r>
              <a:rPr lang="bg-BG" dirty="0" err="1"/>
              <a:t>age</a:t>
            </a:r>
            <a:r>
              <a:rPr lang="bg-BG" dirty="0"/>
              <a:t> ще накара потребителят да въведе данни, които в последствие ще бъдат вкарани в променливата</a:t>
            </a:r>
          </a:p>
        </p:txBody>
      </p:sp>
    </p:spTree>
    <p:extLst>
      <p:ext uri="{BB962C8B-B14F-4D97-AF65-F5344CB8AC3E}">
        <p14:creationId xmlns:p14="http://schemas.microsoft.com/office/powerpoint/2010/main" val="641453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16B2970-90FF-41FC-B5E6-22F9CBBD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std</a:t>
            </a:r>
            <a:r>
              <a:rPr lang="bg-BG" dirty="0"/>
              <a:t>::</a:t>
            </a:r>
            <a:r>
              <a:rPr lang="bg-BG" dirty="0" err="1"/>
              <a:t>cin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6EF576A-0C76-4ECF-824D-EB06260E7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 err="1"/>
              <a:t>std</a:t>
            </a:r>
            <a:r>
              <a:rPr lang="bg-BG" dirty="0"/>
              <a:t>::</a:t>
            </a:r>
            <a:r>
              <a:rPr lang="bg-BG" dirty="0" err="1"/>
              <a:t>cin</a:t>
            </a:r>
            <a:r>
              <a:rPr lang="bg-BG" dirty="0"/>
              <a:t> може подобно на </a:t>
            </a:r>
            <a:r>
              <a:rPr lang="bg-BG" dirty="0" err="1"/>
              <a:t>std</a:t>
            </a:r>
            <a:r>
              <a:rPr lang="bg-BG" dirty="0"/>
              <a:t>::</a:t>
            </a:r>
            <a:r>
              <a:rPr lang="bg-BG" dirty="0" err="1"/>
              <a:t>cout</a:t>
            </a:r>
            <a:r>
              <a:rPr lang="bg-BG" dirty="0"/>
              <a:t> да се подреди в редица</a:t>
            </a:r>
          </a:p>
          <a:p>
            <a:endParaRPr lang="bg-BG" dirty="0"/>
          </a:p>
          <a:p>
            <a:r>
              <a:rPr lang="bg-BG" dirty="0" err="1"/>
              <a:t>std</a:t>
            </a:r>
            <a:r>
              <a:rPr lang="bg-BG" dirty="0"/>
              <a:t>::</a:t>
            </a:r>
            <a:r>
              <a:rPr lang="bg-BG" dirty="0" err="1"/>
              <a:t>cin</a:t>
            </a:r>
            <a:r>
              <a:rPr lang="bg-BG" dirty="0"/>
              <a:t> &gt;&gt; </a:t>
            </a:r>
            <a:r>
              <a:rPr lang="bg-BG" dirty="0" err="1"/>
              <a:t>age</a:t>
            </a:r>
            <a:r>
              <a:rPr lang="bg-BG" dirty="0"/>
              <a:t> &gt;&gt; </a:t>
            </a:r>
            <a:r>
              <a:rPr lang="bg-BG" dirty="0" err="1"/>
              <a:t>name</a:t>
            </a:r>
            <a:r>
              <a:rPr lang="bg-BG" dirty="0"/>
              <a:t> &gt;&gt; </a:t>
            </a:r>
            <a:r>
              <a:rPr lang="bg-BG" dirty="0" err="1"/>
              <a:t>gender</a:t>
            </a:r>
            <a:r>
              <a:rPr lang="bg-BG" dirty="0"/>
              <a:t>;</a:t>
            </a:r>
          </a:p>
          <a:p>
            <a:endParaRPr lang="bg-BG" dirty="0"/>
          </a:p>
          <a:p>
            <a:r>
              <a:rPr lang="bg-BG" dirty="0" err="1"/>
              <a:t>std</a:t>
            </a:r>
            <a:r>
              <a:rPr lang="bg-BG" dirty="0"/>
              <a:t>::</a:t>
            </a:r>
            <a:r>
              <a:rPr lang="bg-BG" dirty="0" err="1"/>
              <a:t>cin</a:t>
            </a:r>
            <a:r>
              <a:rPr lang="bg-BG" dirty="0"/>
              <a:t> чете информацията до </a:t>
            </a:r>
            <a:r>
              <a:rPr lang="bg-BG" dirty="0" err="1"/>
              <a:t>whitespace</a:t>
            </a:r>
            <a:r>
              <a:rPr lang="bg-BG" dirty="0"/>
              <a:t> (</a:t>
            </a:r>
            <a:r>
              <a:rPr lang="bg-BG" dirty="0" err="1"/>
              <a:t>space</a:t>
            </a:r>
            <a:r>
              <a:rPr lang="bg-BG" dirty="0"/>
              <a:t>, </a:t>
            </a:r>
            <a:r>
              <a:rPr lang="bg-BG" dirty="0" err="1"/>
              <a:t>tabulation</a:t>
            </a:r>
            <a:r>
              <a:rPr lang="bg-BG" dirty="0"/>
              <a:t>, </a:t>
            </a:r>
            <a:r>
              <a:rPr lang="bg-BG" dirty="0" err="1"/>
              <a:t>newline</a:t>
            </a:r>
            <a:r>
              <a:rPr lang="bg-BG" dirty="0"/>
              <a:t>)</a:t>
            </a:r>
          </a:p>
          <a:p>
            <a:endParaRPr lang="bg-BG" dirty="0"/>
          </a:p>
          <a:p>
            <a:r>
              <a:rPr lang="bg-BG" dirty="0"/>
              <a:t>Ако ви трябва да извлечете информация включително </a:t>
            </a:r>
            <a:r>
              <a:rPr lang="bg-BG" dirty="0" err="1"/>
              <a:t>space</a:t>
            </a:r>
            <a:r>
              <a:rPr lang="bg-BG" dirty="0"/>
              <a:t>/</a:t>
            </a:r>
            <a:r>
              <a:rPr lang="bg-BG" dirty="0" err="1"/>
              <a:t>tabulation</a:t>
            </a:r>
            <a:r>
              <a:rPr lang="bg-BG" dirty="0"/>
              <a:t>, трябва да използвате </a:t>
            </a:r>
            <a:r>
              <a:rPr lang="bg-BG" dirty="0">
                <a:hlinkClick r:id="rId2"/>
              </a:rPr>
              <a:t>Това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00879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075E-7928-4BC8-957A-59F93E0E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Източници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23910-ECE3-4A59-B008-90177EBD7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https://programist.alle.bg/uroci/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6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Контейнер за съдържание 3" descr="Картина, която съдържа рисунка&#10;&#10;Описанието е генерирано автоматично">
            <a:extLst>
              <a:ext uri="{FF2B5EF4-FFF2-40B4-BE49-F238E27FC236}">
                <a16:creationId xmlns:a16="http://schemas.microsoft.com/office/drawing/2014/main" id="{8D508A64-B0A4-406A-B284-D97126780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2898" y="1131994"/>
            <a:ext cx="4590386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59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F7345-A7EF-42E4-B356-077C711C4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Кратка</a:t>
            </a:r>
            <a:r>
              <a:rPr lang="en-US" dirty="0"/>
              <a:t> </a:t>
            </a:r>
            <a:r>
              <a:rPr lang="en-US" dirty="0" err="1"/>
              <a:t>история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BCF44-0B78-48B4-91E2-A6B77A78B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Датският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програмист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Бярне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Строуструп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разработва</a:t>
            </a:r>
            <a:r>
              <a:rPr lang="en-US" dirty="0">
                <a:ea typeface="+mn-lt"/>
                <a:cs typeface="+mn-lt"/>
              </a:rPr>
              <a:t> C++ </a:t>
            </a:r>
            <a:r>
              <a:rPr lang="en-US" dirty="0" err="1">
                <a:ea typeface="+mn-lt"/>
                <a:cs typeface="+mn-lt"/>
              </a:rPr>
              <a:t>през</a:t>
            </a:r>
            <a:r>
              <a:rPr lang="en-US" dirty="0">
                <a:ea typeface="+mn-lt"/>
                <a:cs typeface="+mn-lt"/>
              </a:rPr>
              <a:t> 1983 г. в </a:t>
            </a:r>
            <a:r>
              <a:rPr lang="en-US" dirty="0" err="1">
                <a:ea typeface="+mn-lt"/>
                <a:cs typeface="+mn-lt"/>
              </a:rPr>
              <a:t>Лабораториите</a:t>
            </a:r>
            <a:r>
              <a:rPr lang="en-US" dirty="0">
                <a:ea typeface="+mn-lt"/>
                <a:cs typeface="+mn-lt"/>
              </a:rPr>
              <a:t> „</a:t>
            </a:r>
            <a:r>
              <a:rPr lang="en-US" dirty="0" err="1">
                <a:ea typeface="+mn-lt"/>
                <a:cs typeface="+mn-lt"/>
              </a:rPr>
              <a:t>Бел</a:t>
            </a:r>
            <a:r>
              <a:rPr lang="en-US" dirty="0">
                <a:ea typeface="+mn-lt"/>
                <a:cs typeface="+mn-lt"/>
              </a:rPr>
              <a:t>“ </a:t>
            </a:r>
            <a:r>
              <a:rPr lang="en-US" dirty="0" err="1">
                <a:ea typeface="+mn-lt"/>
                <a:cs typeface="+mn-lt"/>
              </a:rPr>
              <a:t>като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разширение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езика</a:t>
            </a:r>
            <a:r>
              <a:rPr lang="en-US" dirty="0">
                <a:ea typeface="+mn-lt"/>
                <a:cs typeface="+mn-lt"/>
              </a:rPr>
              <a:t> C</a:t>
            </a:r>
            <a:endParaRPr lang="en-US" dirty="0" err="1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Новият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език</a:t>
            </a:r>
            <a:r>
              <a:rPr lang="en-US" dirty="0">
                <a:ea typeface="+mn-lt"/>
                <a:cs typeface="+mn-lt"/>
              </a:rPr>
              <a:t> е </a:t>
            </a:r>
            <a:r>
              <a:rPr lang="en-US" dirty="0" err="1">
                <a:ea typeface="+mn-lt"/>
                <a:cs typeface="+mn-lt"/>
              </a:rPr>
              <a:t>базиран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C, </a:t>
            </a:r>
            <a:r>
              <a:rPr lang="en-US" dirty="0" err="1">
                <a:ea typeface="+mn-lt"/>
                <a:cs typeface="+mn-lt"/>
              </a:rPr>
              <a:t>но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него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добавени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редица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допълнителни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възможности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са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направени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няколко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промени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Основната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разлика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между</a:t>
            </a:r>
            <a:r>
              <a:rPr lang="en-US" dirty="0">
                <a:ea typeface="+mn-lt"/>
                <a:cs typeface="+mn-lt"/>
              </a:rPr>
              <a:t> C и C++ е, </a:t>
            </a:r>
            <a:r>
              <a:rPr lang="en-US" dirty="0" err="1">
                <a:ea typeface="+mn-lt"/>
                <a:cs typeface="+mn-lt"/>
              </a:rPr>
              <a:t>че</a:t>
            </a:r>
            <a:r>
              <a:rPr lang="en-US" dirty="0">
                <a:ea typeface="+mn-lt"/>
                <a:cs typeface="+mn-lt"/>
              </a:rPr>
              <a:t> C++ </a:t>
            </a:r>
            <a:r>
              <a:rPr lang="en-US" dirty="0" err="1">
                <a:ea typeface="+mn-lt"/>
                <a:cs typeface="+mn-lt"/>
              </a:rPr>
              <a:t>съдържа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вградена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езика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поддръжка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обектно-ориентирано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програмиране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88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8B2EDD5-106B-41EB-AC5C-8E465B0E5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Кратка история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E4CDD13-0679-4DBF-B13A-EFE39DFEF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Освен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това</a:t>
            </a:r>
            <a:r>
              <a:rPr lang="en-US" dirty="0">
                <a:ea typeface="+mn-lt"/>
                <a:cs typeface="+mn-lt"/>
              </a:rPr>
              <a:t> в C++ </a:t>
            </a:r>
            <a:r>
              <a:rPr lang="en-US" dirty="0" err="1">
                <a:ea typeface="+mn-lt"/>
                <a:cs typeface="+mn-lt"/>
              </a:rPr>
              <a:t>са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добавени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още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доста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функционалности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Повечето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програми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C </a:t>
            </a:r>
            <a:r>
              <a:rPr lang="en-US" dirty="0" err="1">
                <a:ea typeface="+mn-lt"/>
                <a:cs typeface="+mn-lt"/>
              </a:rPr>
              <a:t>могат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директно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със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съвсем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малки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модификации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бъдат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компилирани</a:t>
            </a:r>
            <a:r>
              <a:rPr lang="en-US" dirty="0">
                <a:ea typeface="+mn-lt"/>
                <a:cs typeface="+mn-lt"/>
              </a:rPr>
              <a:t> с </a:t>
            </a:r>
            <a:r>
              <a:rPr lang="en-US" dirty="0" err="1">
                <a:ea typeface="+mn-lt"/>
                <a:cs typeface="+mn-lt"/>
              </a:rPr>
              <a:t>компилатор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езика</a:t>
            </a:r>
            <a:r>
              <a:rPr lang="en-US" dirty="0">
                <a:ea typeface="+mn-lt"/>
                <a:cs typeface="+mn-lt"/>
              </a:rPr>
              <a:t> C++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Поради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заимстване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множество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концепции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от</a:t>
            </a:r>
            <a:r>
              <a:rPr lang="en-US" dirty="0">
                <a:ea typeface="+mn-lt"/>
                <a:cs typeface="+mn-lt"/>
              </a:rPr>
              <a:t> C++ </a:t>
            </a:r>
            <a:r>
              <a:rPr lang="en-US" dirty="0" err="1">
                <a:ea typeface="+mn-lt"/>
                <a:cs typeface="+mn-lt"/>
              </a:rPr>
              <a:t>езикът</a:t>
            </a:r>
            <a:r>
              <a:rPr lang="en-US" dirty="0">
                <a:ea typeface="+mn-lt"/>
                <a:cs typeface="+mn-lt"/>
              </a:rPr>
              <a:t> Java </a:t>
            </a:r>
            <a:r>
              <a:rPr lang="en-US" dirty="0" err="1">
                <a:ea typeface="+mn-lt"/>
                <a:cs typeface="+mn-lt"/>
              </a:rPr>
              <a:t>има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много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общи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черти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със</a:t>
            </a:r>
            <a:r>
              <a:rPr lang="en-US" dirty="0">
                <a:ea typeface="+mn-lt"/>
                <a:cs typeface="+mn-lt"/>
              </a:rPr>
              <a:t> C++</a:t>
            </a:r>
            <a:endParaRPr lang="bg-BG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893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BD853FC-AEDF-4669-AF5C-B7F69EE2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Настройка на работната среда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C331E2F-3008-48E4-A3B1-9FF70420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По принцип ще работите в </a:t>
            </a:r>
            <a:r>
              <a:rPr lang="bg-BG" b="1" dirty="0"/>
              <a:t>Интегрирана среда за разработка </a:t>
            </a:r>
            <a:r>
              <a:rPr lang="bg-BG" dirty="0"/>
              <a:t>(IDE).</a:t>
            </a:r>
          </a:p>
          <a:p>
            <a:r>
              <a:rPr lang="bg-BG" dirty="0"/>
              <a:t>Такива има много и като цяло всичките имат сходни възможности.</a:t>
            </a:r>
          </a:p>
          <a:p>
            <a:r>
              <a:rPr lang="bg-BG" dirty="0"/>
              <a:t>Изборът с коя да работите е основно базиран на лично предпочитание.</a:t>
            </a:r>
          </a:p>
          <a:p>
            <a:r>
              <a:rPr lang="bg-BG" dirty="0"/>
              <a:t>Може да следвате стъпките и да си инсталирате една по избор:</a:t>
            </a:r>
          </a:p>
          <a:p>
            <a:pPr lvl="1"/>
            <a:r>
              <a:rPr lang="bg-BG" dirty="0">
                <a:hlinkClick r:id="rId2"/>
              </a:rPr>
              <a:t>Visual Studio</a:t>
            </a:r>
          </a:p>
          <a:p>
            <a:pPr lvl="1"/>
            <a:r>
              <a:rPr lang="bg-BG" dirty="0">
                <a:hlinkClick r:id="rId3"/>
              </a:rPr>
              <a:t>Visual Studio Code</a:t>
            </a:r>
            <a:endParaRPr lang="bg-BG" dirty="0"/>
          </a:p>
          <a:p>
            <a:pPr lvl="1"/>
            <a:r>
              <a:rPr lang="bg-BG" dirty="0">
                <a:hlinkClick r:id="rId4"/>
              </a:rPr>
              <a:t>CLion</a:t>
            </a:r>
            <a:r>
              <a:rPr lang="bg-BG" dirty="0"/>
              <a:t> (имате безплатен лиценз като се регистрирате с имейла от университета)</a:t>
            </a:r>
          </a:p>
        </p:txBody>
      </p:sp>
    </p:spTree>
    <p:extLst>
      <p:ext uri="{BB962C8B-B14F-4D97-AF65-F5344CB8AC3E}">
        <p14:creationId xmlns:p14="http://schemas.microsoft.com/office/powerpoint/2010/main" val="22271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9DFC9-FDE1-4893-842E-5B98F21C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Разлика</a:t>
            </a:r>
            <a:r>
              <a:rPr lang="en-US" dirty="0"/>
              <a:t> </a:t>
            </a:r>
            <a:r>
              <a:rPr lang="en-US" dirty="0" err="1"/>
              <a:t>между</a:t>
            </a:r>
            <a:r>
              <a:rPr lang="en-US" dirty="0"/>
              <a:t> </a:t>
            </a:r>
            <a:r>
              <a:rPr lang="en-US" dirty="0" err="1"/>
              <a:t>текстов</a:t>
            </a:r>
            <a:r>
              <a:rPr lang="en-US" dirty="0"/>
              <a:t> </a:t>
            </a:r>
            <a:r>
              <a:rPr lang="en-US" dirty="0" err="1"/>
              <a:t>редактор</a:t>
            </a:r>
            <a:r>
              <a:rPr lang="en-US" dirty="0"/>
              <a:t> и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7D70-FA94-4FE9-980E-F590281D8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Текстовият</a:t>
            </a:r>
            <a:r>
              <a:rPr lang="en-US" dirty="0"/>
              <a:t> </a:t>
            </a:r>
            <a:r>
              <a:rPr lang="en-US" dirty="0" err="1"/>
              <a:t>редакор</a:t>
            </a:r>
            <a:r>
              <a:rPr lang="en-US" dirty="0"/>
              <a:t>, </a:t>
            </a:r>
            <a:r>
              <a:rPr lang="en-US" dirty="0" err="1"/>
              <a:t>както</a:t>
            </a:r>
            <a:r>
              <a:rPr lang="en-US" dirty="0"/>
              <a:t> </a:t>
            </a:r>
            <a:r>
              <a:rPr lang="en-US" dirty="0" err="1"/>
              <a:t>името</a:t>
            </a:r>
            <a:r>
              <a:rPr lang="en-US" dirty="0"/>
              <a:t> </a:t>
            </a:r>
            <a:r>
              <a:rPr lang="en-US" dirty="0" err="1"/>
              <a:t>му</a:t>
            </a:r>
            <a:r>
              <a:rPr lang="en-US" dirty="0"/>
              <a:t> </a:t>
            </a:r>
            <a:r>
              <a:rPr lang="en-US" dirty="0" err="1"/>
              <a:t>подсказва</a:t>
            </a:r>
            <a:r>
              <a:rPr lang="en-US" dirty="0"/>
              <a:t>,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фокусира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обработва</a:t>
            </a:r>
            <a:r>
              <a:rPr lang="en-US" dirty="0"/>
              <a:t> </a:t>
            </a:r>
            <a:r>
              <a:rPr lang="en-US" dirty="0" err="1"/>
              <a:t>текст</a:t>
            </a:r>
          </a:p>
          <a:p>
            <a:r>
              <a:rPr lang="en-US" dirty="0" err="1"/>
              <a:t>Тоест</a:t>
            </a:r>
            <a:r>
              <a:rPr lang="en-US" dirty="0"/>
              <a:t>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пишете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 в </a:t>
            </a:r>
            <a:r>
              <a:rPr lang="en-US" dirty="0" err="1"/>
              <a:t>текстов</a:t>
            </a:r>
            <a:r>
              <a:rPr lang="en-US" dirty="0"/>
              <a:t> </a:t>
            </a:r>
            <a:r>
              <a:rPr lang="en-US" dirty="0" err="1"/>
              <a:t>редактор</a:t>
            </a:r>
            <a:r>
              <a:rPr lang="en-US" dirty="0"/>
              <a:t>, </a:t>
            </a:r>
            <a:r>
              <a:rPr lang="en-US" dirty="0" err="1"/>
              <a:t>трябва</a:t>
            </a:r>
            <a:r>
              <a:rPr lang="en-US" dirty="0"/>
              <a:t> </a:t>
            </a:r>
            <a:r>
              <a:rPr lang="en-US" dirty="0" err="1"/>
              <a:t>сами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си</a:t>
            </a:r>
            <a:r>
              <a:rPr lang="en-US" dirty="0"/>
              <a:t> </a:t>
            </a:r>
            <a:r>
              <a:rPr lang="en-US" dirty="0" err="1"/>
              <a:t>компилирате</a:t>
            </a:r>
            <a:r>
              <a:rPr lang="en-US" dirty="0"/>
              <a:t> </a:t>
            </a:r>
            <a:r>
              <a:rPr lang="en-US" dirty="0" err="1"/>
              <a:t>кода</a:t>
            </a:r>
            <a:r>
              <a:rPr lang="en-US" dirty="0"/>
              <a:t> с </a:t>
            </a:r>
            <a:r>
              <a:rPr lang="en-US" dirty="0" err="1"/>
              <a:t>команда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друг</a:t>
            </a:r>
            <a:r>
              <a:rPr lang="en-US" dirty="0"/>
              <a:t> </a:t>
            </a:r>
            <a:r>
              <a:rPr lang="en-US" dirty="0" err="1"/>
              <a:t>начин</a:t>
            </a:r>
            <a:endParaRPr lang="en-US"/>
          </a:p>
          <a:p>
            <a:r>
              <a:rPr lang="en-US" dirty="0" err="1"/>
              <a:t>Интегрираната</a:t>
            </a:r>
            <a:r>
              <a:rPr lang="en-US" dirty="0"/>
              <a:t> </a:t>
            </a:r>
            <a:r>
              <a:rPr lang="en-US" dirty="0" err="1"/>
              <a:t>среда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разработка</a:t>
            </a:r>
            <a:r>
              <a:rPr lang="en-US" dirty="0"/>
              <a:t> (IDE),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друга</a:t>
            </a:r>
            <a:r>
              <a:rPr lang="en-US" dirty="0"/>
              <a:t> </a:t>
            </a:r>
            <a:r>
              <a:rPr lang="en-US" dirty="0" err="1"/>
              <a:t>страна</a:t>
            </a:r>
            <a:r>
              <a:rPr lang="en-US" dirty="0"/>
              <a:t>, </a:t>
            </a:r>
            <a:r>
              <a:rPr lang="en-US" dirty="0" err="1"/>
              <a:t>предлага</a:t>
            </a:r>
            <a:r>
              <a:rPr lang="en-US" dirty="0"/>
              <a:t> </a:t>
            </a:r>
            <a:r>
              <a:rPr lang="en-US" dirty="0" err="1"/>
              <a:t>доста</a:t>
            </a:r>
            <a:r>
              <a:rPr lang="en-US" dirty="0"/>
              <a:t> </a:t>
            </a:r>
            <a:r>
              <a:rPr lang="en-US" dirty="0" err="1"/>
              <a:t>повече</a:t>
            </a:r>
            <a:r>
              <a:rPr lang="en-US" dirty="0"/>
              <a:t> </a:t>
            </a:r>
            <a:r>
              <a:rPr lang="en-US" dirty="0" err="1"/>
              <a:t>възможности</a:t>
            </a:r>
            <a:r>
              <a:rPr lang="en-US" dirty="0"/>
              <a:t>, </a:t>
            </a:r>
            <a:r>
              <a:rPr lang="en-US" dirty="0" err="1"/>
              <a:t>които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ви</a:t>
            </a:r>
            <a:r>
              <a:rPr lang="en-US" dirty="0"/>
              <a:t> </a:t>
            </a:r>
            <a:r>
              <a:rPr lang="en-US" dirty="0" err="1"/>
              <a:t>позволят</a:t>
            </a:r>
            <a:r>
              <a:rPr lang="en-US" dirty="0"/>
              <a:t> </a:t>
            </a:r>
            <a:r>
              <a:rPr lang="en-US" dirty="0" err="1"/>
              <a:t>по-лесна</a:t>
            </a:r>
            <a:r>
              <a:rPr lang="en-US" dirty="0"/>
              <a:t> </a:t>
            </a:r>
            <a:r>
              <a:rPr lang="en-US" dirty="0" err="1"/>
              <a:t>работа</a:t>
            </a:r>
            <a:r>
              <a:rPr lang="en-US" dirty="0"/>
              <a:t>, </a:t>
            </a:r>
            <a:r>
              <a:rPr lang="en-US" dirty="0" err="1"/>
              <a:t>например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имат</a:t>
            </a:r>
            <a:r>
              <a:rPr lang="en-US" dirty="0"/>
              <a:t> debugger, </a:t>
            </a:r>
            <a:r>
              <a:rPr lang="en-US" dirty="0" err="1"/>
              <a:t>който</a:t>
            </a:r>
            <a:r>
              <a:rPr lang="en-US" dirty="0"/>
              <a:t> </a:t>
            </a:r>
            <a:r>
              <a:rPr lang="en-US" dirty="0" err="1"/>
              <a:t>ви</a:t>
            </a:r>
            <a:r>
              <a:rPr lang="en-US" dirty="0"/>
              <a:t> </a:t>
            </a:r>
            <a:r>
              <a:rPr lang="en-US" dirty="0" err="1"/>
              <a:t>позволява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проследите</a:t>
            </a:r>
            <a:r>
              <a:rPr lang="en-US" dirty="0"/>
              <a:t> </a:t>
            </a: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програмата</a:t>
            </a:r>
            <a:r>
              <a:rPr lang="en-US" dirty="0"/>
              <a:t> </a:t>
            </a:r>
            <a:r>
              <a:rPr lang="en-US" dirty="0" err="1"/>
              <a:t>ред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ред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предлага</a:t>
            </a:r>
            <a:r>
              <a:rPr lang="en-US" dirty="0"/>
              <a:t> auto-complete;</a:t>
            </a:r>
          </a:p>
          <a:p>
            <a:pPr lvl="1"/>
            <a:r>
              <a:rPr lang="en-US" dirty="0" err="1"/>
              <a:t>компилирането</a:t>
            </a:r>
            <a:r>
              <a:rPr lang="en-US" dirty="0"/>
              <a:t> </a:t>
            </a:r>
            <a:r>
              <a:rPr lang="en-US" dirty="0" err="1"/>
              <a:t>става</a:t>
            </a:r>
            <a:r>
              <a:rPr lang="en-US" dirty="0"/>
              <a:t> с </a:t>
            </a:r>
            <a:r>
              <a:rPr lang="en-US" dirty="0" err="1"/>
              <a:t>натискане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бутон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86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E472B02-D713-4419-B94A-74DBCEFF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Първата програма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5032CA7-6950-4871-880D-708127141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>
                <a:ea typeface="+mn-lt"/>
                <a:cs typeface="+mn-lt"/>
              </a:rPr>
              <a:t>Нека да разгледаме как изглежда една програма написана на езика C++: </a:t>
            </a:r>
            <a:endParaRPr lang="bg-BG"/>
          </a:p>
          <a:p>
            <a:endParaRPr lang="bg-BG" dirty="0"/>
          </a:p>
          <a:p>
            <a:endParaRPr lang="bg-BG" dirty="0"/>
          </a:p>
        </p:txBody>
      </p:sp>
      <p:pic>
        <p:nvPicPr>
          <p:cNvPr id="4" name="Картина 4">
            <a:extLst>
              <a:ext uri="{FF2B5EF4-FFF2-40B4-BE49-F238E27FC236}">
                <a16:creationId xmlns:a16="http://schemas.microsoft.com/office/drawing/2014/main" id="{5B559D6E-6AEE-40AE-A200-485FEFC72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16" y="2770117"/>
            <a:ext cx="8135815" cy="352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34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415E830-45EE-4650-BF71-F72CA693F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Първата програма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DC3D082-4714-4CBF-9D2C-4A8519D94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>
                <a:ea typeface="+mn-lt"/>
                <a:cs typeface="+mn-lt"/>
              </a:rPr>
              <a:t>Кодът на една програма се разполага линейно - по редове</a:t>
            </a:r>
          </a:p>
          <a:p>
            <a:endParaRPr lang="bg-BG" dirty="0">
              <a:ea typeface="+mn-lt"/>
              <a:cs typeface="+mn-lt"/>
            </a:endParaRPr>
          </a:p>
          <a:p>
            <a:r>
              <a:rPr lang="bg-BG" dirty="0">
                <a:ea typeface="+mn-lt"/>
                <a:cs typeface="+mn-lt"/>
              </a:rPr>
              <a:t>Когато приключи един команден ред в C++ се поставя символът</a:t>
            </a:r>
            <a:r>
              <a:rPr lang="bg-BG" sz="2000" b="1" dirty="0">
                <a:solidFill>
                  <a:srgbClr val="FF0000"/>
                </a:solidFill>
                <a:ea typeface="+mn-lt"/>
                <a:cs typeface="+mn-lt"/>
              </a:rPr>
              <a:t> ';'</a:t>
            </a:r>
            <a:r>
              <a:rPr lang="bg-BG" dirty="0">
                <a:ea typeface="+mn-lt"/>
                <a:cs typeface="+mn-lt"/>
              </a:rPr>
              <a:t>, с който се оказва неговия край</a:t>
            </a:r>
          </a:p>
          <a:p>
            <a:endParaRPr lang="bg-BG" dirty="0">
              <a:ea typeface="+mn-lt"/>
              <a:cs typeface="+mn-lt"/>
            </a:endParaRPr>
          </a:p>
          <a:p>
            <a:r>
              <a:rPr lang="bg-BG" dirty="0">
                <a:ea typeface="+mn-lt"/>
                <a:cs typeface="+mn-lt"/>
              </a:rPr>
              <a:t>Препоръчително да е да има по една команда на ред</a:t>
            </a:r>
          </a:p>
          <a:p>
            <a:endParaRPr lang="bg-BG" dirty="0"/>
          </a:p>
          <a:p>
            <a:r>
              <a:rPr lang="bg-BG" dirty="0">
                <a:ea typeface="+mn-lt"/>
                <a:cs typeface="+mn-lt"/>
              </a:rPr>
              <a:t>Програмата обикновено започва с инструкции за изпълнение преди компилация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637175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 екран</PresentationFormat>
  <Paragraphs>0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24</vt:i4>
      </vt:variant>
    </vt:vector>
  </HeadingPairs>
  <TitlesOfParts>
    <vt:vector size="25" baseType="lpstr">
      <vt:lpstr>Facet</vt:lpstr>
      <vt:lpstr>Презентация на PowerPoint</vt:lpstr>
      <vt:lpstr>With great power comes great responsibility</vt:lpstr>
      <vt:lpstr>Презентация на PowerPoint</vt:lpstr>
      <vt:lpstr>Кратка история</vt:lpstr>
      <vt:lpstr>Кратка история</vt:lpstr>
      <vt:lpstr>Настройка на работната среда</vt:lpstr>
      <vt:lpstr>Разлика между текстов редактор и IDE</vt:lpstr>
      <vt:lpstr>Първата програма</vt:lpstr>
      <vt:lpstr>Първата програма</vt:lpstr>
      <vt:lpstr>Предпроцесорен код</vt:lpstr>
      <vt:lpstr>main()</vt:lpstr>
      <vt:lpstr>main()</vt:lpstr>
      <vt:lpstr>return value</vt:lpstr>
      <vt:lpstr>std::cout</vt:lpstr>
      <vt:lpstr>namespace</vt:lpstr>
      <vt:lpstr>namespace</vt:lpstr>
      <vt:lpstr>Първата програма</vt:lpstr>
      <vt:lpstr>using namespace std</vt:lpstr>
      <vt:lpstr>Поздравления</vt:lpstr>
      <vt:lpstr>Втора програма на C++</vt:lpstr>
      <vt:lpstr>Променливи</vt:lpstr>
      <vt:lpstr>std::cin</vt:lpstr>
      <vt:lpstr>std::cin</vt:lpstr>
      <vt:lpstr>Източници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/>
  <cp:lastModifiedBy/>
  <cp:revision>715</cp:revision>
  <dcterms:created xsi:type="dcterms:W3CDTF">2012-08-15T19:42:41Z</dcterms:created>
  <dcterms:modified xsi:type="dcterms:W3CDTF">2020-10-11T20:16:45Z</dcterms:modified>
</cp:coreProperties>
</file>