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70" r:id="rId4"/>
    <p:sldId id="272" r:id="rId5"/>
    <p:sldId id="271" r:id="rId6"/>
    <p:sldId id="258" r:id="rId7"/>
    <p:sldId id="260" r:id="rId8"/>
    <p:sldId id="259" r:id="rId9"/>
    <p:sldId id="261" r:id="rId10"/>
    <p:sldId id="264" r:id="rId11"/>
    <p:sldId id="273" r:id="rId12"/>
    <p:sldId id="266" r:id="rId13"/>
    <p:sldId id="265" r:id="rId14"/>
    <p:sldId id="269" r:id="rId15"/>
    <p:sldId id="267" r:id="rId16"/>
    <p:sldId id="268" r:id="rId1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G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A14E7-3A3A-A1D2-4A2D-BA7339A7D838}" v="1" dt="2020-10-11T20:43:53.258"/>
    <p1510:client id="{3DC754FE-5A51-45C9-954F-2DE3BB58F9CD}" v="3" dt="2020-09-22T20:16:18.975"/>
    <p1510:client id="{67256F7B-CB1B-454B-98B5-4170B4D30F5C}" v="722" dt="2020-09-23T19:43:41.454"/>
    <p1510:client id="{9D0C06FC-5969-42C7-ADC9-32E7DBB02E74}" v="5590" dt="2020-09-23T08:45:09.639"/>
    <p1510:client id="{DC574B3D-386D-4ECA-B808-6A91EC219992}" v="2" dt="2020-09-23T08:26:08.401"/>
    <p1510:client id="{E8E49FDD-24DC-47C5-97FB-C4493EA1A4EF}" v="4151" dt="2020-09-21T22:53:28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9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5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539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57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474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74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30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6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8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2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4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2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4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0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7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1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3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bg-BG" sz="6000">
                <a:solidFill>
                  <a:srgbClr val="FFFFFF"/>
                </a:solidFill>
              </a:rPr>
              <a:t>Въведение в увода по програмиране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bg-BG">
                <a:solidFill>
                  <a:srgbClr val="FFFFFF">
                    <a:alpha val="70000"/>
                  </a:srgbClr>
                </a:solidFill>
              </a:rPr>
              <a:t>Изготвена от Георги Йоков</a:t>
            </a:r>
          </a:p>
        </p:txBody>
      </p:sp>
      <p:sp>
        <p:nvSpPr>
          <p:cNvPr id="21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0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7D94246-6B13-491B-8737-45E061BC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е програмиране?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CD97317-7887-4976-8285-F616C30EE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19969" cy="417455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bg-BG" dirty="0"/>
              <a:t>Макар че програмирането не може да се вкуси, не може да се пипне и помирише, далеч не е толкова отдалечено от всекидневния живот</a:t>
            </a:r>
          </a:p>
          <a:p>
            <a:endParaRPr lang="bg-BG" dirty="0"/>
          </a:p>
          <a:p>
            <a:r>
              <a:rPr lang="bg-BG" dirty="0"/>
              <a:t>Представете си, че произвеждате бира и най-добрият начин да я продавате е като си отворите собствена кръчма</a:t>
            </a:r>
          </a:p>
          <a:p>
            <a:endParaRPr lang="bg-BG" dirty="0"/>
          </a:p>
          <a:p>
            <a:r>
              <a:rPr lang="bg-BG" dirty="0"/>
              <a:t>Кръчмата работи на следния принцип, ако дойде клиент, сервитьорът трябва да му донесе бира</a:t>
            </a:r>
          </a:p>
          <a:p>
            <a:endParaRPr lang="bg-BG" dirty="0"/>
          </a:p>
          <a:p>
            <a:r>
              <a:rPr lang="bg-BG" dirty="0"/>
              <a:t>Ако клиентът поиска сметката, сервитьорът трябва да му я даде</a:t>
            </a:r>
          </a:p>
          <a:p>
            <a:endParaRPr lang="bg-BG" dirty="0"/>
          </a:p>
          <a:p>
            <a:r>
              <a:rPr lang="bg-BG" dirty="0"/>
              <a:t>Всеки ден се повтаря едно и също кръчмата сутрин се отваря и вечер се затваря</a:t>
            </a:r>
          </a:p>
        </p:txBody>
      </p:sp>
    </p:spTree>
    <p:extLst>
      <p:ext uri="{BB962C8B-B14F-4D97-AF65-F5344CB8AC3E}">
        <p14:creationId xmlns:p14="http://schemas.microsoft.com/office/powerpoint/2010/main" val="411446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03C8F1F-A166-48F4-9B39-EF86BE14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е програмиране?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898A9A2-E905-40C3-9B64-D651154FC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ea typeface="+mn-lt"/>
                <a:cs typeface="+mn-lt"/>
              </a:rPr>
              <a:t>Но какво общо има една кръчма с програмирането?</a:t>
            </a:r>
            <a:endParaRPr lang="en-US" dirty="0">
              <a:ea typeface="+mn-lt"/>
              <a:cs typeface="+mn-lt"/>
            </a:endParaRPr>
          </a:p>
          <a:p>
            <a:endParaRPr lang="bg-BG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Кръчмата всъщност може да си я представите като програма, която изпълнява определени действия, когато нещо се случи</a:t>
            </a:r>
            <a:endParaRPr lang="en-US" dirty="0">
              <a:ea typeface="+mn-lt"/>
              <a:cs typeface="+mn-lt"/>
            </a:endParaRPr>
          </a:p>
          <a:p>
            <a:endParaRPr lang="bg-BG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Когато дойде клиент, получава бира и когато поиска сметката, я получава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2991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03C8F1F-A166-48F4-9B39-EF86BE14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е програмиране?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898A9A2-E905-40C3-9B64-D651154FC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bg-BG" dirty="0">
                <a:ea typeface="+mn-lt"/>
                <a:cs typeface="+mn-lt"/>
              </a:rPr>
              <a:t>Такъв тип условия се срещат постоянно в програмирането</a:t>
            </a:r>
          </a:p>
          <a:p>
            <a:pPr marL="285750" indent="-285750"/>
            <a:endParaRPr lang="bg-BG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Често се налага, ако някакво условие е изпълнено да се извърши някакво действие</a:t>
            </a:r>
            <a:endParaRPr lang="en-US" dirty="0">
              <a:ea typeface="+mn-lt"/>
              <a:cs typeface="+mn-lt"/>
            </a:endParaRPr>
          </a:p>
          <a:p>
            <a:endParaRPr lang="bg-BG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Например </a:t>
            </a:r>
            <a:r>
              <a:rPr lang="bg-BG" b="1" dirty="0">
                <a:ea typeface="+mn-lt"/>
                <a:cs typeface="+mn-lt"/>
              </a:rPr>
              <a:t>ако</a:t>
            </a:r>
            <a:r>
              <a:rPr lang="bg-BG" dirty="0">
                <a:ea typeface="+mn-lt"/>
                <a:cs typeface="+mn-lt"/>
              </a:rPr>
              <a:t> потребителят не е въвел число, </a:t>
            </a:r>
            <a:r>
              <a:rPr lang="bg-BG" b="1" dirty="0">
                <a:ea typeface="+mn-lt"/>
                <a:cs typeface="+mn-lt"/>
              </a:rPr>
              <a:t>тогава</a:t>
            </a:r>
            <a:r>
              <a:rPr lang="bg-BG" dirty="0">
                <a:ea typeface="+mn-lt"/>
                <a:cs typeface="+mn-lt"/>
              </a:rPr>
              <a:t> да му се изведе грешка</a:t>
            </a:r>
            <a:endParaRPr lang="en-US" dirty="0">
              <a:ea typeface="+mn-lt"/>
              <a:cs typeface="+mn-lt"/>
            </a:endParaRPr>
          </a:p>
          <a:p>
            <a:endParaRPr lang="bg-BG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Тези проверки се извършват с така наречения условен оператор.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3598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24C8C2-659F-41E9-9294-51C4EA0E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е програмиране?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FB58CF9-6AA3-4D9E-A4D4-7B57F3747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bg-BG" dirty="0"/>
              <a:t>Еднотипните действия, които всеки ден се извършват в кръчмата - отварянето и затварянето наподобяват циклите в програмирането</a:t>
            </a:r>
          </a:p>
          <a:p>
            <a:endParaRPr lang="bg-BG" dirty="0"/>
          </a:p>
          <a:p>
            <a:r>
              <a:rPr lang="bg-BG" dirty="0"/>
              <a:t>Циклите ви позволяват да изпълнявате многократно еднотипни действия</a:t>
            </a:r>
          </a:p>
          <a:p>
            <a:endParaRPr lang="bg-BG" dirty="0"/>
          </a:p>
          <a:p>
            <a:r>
              <a:rPr lang="bg-BG" dirty="0"/>
              <a:t>Действията в циклите могат да се повтарят както краен брой пъти, така и безкраен</a:t>
            </a:r>
          </a:p>
          <a:p>
            <a:endParaRPr lang="bg-BG" dirty="0"/>
          </a:p>
          <a:p>
            <a:r>
              <a:rPr lang="bg-BG" dirty="0"/>
              <a:t>В случая имаме действия, които искаме да се повтарят неопределен брой пъти, докато кръчмата работи</a:t>
            </a:r>
          </a:p>
          <a:p>
            <a:endParaRPr lang="bg-BG" dirty="0"/>
          </a:p>
          <a:p>
            <a:r>
              <a:rPr lang="bg-BG" dirty="0"/>
              <a:t>Ако трябваше да създадем програма бихме използвали цикъл с условие за край, когато искаме да затворим кръчмата и тя да спре да работи</a:t>
            </a:r>
          </a:p>
        </p:txBody>
      </p:sp>
    </p:spTree>
    <p:extLst>
      <p:ext uri="{BB962C8B-B14F-4D97-AF65-F5344CB8AC3E}">
        <p14:creationId xmlns:p14="http://schemas.microsoft.com/office/powerpoint/2010/main" val="3243231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6FD87B8-6575-4D53-B940-D2BE6B69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Основни понятия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7C5FD2D-3AA4-4727-BEC0-CCA367FBE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b="1"/>
              <a:t>Компютърът </a:t>
            </a:r>
            <a:r>
              <a:rPr lang="bg-BG"/>
              <a:t>е изчислителна машина предназначена да извършва най-разнообразни изчислителни операции.</a:t>
            </a:r>
          </a:p>
          <a:p>
            <a:endParaRPr lang="bg-BG"/>
          </a:p>
          <a:p>
            <a:r>
              <a:rPr lang="bg-BG" b="1">
                <a:ea typeface="+mn-lt"/>
                <a:cs typeface="+mn-lt"/>
              </a:rPr>
              <a:t>Процесорът</a:t>
            </a:r>
            <a:r>
              <a:rPr lang="bg-BG">
                <a:ea typeface="+mn-lt"/>
                <a:cs typeface="+mn-lt"/>
              </a:rPr>
              <a:t> е електронна схема, предназначена да извършва аритметически и логически действия/операции върху данни, „подадени“ му от външен източник – обикновено памет.</a:t>
            </a:r>
          </a:p>
          <a:p>
            <a:endParaRPr lang="bg-BG"/>
          </a:p>
          <a:p>
            <a:r>
              <a:rPr lang="bg-BG" b="1"/>
              <a:t>Паметта </a:t>
            </a:r>
            <a:r>
              <a:rPr lang="bg-BG"/>
              <a:t>е</a:t>
            </a:r>
            <a:r>
              <a:rPr lang="bg-BG">
                <a:ea typeface="+mn-lt"/>
                <a:cs typeface="+mn-lt"/>
              </a:rPr>
              <a:t> средата за съхранение на обработваните данни в течение на определено време. Притежава йерархична структура и обикновено е съставена от няколко запаметяващи устройства с различни характеристики. </a:t>
            </a:r>
          </a:p>
        </p:txBody>
      </p:sp>
    </p:spTree>
    <p:extLst>
      <p:ext uri="{BB962C8B-B14F-4D97-AF65-F5344CB8AC3E}">
        <p14:creationId xmlns:p14="http://schemas.microsoft.com/office/powerpoint/2010/main" val="275734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0CC620-1496-4B37-B45C-36153413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 аз го ритам, а алгоритъм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DF0EEC9-67A2-4C4B-A4FB-C44AF5D29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Алгоритъм - последователност от прости инструкции за извършването на по-сложно действие</a:t>
            </a:r>
            <a:endParaRPr lang="en-US" dirty="0"/>
          </a:p>
          <a:p>
            <a:endParaRPr lang="bg-BG" dirty="0"/>
          </a:p>
          <a:p>
            <a:r>
              <a:rPr lang="bg-BG" dirty="0"/>
              <a:t>Например рецептата за приготвяне на мусака съдържа последователност от прости действия(обелете и нарежете картофите, нарежете лука и го задушете на тигана и т.н.)</a:t>
            </a:r>
          </a:p>
          <a:p>
            <a:endParaRPr lang="bg-BG" dirty="0"/>
          </a:p>
          <a:p>
            <a:r>
              <a:rPr lang="bg-BG" dirty="0"/>
              <a:t>Следвайки стъпките изпълнявате едно значително по-сложно действие, с което човек иначе не би могъл да се справи лесно</a:t>
            </a:r>
          </a:p>
          <a:p>
            <a:endParaRPr lang="bg-BG" dirty="0"/>
          </a:p>
          <a:p>
            <a:r>
              <a:rPr lang="bg-BG" dirty="0"/>
              <a:t>По този начин рецептата е всъщност алгоритъм за приготвяне на мусака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2071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CBD5C5-5A31-4050-B5DA-DBFC3B4A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е алгоритъм?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4CA0E5B-0F9E-467D-81B2-CB03AADDD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ea typeface="+mn-lt"/>
                <a:cs typeface="+mn-lt"/>
              </a:rPr>
              <a:t>По същия начин е и компютърът, той само следва последователност от прости действия, които сме му посочили да изпълнява</a:t>
            </a:r>
          </a:p>
          <a:p>
            <a:endParaRPr lang="bg-BG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Ако го инструктираме да намери НОК на две числа, той не би могъл да се справи освен ако не му предоставим алгоритъм, с който да изпълни тази задача</a:t>
            </a:r>
          </a:p>
        </p:txBody>
      </p:sp>
    </p:spTree>
    <p:extLst>
      <p:ext uri="{BB962C8B-B14F-4D97-AF65-F5344CB8AC3E}">
        <p14:creationId xmlns:p14="http://schemas.microsoft.com/office/powerpoint/2010/main" val="138934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47B113F-E5B3-4F61-B74A-266EEC3B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Светът преди първите компютри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61F9BB1-E161-4173-A42E-526C0056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bg-BG"/>
              <a:t>Не беше чак толкова отдавна, но нашите баби и дядовци си спомнят </a:t>
            </a:r>
            <a:r>
              <a:rPr lang="bg-BG">
                <a:ea typeface="+mn-lt"/>
                <a:cs typeface="+mn-lt"/>
              </a:rPr>
              <a:t>света </a:t>
            </a:r>
          </a:p>
          <a:p>
            <a:pPr>
              <a:buFont typeface="Arial" charset="2"/>
              <a:buChar char="•"/>
            </a:pPr>
            <a:r>
              <a:rPr lang="bg-BG"/>
              <a:t>без </a:t>
            </a:r>
            <a:r>
              <a:rPr lang="bg-BG" err="1"/>
              <a:t>Youtube</a:t>
            </a:r>
            <a:r>
              <a:rPr lang="bg-BG"/>
              <a:t>,</a:t>
            </a:r>
          </a:p>
          <a:p>
            <a:pPr>
              <a:buFont typeface="Arial" charset="2"/>
              <a:buChar char="•"/>
            </a:pPr>
            <a:r>
              <a:rPr lang="bg-BG"/>
              <a:t>без </a:t>
            </a:r>
            <a:r>
              <a:rPr lang="bg-BG" err="1"/>
              <a:t>Facebook</a:t>
            </a:r>
            <a:r>
              <a:rPr lang="bg-BG"/>
              <a:t>,</a:t>
            </a:r>
          </a:p>
          <a:p>
            <a:pPr>
              <a:buFont typeface="Arial" charset="2"/>
              <a:buChar char="•"/>
            </a:pPr>
            <a:r>
              <a:rPr lang="bg-BG"/>
              <a:t>без </a:t>
            </a:r>
            <a:r>
              <a:rPr lang="bg-BG" err="1"/>
              <a:t>Instagram</a:t>
            </a:r>
            <a:r>
              <a:rPr lang="bg-BG"/>
              <a:t> и</a:t>
            </a:r>
          </a:p>
          <a:p>
            <a:pPr>
              <a:buFont typeface="Arial" charset="2"/>
              <a:buChar char="•"/>
            </a:pPr>
            <a:r>
              <a:rPr lang="bg-BG"/>
              <a:t>без ФМИ.</a:t>
            </a:r>
          </a:p>
          <a:p>
            <a:pPr>
              <a:buFont typeface="Arial" charset="2"/>
              <a:buChar char="•"/>
            </a:pPr>
            <a:r>
              <a:rPr lang="bg-BG">
                <a:ea typeface="+mn-lt"/>
                <a:cs typeface="+mn-lt"/>
              </a:rPr>
              <a:t>Време, в което хората са си говорили </a:t>
            </a:r>
            <a:r>
              <a:rPr lang="bg-BG" b="1">
                <a:ea typeface="+mn-lt"/>
                <a:cs typeface="+mn-lt"/>
              </a:rPr>
              <a:t>без</a:t>
            </a:r>
            <a:r>
              <a:rPr lang="bg-BG">
                <a:ea typeface="+mn-lt"/>
                <a:cs typeface="+mn-lt"/>
              </a:rPr>
              <a:t> Messenger, а децата са си спортували </a:t>
            </a:r>
            <a:r>
              <a:rPr lang="bg-BG" b="1">
                <a:ea typeface="+mn-lt"/>
                <a:cs typeface="+mn-lt"/>
              </a:rPr>
              <a:t>без</a:t>
            </a:r>
            <a:r>
              <a:rPr lang="bg-BG">
                <a:ea typeface="+mn-lt"/>
                <a:cs typeface="+mn-lt"/>
              </a:rPr>
              <a:t> </a:t>
            </a:r>
            <a:r>
              <a:rPr lang="bg-BG" err="1">
                <a:ea typeface="+mn-lt"/>
                <a:cs typeface="+mn-lt"/>
              </a:rPr>
              <a:t>LoL</a:t>
            </a:r>
            <a:r>
              <a:rPr lang="bg-BG">
                <a:ea typeface="+mn-lt"/>
                <a:cs typeface="+mn-lt"/>
              </a:rPr>
              <a:t> и с казарма.</a:t>
            </a:r>
            <a:endParaRPr lang="bg-BG"/>
          </a:p>
          <a:p>
            <a:pPr marL="0" indent="0">
              <a:buNone/>
            </a:pP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375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99459C9-327E-4DAD-BBCE-CE92900C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Светът преди първите компютри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0183AE9-EE67-4996-B390-7690BB0C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В древни времена информацията се е предавала изключително трудно</a:t>
            </a:r>
            <a:endParaRPr lang="en-US"/>
          </a:p>
          <a:p>
            <a:endParaRPr lang="bg-BG" dirty="0"/>
          </a:p>
          <a:p>
            <a:r>
              <a:rPr lang="bg-BG" dirty="0"/>
              <a:t>Налагало се е хора да се придвижват от град в град, за да разпространяват новини</a:t>
            </a:r>
          </a:p>
          <a:p>
            <a:endParaRPr lang="bg-BG" dirty="0"/>
          </a:p>
          <a:p>
            <a:r>
              <a:rPr lang="bg-BG" dirty="0"/>
              <a:t>Достъпът до информация е бил изключително труден и много ограничен</a:t>
            </a:r>
          </a:p>
          <a:p>
            <a:endParaRPr lang="bg-BG" dirty="0"/>
          </a:p>
          <a:p>
            <a:r>
              <a:rPr lang="bg-BG" dirty="0"/>
              <a:t>Основно се е намирала в книгите, които също са били много малко, защото е трябвало да се преписват на ръка</a:t>
            </a:r>
          </a:p>
        </p:txBody>
      </p:sp>
    </p:spTree>
    <p:extLst>
      <p:ext uri="{BB962C8B-B14F-4D97-AF65-F5344CB8AC3E}">
        <p14:creationId xmlns:p14="http://schemas.microsoft.com/office/powerpoint/2010/main" val="8240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4EBBE8-8DB5-4B41-906E-7143BFE6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Светът преди първите компютри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A9446DC-9160-4AD5-B6E1-F3F3B6499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ea typeface="+mn-lt"/>
                <a:cs typeface="+mn-lt"/>
              </a:rPr>
              <a:t>Но когато се появява печатарската машина, човечеството прави една голяма крачка в своето развитие към информационната ера</a:t>
            </a:r>
            <a:endParaRPr lang="en-US">
              <a:ea typeface="+mn-lt"/>
              <a:cs typeface="+mn-lt"/>
            </a:endParaRPr>
          </a:p>
          <a:p>
            <a:endParaRPr lang="bg-BG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Книгите започват да се произвеждат в големи тиражи, започва печатането на вестниците и светът започва да се променя</a:t>
            </a:r>
          </a:p>
          <a:p>
            <a:endParaRPr lang="bg-BG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Постепенно информацията и методите за нейното разпространение се превръщат в незаменима част от живота на всеки човек</a:t>
            </a:r>
          </a:p>
          <a:p>
            <a:endParaRPr lang="bg-BG" dirty="0">
              <a:ea typeface="+mn-lt"/>
              <a:cs typeface="+mn-lt"/>
            </a:endParaRPr>
          </a:p>
          <a:p>
            <a:r>
              <a:rPr lang="bg-BG" dirty="0">
                <a:ea typeface="+mn-lt"/>
                <a:cs typeface="+mn-lt"/>
              </a:rPr>
              <a:t>Като днес всички живеем пряко свързани с технологичния свят</a:t>
            </a:r>
          </a:p>
        </p:txBody>
      </p:sp>
    </p:spTree>
    <p:extLst>
      <p:ext uri="{BB962C8B-B14F-4D97-AF65-F5344CB8AC3E}">
        <p14:creationId xmlns:p14="http://schemas.microsoft.com/office/powerpoint/2010/main" val="65060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2D4D1DF-9B7B-426F-9F01-4E5EB61F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Светът преди първите компютри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CB8CFCA-8752-4FAA-B611-BC41C7C05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63896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Едно кликване и всичко, което ни е необходимо може да бъде открито в </a:t>
            </a:r>
            <a:r>
              <a:rPr lang="bg-BG" dirty="0" err="1"/>
              <a:t>Google</a:t>
            </a:r>
          </a:p>
          <a:p>
            <a:endParaRPr lang="bg-BG" dirty="0"/>
          </a:p>
          <a:p>
            <a:r>
              <a:rPr lang="bg-BG" dirty="0"/>
              <a:t>Но не беше и толкова отдавна, когато </a:t>
            </a:r>
            <a:r>
              <a:rPr lang="bg-BG" dirty="0" err="1"/>
              <a:t>Google</a:t>
            </a:r>
            <a:r>
              <a:rPr lang="bg-BG" dirty="0"/>
              <a:t> не съществуваше</a:t>
            </a:r>
          </a:p>
          <a:p>
            <a:endParaRPr lang="bg-BG" dirty="0"/>
          </a:p>
          <a:p>
            <a:r>
              <a:rPr lang="bg-BG" dirty="0"/>
              <a:t>Кой би си помислил тогава, че един малък проект в един гараж може да се развие до световна компания засягаща целия свят</a:t>
            </a:r>
          </a:p>
          <a:p>
            <a:endParaRPr lang="bg-BG" dirty="0"/>
          </a:p>
          <a:p>
            <a:r>
              <a:rPr lang="bg-BG" dirty="0" err="1"/>
              <a:t>Google</a:t>
            </a:r>
            <a:r>
              <a:rPr lang="bg-BG" dirty="0"/>
              <a:t> дължи мощта си на факта, че те са осъзнали колко мощно оръжие е информацията и как ако успеят да я контролират, могат да извлекат полза</a:t>
            </a:r>
          </a:p>
        </p:txBody>
      </p:sp>
    </p:spTree>
    <p:extLst>
      <p:ext uri="{BB962C8B-B14F-4D97-AF65-F5344CB8AC3E}">
        <p14:creationId xmlns:p14="http://schemas.microsoft.com/office/powerpoint/2010/main" val="348516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D4BC4D8-BB12-4B00-BE36-6D018BD7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Светът преди първите компютри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F1EBC73-DEAB-4C35-83CA-54E48419C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bg-BG" dirty="0"/>
              <a:t>Преди първите изчислителни машини компютър се е казвало на хората, които са извършвали някакви изчисления следвайки инструкции за работа</a:t>
            </a:r>
          </a:p>
          <a:p>
            <a:pPr>
              <a:buFont typeface="Arial" charset="2"/>
              <a:buChar char="•"/>
            </a:pPr>
            <a:endParaRPr lang="bg-BG" dirty="0"/>
          </a:p>
          <a:p>
            <a:pPr>
              <a:buFont typeface="Arial" charset="2"/>
              <a:buChar char="•"/>
            </a:pPr>
            <a:r>
              <a:rPr lang="bg-BG" dirty="0"/>
              <a:t>През Втората световна война Алън Тюринг работи по разбиването на машината енигма работи по един от първите изчислителни модели</a:t>
            </a:r>
          </a:p>
          <a:p>
            <a:pPr>
              <a:buFont typeface="Arial" charset="2"/>
              <a:buChar char="•"/>
            </a:pPr>
            <a:endParaRPr lang="bg-BG" dirty="0"/>
          </a:p>
          <a:p>
            <a:pPr>
              <a:buFont typeface="Arial" charset="2"/>
              <a:buChar char="•"/>
            </a:pPr>
            <a:r>
              <a:rPr lang="bg-BG" dirty="0"/>
              <a:t>Чрез своя научен труд успява да разбие смятаната тогава за неразбиваема енигма</a:t>
            </a:r>
          </a:p>
          <a:p>
            <a:pPr>
              <a:buFont typeface="Arial" charset="2"/>
              <a:buChar char="•"/>
            </a:pPr>
            <a:endParaRPr lang="bg-BG" dirty="0"/>
          </a:p>
          <a:p>
            <a:pPr>
              <a:buFont typeface="Arial" charset="2"/>
              <a:buChar char="•"/>
            </a:pPr>
            <a:r>
              <a:rPr lang="bg-BG" dirty="0"/>
              <a:t>Той осъзнава, че машина може да бъде победена само от машина</a:t>
            </a:r>
          </a:p>
        </p:txBody>
      </p:sp>
    </p:spTree>
    <p:extLst>
      <p:ext uri="{BB962C8B-B14F-4D97-AF65-F5344CB8AC3E}">
        <p14:creationId xmlns:p14="http://schemas.microsoft.com/office/powerpoint/2010/main" val="415332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7" descr="Картина, която съдържа път, компютър, седящ, запълнен&#10;&#10;Описанието е генерирано автоматично">
            <a:extLst>
              <a:ext uri="{FF2B5EF4-FFF2-40B4-BE49-F238E27FC236}">
                <a16:creationId xmlns:a16="http://schemas.microsoft.com/office/drawing/2014/main" id="{4BCA1C70-B1AB-4D09-BD64-0A88C3FCA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13" r="-93" b="22942"/>
          <a:stretch/>
        </p:blipFill>
        <p:spPr>
          <a:xfrm>
            <a:off x="-1561" y="-8467"/>
            <a:ext cx="12202960" cy="6869901"/>
          </a:xfrm>
        </p:spPr>
      </p:pic>
    </p:spTree>
    <p:extLst>
      <p:ext uri="{BB962C8B-B14F-4D97-AF65-F5344CB8AC3E}">
        <p14:creationId xmlns:p14="http://schemas.microsoft.com/office/powerpoint/2010/main" val="177146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272C90F-CF92-4CED-A483-AD750CBB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bg-BG"/>
              <a:t>Светът преди първите компютри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EC69402-5D64-4E98-8CDA-3B2FF9207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552" y="2417649"/>
            <a:ext cx="6228459" cy="37685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buFont typeface="Arial" charset="2"/>
              <a:buChar char="•"/>
            </a:pPr>
            <a:r>
              <a:rPr lang="bg-BG" sz="1700" dirty="0"/>
              <a:t>Тюринг си задава въпроса дали е възможно дадена последователност от действия да бъде изпълнявана не от човек, ами от машина</a:t>
            </a:r>
            <a:endParaRPr lang="bg-BG" dirty="0"/>
          </a:p>
          <a:p>
            <a:pPr>
              <a:lnSpc>
                <a:spcPct val="90000"/>
              </a:lnSpc>
              <a:buFont typeface="Arial" charset="2"/>
              <a:buChar char="•"/>
            </a:pPr>
            <a:endParaRPr lang="bg-BG" sz="1700" dirty="0"/>
          </a:p>
          <a:p>
            <a:pPr>
              <a:lnSpc>
                <a:spcPct val="90000"/>
              </a:lnSpc>
              <a:buFont typeface="Arial" charset="2"/>
              <a:buChar char="•"/>
            </a:pPr>
            <a:r>
              <a:rPr lang="bg-BG" sz="1700" dirty="0"/>
              <a:t>Така се появява най-първоначалната версия на съвременен компютър, който има неограничена лента (памет), в която четяща глава да може да записва, чете и да се движи наляво и надясно по лентата</a:t>
            </a:r>
          </a:p>
          <a:p>
            <a:pPr>
              <a:lnSpc>
                <a:spcPct val="90000"/>
              </a:lnSpc>
            </a:pPr>
            <a:endParaRPr lang="bg-BG" sz="1700"/>
          </a:p>
        </p:txBody>
      </p:sp>
      <p:pic>
        <p:nvPicPr>
          <p:cNvPr id="4" name="Картина 4" descr="Картина, която съдържа текст, часовник, знак&#10;&#10;Описанието е генерирано автоматично">
            <a:extLst>
              <a:ext uri="{FF2B5EF4-FFF2-40B4-BE49-F238E27FC236}">
                <a16:creationId xmlns:a16="http://schemas.microsoft.com/office/drawing/2014/main" id="{26D95E4F-B790-4F54-B226-0509B0D86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6" y="2039982"/>
            <a:ext cx="4093179" cy="174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3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21C418F-4AE0-44FF-8A19-DDE5BDBD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Светът преди първите компютри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AC23C7F-BF5D-4688-A35D-DEDE00E1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bg-BG" dirty="0"/>
              <a:t>Така Тюринг формулира абстрактна идея, която през последните 100 години се превръща в реалност от възможности</a:t>
            </a:r>
          </a:p>
          <a:p>
            <a:pPr>
              <a:buFont typeface="Arial" charset="2"/>
              <a:buChar char="•"/>
            </a:pPr>
            <a:endParaRPr lang="bg-BG" dirty="0"/>
          </a:p>
          <a:p>
            <a:pPr>
              <a:buFont typeface="Arial" charset="2"/>
              <a:buChar char="•"/>
            </a:pPr>
            <a:r>
              <a:rPr lang="bg-BG" dirty="0"/>
              <a:t>Като постепенно благодарение на него се формира една цяла нова научна област от информационни технологии</a:t>
            </a:r>
          </a:p>
          <a:p>
            <a:pPr>
              <a:buFont typeface="Arial" charset="2"/>
              <a:buChar char="•"/>
            </a:pPr>
            <a:endParaRPr lang="bg-BG" dirty="0"/>
          </a:p>
          <a:p>
            <a:pPr>
              <a:buFont typeface="Arial" charset="2"/>
              <a:buChar char="•"/>
            </a:pPr>
            <a:r>
              <a:rPr lang="bg-BG" dirty="0"/>
              <a:t>С времето идеите на Тюринг се превръщат в реалността, в която всички живеем днес</a:t>
            </a:r>
          </a:p>
        </p:txBody>
      </p:sp>
    </p:spTree>
    <p:extLst>
      <p:ext uri="{BB962C8B-B14F-4D97-AF65-F5344CB8AC3E}">
        <p14:creationId xmlns:p14="http://schemas.microsoft.com/office/powerpoint/2010/main" val="22892250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 екран</PresentationFormat>
  <Slides>16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17" baseType="lpstr">
      <vt:lpstr>Facet</vt:lpstr>
      <vt:lpstr>Въведение в увода по програмиране</vt:lpstr>
      <vt:lpstr>Светът преди първите компютри</vt:lpstr>
      <vt:lpstr>Светът преди първите компютри</vt:lpstr>
      <vt:lpstr>Светът преди първите компютри</vt:lpstr>
      <vt:lpstr>Светът преди първите компютри</vt:lpstr>
      <vt:lpstr>Светът преди първите компютри</vt:lpstr>
      <vt:lpstr>Презентация на PowerPoint</vt:lpstr>
      <vt:lpstr>Светът преди първите компютри</vt:lpstr>
      <vt:lpstr>Светът преди първите компютри</vt:lpstr>
      <vt:lpstr>Какво е програмиране?</vt:lpstr>
      <vt:lpstr>Какво е програмиране?</vt:lpstr>
      <vt:lpstr>Какво е програмиране?</vt:lpstr>
      <vt:lpstr>Какво е програмиране?</vt:lpstr>
      <vt:lpstr>Основни понятия</vt:lpstr>
      <vt:lpstr>Не аз го ритам, а алгоритъм</vt:lpstr>
      <vt:lpstr>Какво е алгоритъм?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revision>109</cp:revision>
  <dcterms:created xsi:type="dcterms:W3CDTF">2020-09-21T21:40:05Z</dcterms:created>
  <dcterms:modified xsi:type="dcterms:W3CDTF">2020-10-11T20:49:58Z</dcterms:modified>
</cp:coreProperties>
</file>