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9"/>
  </p:notesMasterIdLst>
  <p:sldIdLst>
    <p:sldId id="256" r:id="rId2"/>
    <p:sldId id="276" r:id="rId3"/>
    <p:sldId id="275" r:id="rId4"/>
    <p:sldId id="274" r:id="rId5"/>
    <p:sldId id="273" r:id="rId6"/>
    <p:sldId id="272" r:id="rId7"/>
    <p:sldId id="271" r:id="rId8"/>
    <p:sldId id="297" r:id="rId9"/>
    <p:sldId id="270" r:id="rId10"/>
    <p:sldId id="269" r:id="rId11"/>
    <p:sldId id="293" r:id="rId12"/>
    <p:sldId id="298" r:id="rId13"/>
    <p:sldId id="268" r:id="rId14"/>
    <p:sldId id="267" r:id="rId15"/>
    <p:sldId id="282" r:id="rId16"/>
    <p:sldId id="283" r:id="rId17"/>
    <p:sldId id="284" r:id="rId18"/>
    <p:sldId id="285" r:id="rId19"/>
    <p:sldId id="266" r:id="rId20"/>
    <p:sldId id="265" r:id="rId21"/>
    <p:sldId id="264" r:id="rId22"/>
    <p:sldId id="263" r:id="rId23"/>
    <p:sldId id="292" r:id="rId24"/>
    <p:sldId id="262" r:id="rId25"/>
    <p:sldId id="261" r:id="rId26"/>
    <p:sldId id="260" r:id="rId27"/>
    <p:sldId id="259" r:id="rId28"/>
    <p:sldId id="280" r:id="rId29"/>
    <p:sldId id="258" r:id="rId30"/>
    <p:sldId id="277" r:id="rId31"/>
    <p:sldId id="278" r:id="rId32"/>
    <p:sldId id="279" r:id="rId33"/>
    <p:sldId id="257" r:id="rId34"/>
    <p:sldId id="286" r:id="rId35"/>
    <p:sldId id="287" r:id="rId36"/>
    <p:sldId id="288" r:id="rId37"/>
    <p:sldId id="289" r:id="rId38"/>
    <p:sldId id="290" r:id="rId39"/>
    <p:sldId id="291" r:id="rId40"/>
    <p:sldId id="294" r:id="rId41"/>
    <p:sldId id="295" r:id="rId42"/>
    <p:sldId id="296" r:id="rId43"/>
    <p:sldId id="299" r:id="rId44"/>
    <p:sldId id="300" r:id="rId45"/>
    <p:sldId id="301" r:id="rId46"/>
    <p:sldId id="302" r:id="rId47"/>
    <p:sldId id="303" r:id="rId48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A6A986-99E0-4F10-AEFA-3A2788FB554C}" v="59" dt="2020-08-01T14:20:12.419"/>
    <p1510:client id="{28A4325A-B1BF-8A61-893A-6CEB28F6D24A}" v="932" dt="2020-09-29T20:40:39.876"/>
    <p1510:client id="{6475CBD1-2653-6839-8387-4A3457B9A812}" v="1328" dt="2020-10-18T14:13:29.387"/>
    <p1510:client id="{C5015FDD-2BF8-61F9-C375-78248E554433}" v="3539" dt="2020-10-18T12:49:48.075"/>
    <p1510:client id="{D07A6A07-9670-34C3-DBC5-0DC267D70EDA}" v="1989" dt="2020-10-17T21:04:22.839"/>
    <p1510:client id="{EFA15CDC-8454-1C04-6400-87A1BBEC1F6E}" v="76" dt="2020-10-09T09:00:45.46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ен стил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горния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AB8793-60BF-4745-842B-74695F620391}" type="datetimeFigureOut">
              <a:rPr lang="bg-BG"/>
              <a:t>18.10.2020 г.</a:t>
            </a:fld>
            <a:endParaRPr lang="bg-BG"/>
          </a:p>
        </p:txBody>
      </p:sp>
      <p:sp>
        <p:nvSpPr>
          <p:cNvPr id="4" name="Контейнер за изображение на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Контейнер за бележ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29BA6E-FE3D-4B26-80FD-7033D1D8F906}" type="slidenum">
              <a:rPr lang="bg-BG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65730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AE9F5B-2804-43A4-8E1F-AB0FEF0CADF3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42349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Int </a:t>
            </a:r>
            <a:r>
              <a:rPr lang="bg-BG" dirty="0"/>
              <a:t>се представя с 32 бита, 1 бит се използва за знака на числото, другите 31 за стойността му</a:t>
            </a:r>
            <a:endParaRPr lang="en-GB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AE9F5B-2804-43A4-8E1F-AB0FEF0CADF3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28893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Int </a:t>
            </a:r>
            <a:r>
              <a:rPr lang="bg-BG" dirty="0"/>
              <a:t>се представя с 32 бита, 1 бит се използва за знака на числото, другите 31 за стойността му</a:t>
            </a:r>
            <a:endParaRPr lang="en-GB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AE9F5B-2804-43A4-8E1F-AB0FEF0CADF3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49269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dirty="0"/>
              <a:t>Число, на което отговаря даден символ от </a:t>
            </a:r>
            <a:r>
              <a:rPr lang="en-GB" dirty="0"/>
              <a:t>ASCII </a:t>
            </a:r>
            <a:r>
              <a:rPr lang="bg-BG" dirty="0"/>
              <a:t>таблицата</a:t>
            </a:r>
            <a:endParaRPr lang="en-GB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AE9F5B-2804-43A4-8E1F-AB0FEF0CADF3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09963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dirty="0"/>
              <a:t>Има няколко добри практики за имена състоящи се от 2 или повече думи</a:t>
            </a:r>
            <a:endParaRPr lang="en-GB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AE9F5B-2804-43A4-8E1F-AB0FEF0CADF3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03930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151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944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865210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9924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657805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7425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10/18/2020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0443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4677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6994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518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10/18/2020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100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307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0060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883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698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803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072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plusplus.com/reference/cmath/round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Magic_number_(programming)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utorialspoint.com/cplusplus/cpp_casting_operators.htm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179DE42-5613-4B35-A1E6-6CCBAA13C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B898B32-3891-4C3A-8F58-C5969D2E90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48300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E4806D-B8F9-4679-A68A-9BD21C01A3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7175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23">
            <a:extLst>
              <a:ext uri="{FF2B5EF4-FFF2-40B4-BE49-F238E27FC236}">
                <a16:creationId xmlns:a16="http://schemas.microsoft.com/office/drawing/2014/main" id="{52FB45E9-914E-4471-AC87-E475CD517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58764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25">
            <a:extLst>
              <a:ext uri="{FF2B5EF4-FFF2-40B4-BE49-F238E27FC236}">
                <a16:creationId xmlns:a16="http://schemas.microsoft.com/office/drawing/2014/main" id="{C310626D-5743-49D4-8F7D-88C4F8F05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80730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3C195FC1-B568-4C72-9902-34CB35DDD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9621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27">
            <a:extLst>
              <a:ext uri="{FF2B5EF4-FFF2-40B4-BE49-F238E27FC236}">
                <a16:creationId xmlns:a16="http://schemas.microsoft.com/office/drawing/2014/main" id="{EF2BDF77-362C-43F0-8CBB-A969EC2AE0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1788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4BE96B01-3929-432D-B8C2-ADBCB74C2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48954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2A6FCDE6-CDE2-4C51-B18E-A95CFB679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16287" y="-8467"/>
            <a:ext cx="9175713" cy="6866467"/>
          </a:xfrm>
          <a:custGeom>
            <a:avLst/>
            <a:gdLst>
              <a:gd name="connsiteX0" fmla="*/ 0 w 9175713"/>
              <a:gd name="connsiteY0" fmla="*/ 0 h 6866467"/>
              <a:gd name="connsiteX1" fmla="*/ 1249825 w 9175713"/>
              <a:gd name="connsiteY1" fmla="*/ 0 h 6866467"/>
              <a:gd name="connsiteX2" fmla="*/ 1249825 w 9175713"/>
              <a:gd name="connsiteY2" fmla="*/ 8467 h 6866467"/>
              <a:gd name="connsiteX3" fmla="*/ 9175713 w 9175713"/>
              <a:gd name="connsiteY3" fmla="*/ 8467 h 6866467"/>
              <a:gd name="connsiteX4" fmla="*/ 9175713 w 9175713"/>
              <a:gd name="connsiteY4" fmla="*/ 6866467 h 6866467"/>
              <a:gd name="connsiteX5" fmla="*/ 1249825 w 9175713"/>
              <a:gd name="connsiteY5" fmla="*/ 6866467 h 6866467"/>
              <a:gd name="connsiteX6" fmla="*/ 1109382 w 9175713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75713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9175713" y="8467"/>
                </a:lnTo>
                <a:lnTo>
                  <a:pt x="9175713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лавие 1"/>
          <p:cNvSpPr>
            <a:spLocks noGrp="1"/>
          </p:cNvSpPr>
          <p:nvPr>
            <p:ph type="ctrTitle"/>
          </p:nvPr>
        </p:nvSpPr>
        <p:spPr>
          <a:xfrm>
            <a:off x="4419136" y="1020871"/>
            <a:ext cx="6960759" cy="2849671"/>
          </a:xfrm>
        </p:spPr>
        <p:txBody>
          <a:bodyPr>
            <a:normAutofit/>
          </a:bodyPr>
          <a:lstStyle/>
          <a:p>
            <a:pPr algn="l"/>
            <a:r>
              <a:rPr lang="bg-BG" sz="6000">
                <a:solidFill>
                  <a:srgbClr val="FFFFFF"/>
                </a:solidFill>
              </a:rPr>
              <a:t>Променливи</a:t>
            </a:r>
          </a:p>
        </p:txBody>
      </p:sp>
      <p:sp>
        <p:nvSpPr>
          <p:cNvPr id="3" name="Подзаглавие 2"/>
          <p:cNvSpPr>
            <a:spLocks noGrp="1"/>
          </p:cNvSpPr>
          <p:nvPr>
            <p:ph type="subTitle" idx="1"/>
          </p:nvPr>
        </p:nvSpPr>
        <p:spPr>
          <a:xfrm>
            <a:off x="4548104" y="3962088"/>
            <a:ext cx="6112077" cy="1186108"/>
          </a:xfrm>
        </p:spPr>
        <p:txBody>
          <a:bodyPr>
            <a:normAutofit/>
          </a:bodyPr>
          <a:lstStyle/>
          <a:p>
            <a:pPr algn="l"/>
            <a:r>
              <a:rPr lang="bg-BG" dirty="0">
                <a:solidFill>
                  <a:srgbClr val="FFFFFF"/>
                </a:solidFill>
              </a:rPr>
              <a:t>Изготвена от Мартин Илиев</a:t>
            </a:r>
            <a:endParaRPr lang="bg-BG" dirty="0">
              <a:solidFill>
                <a:srgbClr val="FFFFFF">
                  <a:alpha val="70000"/>
                </a:srgbClr>
              </a:solidFill>
            </a:endParaRPr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9D2E8756-2465-473A-BA2A-2DB1D6224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062562" y="3271487"/>
            <a:ext cx="220660" cy="186439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7301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A1808F3E-D870-487B-A958-AD1D5B4BD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Числа с плаваща запетая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33C7D12B-2967-46BC-BE66-B88D096D5F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bg-BG" dirty="0"/>
              <a:t>Ключова дума </a:t>
            </a:r>
            <a:r>
              <a:rPr lang="en-GB" dirty="0"/>
              <a:t>float</a:t>
            </a:r>
          </a:p>
          <a:p>
            <a:endParaRPr lang="en-GB" dirty="0"/>
          </a:p>
          <a:p>
            <a:r>
              <a:rPr lang="bg-BG" dirty="0"/>
              <a:t>Множество от стойности:</a:t>
            </a:r>
            <a:r>
              <a:rPr lang="en-GB" dirty="0"/>
              <a:t> +/- 3.4e +/- 38 (~7 digits)</a:t>
            </a:r>
          </a:p>
          <a:p>
            <a:endParaRPr lang="en-GB" dirty="0"/>
          </a:p>
          <a:p>
            <a:r>
              <a:rPr lang="bg-BG" dirty="0"/>
              <a:t>По подразбиране константите с плаваща запетая са </a:t>
            </a:r>
            <a:r>
              <a:rPr lang="en-GB" dirty="0"/>
              <a:t>double, </a:t>
            </a:r>
            <a:r>
              <a:rPr lang="bg-BG" dirty="0"/>
              <a:t>за да се отбележи, че искаме да се третира като </a:t>
            </a:r>
            <a:r>
              <a:rPr lang="en-GB" dirty="0"/>
              <a:t>float </a:t>
            </a:r>
            <a:r>
              <a:rPr lang="bg-BG" dirty="0"/>
              <a:t>трябва да го отбележим:</a:t>
            </a:r>
          </a:p>
          <a:p>
            <a:pPr lvl="1"/>
            <a:r>
              <a:rPr lang="en-GB" dirty="0"/>
              <a:t>3.14</a:t>
            </a:r>
            <a:r>
              <a:rPr lang="en-GB" sz="5400" dirty="0">
                <a:solidFill>
                  <a:srgbClr val="FF0000"/>
                </a:solidFill>
              </a:rPr>
              <a:t>F</a:t>
            </a:r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2132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6D8EFC8A-E9F8-4EDA-9424-BC096F919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Вградени функции за работа с дробни числа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635A3DD8-AF4D-4760-816D-56233D6C5E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9216900" cy="388077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bg-BG" dirty="0"/>
              <a:t>За да контролирате с каква прецизност да излизат данните след десетичната запетая трябва да използвате функцията:</a:t>
            </a:r>
            <a:r>
              <a:rPr lang="bg-BG" dirty="0">
                <a:ea typeface="+mn-lt"/>
                <a:cs typeface="+mn-lt"/>
              </a:rPr>
              <a:t> </a:t>
            </a:r>
            <a:r>
              <a:rPr lang="bg-BG" b="1" dirty="0" err="1">
                <a:ea typeface="+mn-lt"/>
                <a:cs typeface="+mn-lt"/>
              </a:rPr>
              <a:t>std</a:t>
            </a:r>
            <a:r>
              <a:rPr lang="bg-BG" b="1" dirty="0">
                <a:ea typeface="+mn-lt"/>
                <a:cs typeface="+mn-lt"/>
              </a:rPr>
              <a:t>::</a:t>
            </a:r>
            <a:r>
              <a:rPr lang="bg-BG" b="1" dirty="0" err="1">
                <a:ea typeface="+mn-lt"/>
                <a:cs typeface="+mn-lt"/>
              </a:rPr>
              <a:t>cout.precision</a:t>
            </a:r>
            <a:r>
              <a:rPr lang="bg-BG" b="1" dirty="0">
                <a:ea typeface="+mn-lt"/>
                <a:cs typeface="+mn-lt"/>
              </a:rPr>
              <a:t>(</a:t>
            </a:r>
            <a:r>
              <a:rPr lang="bg-BG" b="1" dirty="0">
                <a:solidFill>
                  <a:srgbClr val="7030A0"/>
                </a:solidFill>
                <a:ea typeface="+mn-lt"/>
                <a:cs typeface="+mn-lt"/>
              </a:rPr>
              <a:t>N</a:t>
            </a:r>
            <a:r>
              <a:rPr lang="bg-BG" b="1" dirty="0">
                <a:ea typeface="+mn-lt"/>
                <a:cs typeface="+mn-lt"/>
              </a:rPr>
              <a:t>);</a:t>
            </a:r>
          </a:p>
          <a:p>
            <a:endParaRPr lang="bg-BG" b="1" dirty="0"/>
          </a:p>
          <a:p>
            <a:r>
              <a:rPr lang="bg-BG" dirty="0"/>
              <a:t>Съществуват няколко функции в библиотеката &lt;</a:t>
            </a:r>
            <a:r>
              <a:rPr lang="bg-BG" dirty="0" err="1"/>
              <a:t>math.h</a:t>
            </a:r>
            <a:r>
              <a:rPr lang="bg-BG" dirty="0"/>
              <a:t>&gt; за закръгляне:</a:t>
            </a:r>
            <a:endParaRPr lang="bg-BG" b="1" dirty="0"/>
          </a:p>
          <a:p>
            <a:pPr lvl="1"/>
            <a:r>
              <a:rPr lang="bg-BG" dirty="0" err="1"/>
              <a:t>round</a:t>
            </a:r>
            <a:r>
              <a:rPr lang="bg-BG" dirty="0"/>
              <a:t>() закръгля числото както вие очаквате от знанията по математика</a:t>
            </a:r>
          </a:p>
          <a:p>
            <a:pPr lvl="1"/>
            <a:r>
              <a:rPr lang="bg-BG" dirty="0" err="1"/>
              <a:t>floor</a:t>
            </a:r>
            <a:r>
              <a:rPr lang="bg-BG" dirty="0"/>
              <a:t>() дава по-малката от двете стойности, между които е </a:t>
            </a:r>
            <a:r>
              <a:rPr lang="bg-BG" dirty="0" err="1"/>
              <a:t>дробта</a:t>
            </a:r>
          </a:p>
          <a:p>
            <a:pPr lvl="1"/>
            <a:r>
              <a:rPr lang="bg-BG" dirty="0" err="1"/>
              <a:t>ceil</a:t>
            </a:r>
            <a:r>
              <a:rPr lang="bg-BG" dirty="0"/>
              <a:t>() </a:t>
            </a:r>
            <a:r>
              <a:rPr lang="bg-BG" dirty="0">
                <a:ea typeface="+mn-lt"/>
                <a:cs typeface="+mn-lt"/>
              </a:rPr>
              <a:t>дава по-голямата от двете стойности, между които е </a:t>
            </a:r>
            <a:r>
              <a:rPr lang="bg-BG" dirty="0" err="1">
                <a:ea typeface="+mn-lt"/>
                <a:cs typeface="+mn-lt"/>
              </a:rPr>
              <a:t>дробта</a:t>
            </a:r>
            <a:endParaRPr lang="bg-BG" dirty="0">
              <a:ea typeface="+mn-lt"/>
              <a:cs typeface="+mn-lt"/>
            </a:endParaRPr>
          </a:p>
          <a:p>
            <a:pPr lvl="1"/>
            <a:r>
              <a:rPr lang="bg-BG" dirty="0" err="1"/>
              <a:t>trunc</a:t>
            </a:r>
            <a:r>
              <a:rPr lang="bg-BG" dirty="0"/>
              <a:t>() премахва всичко след десетичната запетая</a:t>
            </a:r>
          </a:p>
          <a:p>
            <a:pPr lvl="1"/>
            <a:endParaRPr lang="bg-BG" dirty="0"/>
          </a:p>
          <a:p>
            <a:endParaRPr lang="bg-BG" b="1" dirty="0"/>
          </a:p>
        </p:txBody>
      </p:sp>
    </p:spTree>
    <p:extLst>
      <p:ext uri="{BB962C8B-B14F-4D97-AF65-F5344CB8AC3E}">
        <p14:creationId xmlns:p14="http://schemas.microsoft.com/office/powerpoint/2010/main" val="1151130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FB1AC91F-2F91-4414-8EFE-621A5F52C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>
                <a:ea typeface="+mj-lt"/>
                <a:cs typeface="+mj-lt"/>
              </a:rPr>
              <a:t>Вградени функции за работа с дробни числа</a:t>
            </a:r>
            <a:endParaRPr lang="bg-BG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A5029F94-C060-40A4-8A44-9EE8BB1B51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/>
          </a:bodyPr>
          <a:lstStyle/>
          <a:p>
            <a:pPr marL="0" indent="0">
              <a:buNone/>
            </a:pPr>
            <a:r>
              <a:rPr lang="bg-BG" dirty="0" err="1">
                <a:ea typeface="+mn-lt"/>
                <a:cs typeface="+mn-lt"/>
              </a:rPr>
              <a:t>value</a:t>
            </a:r>
            <a:r>
              <a:rPr lang="bg-BG" dirty="0">
                <a:ea typeface="+mn-lt"/>
                <a:cs typeface="+mn-lt"/>
              </a:rPr>
              <a:t>   </a:t>
            </a:r>
            <a:r>
              <a:rPr lang="bg-BG" dirty="0" err="1">
                <a:ea typeface="+mn-lt"/>
                <a:cs typeface="+mn-lt"/>
              </a:rPr>
              <a:t>round</a:t>
            </a:r>
            <a:r>
              <a:rPr lang="bg-BG" dirty="0">
                <a:ea typeface="+mn-lt"/>
                <a:cs typeface="+mn-lt"/>
              </a:rPr>
              <a:t>   </a:t>
            </a:r>
            <a:r>
              <a:rPr lang="bg-BG" dirty="0" err="1">
                <a:ea typeface="+mn-lt"/>
                <a:cs typeface="+mn-lt"/>
              </a:rPr>
              <a:t>floor</a:t>
            </a:r>
            <a:r>
              <a:rPr lang="bg-BG" dirty="0">
                <a:ea typeface="+mn-lt"/>
                <a:cs typeface="+mn-lt"/>
              </a:rPr>
              <a:t>   </a:t>
            </a:r>
            <a:r>
              <a:rPr lang="bg-BG" dirty="0" err="1">
                <a:ea typeface="+mn-lt"/>
                <a:cs typeface="+mn-lt"/>
              </a:rPr>
              <a:t>ceil</a:t>
            </a:r>
            <a:r>
              <a:rPr lang="bg-BG" dirty="0">
                <a:ea typeface="+mn-lt"/>
                <a:cs typeface="+mn-lt"/>
              </a:rPr>
              <a:t>    </a:t>
            </a:r>
            <a:r>
              <a:rPr lang="bg-BG" dirty="0" err="1">
                <a:ea typeface="+mn-lt"/>
                <a:cs typeface="+mn-lt"/>
              </a:rPr>
              <a:t>trunc</a:t>
            </a:r>
            <a:r>
              <a:rPr lang="bg-BG" dirty="0">
                <a:ea typeface="+mn-lt"/>
                <a:cs typeface="+mn-lt"/>
              </a:rPr>
              <a:t>
-------  --------  ------   -----    ------
2.3        2.0      2.0     3.0       2.0
3.8        4.0      3.0     4.0       3.0
5.5        6.0      5.0     6.0       5.0
-2.3      -2.0    -3.0    -2.0      -2.0
-3.8      -4.0    -4.0    -3.0      -3.0
-5.5      -6.0    -6.0    -5.0      -5.0</a:t>
            </a:r>
          </a:p>
          <a:p>
            <a:pPr marL="0" indent="0">
              <a:buNone/>
            </a:pPr>
            <a:endParaRPr lang="bg-BG" dirty="0"/>
          </a:p>
          <a:p>
            <a:r>
              <a:rPr lang="bg-BG" dirty="0"/>
              <a:t>За повече информация: </a:t>
            </a:r>
            <a:r>
              <a:rPr lang="bg-BG" dirty="0">
                <a:ea typeface="+mn-lt"/>
                <a:cs typeface="+mn-lt"/>
                <a:hlinkClick r:id="rId2"/>
              </a:rPr>
              <a:t>http://www.cplusplus.com/reference/cmath/round/</a:t>
            </a:r>
            <a:r>
              <a:rPr lang="bg-BG" dirty="0">
                <a:ea typeface="+mn-lt"/>
                <a:cs typeface="+mn-lt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9205119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CB1C7F39-A983-47F2-BCC1-8CE697133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Character 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81C2C81E-721D-43F0-8036-A346C27840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bg-BG" dirty="0"/>
              <a:t>Ключова дума </a:t>
            </a:r>
            <a:r>
              <a:rPr lang="en-GB" dirty="0"/>
              <a:t>char</a:t>
            </a:r>
          </a:p>
          <a:p>
            <a:endParaRPr lang="en-GB" dirty="0"/>
          </a:p>
          <a:p>
            <a:r>
              <a:rPr lang="en-GB" dirty="0"/>
              <a:t>‘ ‘ – </a:t>
            </a:r>
            <a:r>
              <a:rPr lang="bg-BG" dirty="0"/>
              <a:t>използват се, за да работим директно със символ </a:t>
            </a:r>
          </a:p>
          <a:p>
            <a:endParaRPr lang="bg-BG" dirty="0"/>
          </a:p>
          <a:p>
            <a:r>
              <a:rPr lang="en-GB" dirty="0"/>
              <a:t>‘ ‘ </a:t>
            </a:r>
            <a:r>
              <a:rPr lang="bg-BG" dirty="0"/>
              <a:t>съдържат само 1 символ</a:t>
            </a:r>
          </a:p>
          <a:p>
            <a:endParaRPr lang="bg-BG" dirty="0"/>
          </a:p>
          <a:p>
            <a:r>
              <a:rPr lang="en-GB" dirty="0"/>
              <a:t>‘\ ‘ – </a:t>
            </a:r>
            <a:r>
              <a:rPr lang="bg-BG" dirty="0"/>
              <a:t>специален символ, няколко символа образуват 1 конкретен</a:t>
            </a:r>
          </a:p>
          <a:p>
            <a:pPr lvl="1"/>
            <a:r>
              <a:rPr lang="en-GB" dirty="0"/>
              <a:t>‘\n’, ‘\t’, ‘\\’</a:t>
            </a:r>
            <a:endParaRPr lang="bg-BG" dirty="0"/>
          </a:p>
          <a:p>
            <a:pPr lvl="1"/>
            <a:endParaRPr lang="en-GB" dirty="0"/>
          </a:p>
          <a:p>
            <a:r>
              <a:rPr lang="bg-BG" dirty="0"/>
              <a:t>Приложения на </a:t>
            </a:r>
            <a:r>
              <a:rPr lang="en-GB" dirty="0"/>
              <a:t>ASCII </a:t>
            </a:r>
            <a:r>
              <a:rPr lang="bg-BG" dirty="0"/>
              <a:t>таблицата може да разгледате в бонус материалите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2140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Картина 5" descr="Картина, която съдържа маса&#10;&#10;Описанието е генерирано автоматично">
            <a:extLst>
              <a:ext uri="{FF2B5EF4-FFF2-40B4-BE49-F238E27FC236}">
                <a16:creationId xmlns:a16="http://schemas.microsoft.com/office/drawing/2014/main" id="{6B7451DE-75FA-43D6-A8C6-2B417ECBD1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3733" y="-10225"/>
            <a:ext cx="12191637" cy="6866748"/>
          </a:xfrm>
        </p:spPr>
      </p:pic>
    </p:spTree>
    <p:extLst>
      <p:ext uri="{BB962C8B-B14F-4D97-AF65-F5344CB8AC3E}">
        <p14:creationId xmlns:p14="http://schemas.microsoft.com/office/powerpoint/2010/main" val="5922117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39F4A145-5BCA-4DD4-81D6-4E58976DC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>
                <a:ea typeface="+mj-lt"/>
                <a:cs typeface="+mj-lt"/>
              </a:rPr>
              <a:t>Важни неща относно </a:t>
            </a:r>
            <a:r>
              <a:rPr lang="en-GB" dirty="0">
                <a:ea typeface="+mj-lt"/>
                <a:cs typeface="+mj-lt"/>
              </a:rPr>
              <a:t>ASCII </a:t>
            </a:r>
            <a:r>
              <a:rPr lang="bg-BG" dirty="0">
                <a:ea typeface="+mj-lt"/>
                <a:cs typeface="+mj-lt"/>
              </a:rPr>
              <a:t>на този етап</a:t>
            </a:r>
            <a:endParaRPr lang="en-GB" dirty="0">
              <a:ea typeface="+mj-lt"/>
              <a:cs typeface="+mj-lt"/>
            </a:endParaRP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401B93FD-3E3B-4925-9520-05638B7FE4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862481" cy="419088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bg-BG" dirty="0">
                <a:ea typeface="+mn-lt"/>
                <a:cs typeface="+mn-lt"/>
              </a:rPr>
              <a:t>Може да се извършват математически операции със символи</a:t>
            </a:r>
            <a:endParaRPr lang="en-US" dirty="0">
              <a:ea typeface="+mn-lt"/>
              <a:cs typeface="+mn-lt"/>
            </a:endParaRPr>
          </a:p>
          <a:p>
            <a:endParaRPr lang="en-GB" dirty="0">
              <a:ea typeface="+mn-lt"/>
              <a:cs typeface="+mn-lt"/>
            </a:endParaRPr>
          </a:p>
          <a:p>
            <a:r>
              <a:rPr lang="bg-BG" dirty="0">
                <a:ea typeface="+mn-lt"/>
                <a:cs typeface="+mn-lt"/>
              </a:rPr>
              <a:t>За да преобразувате символ число в число, от символа трябва да извадите 48 или символа </a:t>
            </a:r>
            <a:r>
              <a:rPr lang="en-GB" dirty="0">
                <a:ea typeface="+mn-lt"/>
                <a:cs typeface="+mn-lt"/>
              </a:rPr>
              <a:t>‘0’</a:t>
            </a:r>
            <a:endParaRPr lang="en-US" dirty="0">
              <a:ea typeface="+mn-lt"/>
              <a:cs typeface="+mn-lt"/>
            </a:endParaRPr>
          </a:p>
          <a:p>
            <a:pPr lvl="1"/>
            <a:r>
              <a:rPr lang="en-GB" dirty="0">
                <a:ea typeface="+mn-lt"/>
                <a:cs typeface="+mn-lt"/>
              </a:rPr>
              <a:t>‘9’ – 7 = 50, </a:t>
            </a:r>
            <a:r>
              <a:rPr lang="bg-BG" dirty="0">
                <a:ea typeface="+mn-lt"/>
                <a:cs typeface="+mn-lt"/>
              </a:rPr>
              <a:t>защото </a:t>
            </a:r>
            <a:r>
              <a:rPr lang="en-GB" dirty="0">
                <a:ea typeface="+mn-lt"/>
                <a:cs typeface="+mn-lt"/>
              </a:rPr>
              <a:t>‘9’ </a:t>
            </a:r>
            <a:r>
              <a:rPr lang="bg-BG" dirty="0">
                <a:ea typeface="+mn-lt"/>
                <a:cs typeface="+mn-lt"/>
              </a:rPr>
              <a:t>има числена стойност 57</a:t>
            </a:r>
            <a:endParaRPr lang="en-US" dirty="0">
              <a:ea typeface="+mn-lt"/>
              <a:cs typeface="+mn-lt"/>
            </a:endParaRPr>
          </a:p>
          <a:p>
            <a:pPr lvl="1"/>
            <a:r>
              <a:rPr lang="en-GB" dirty="0">
                <a:ea typeface="+mn-lt"/>
                <a:cs typeface="+mn-lt"/>
              </a:rPr>
              <a:t>‘9’ – ‘0’ – 7 = 57 – 48 – 7 = 2</a:t>
            </a:r>
            <a:endParaRPr lang="en-US" dirty="0">
              <a:ea typeface="+mn-lt"/>
              <a:cs typeface="+mn-lt"/>
            </a:endParaRPr>
          </a:p>
          <a:p>
            <a:endParaRPr lang="en-GB" dirty="0">
              <a:ea typeface="+mn-lt"/>
              <a:cs typeface="+mn-lt"/>
            </a:endParaRPr>
          </a:p>
          <a:p>
            <a:r>
              <a:rPr lang="bg-BG" dirty="0">
                <a:ea typeface="+mn-lt"/>
                <a:cs typeface="+mn-lt"/>
              </a:rPr>
              <a:t>Главните букви са преди малките</a:t>
            </a:r>
            <a:endParaRPr lang="en-US" dirty="0">
              <a:ea typeface="+mn-lt"/>
              <a:cs typeface="+mn-lt"/>
            </a:endParaRPr>
          </a:p>
          <a:p>
            <a:endParaRPr lang="bg-BG" dirty="0">
              <a:ea typeface="+mn-lt"/>
              <a:cs typeface="+mn-lt"/>
            </a:endParaRPr>
          </a:p>
          <a:p>
            <a:r>
              <a:rPr lang="bg-BG" dirty="0">
                <a:ea typeface="+mn-lt"/>
                <a:cs typeface="+mn-lt"/>
              </a:rPr>
              <a:t>Разстоянието между малка и главна буква е 2</a:t>
            </a:r>
            <a:r>
              <a:rPr lang="en-GB" dirty="0">
                <a:ea typeface="+mn-lt"/>
                <a:cs typeface="+mn-lt"/>
              </a:rPr>
              <a:t>^5 = 32 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101163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1E7BBCB0-1D3D-4FDF-B5F0-78B33B11C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>
                <a:ea typeface="+mj-lt"/>
                <a:cs typeface="+mj-lt"/>
              </a:rPr>
              <a:t>Изборен тип</a:t>
            </a:r>
            <a:endParaRPr lang="en-GB" dirty="0">
              <a:ea typeface="+mj-lt"/>
              <a:cs typeface="+mj-lt"/>
            </a:endParaRP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262FEC13-F6A2-4A9B-B052-8B6894BACB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bg-BG" dirty="0">
                <a:ea typeface="+mn-lt"/>
                <a:cs typeface="+mn-lt"/>
              </a:rPr>
              <a:t>Ключова дума </a:t>
            </a:r>
            <a:r>
              <a:rPr lang="en-GB" dirty="0" err="1">
                <a:ea typeface="+mn-lt"/>
                <a:cs typeface="+mn-lt"/>
              </a:rPr>
              <a:t>enum</a:t>
            </a:r>
            <a:endParaRPr lang="bg-BG" dirty="0" err="1">
              <a:ea typeface="+mn-lt"/>
              <a:cs typeface="+mn-lt"/>
            </a:endParaRPr>
          </a:p>
          <a:p>
            <a:endParaRPr lang="en-GB" dirty="0">
              <a:ea typeface="+mn-lt"/>
              <a:cs typeface="+mn-lt"/>
            </a:endParaRPr>
          </a:p>
          <a:p>
            <a:r>
              <a:rPr lang="bg-BG" dirty="0">
                <a:ea typeface="+mn-lt"/>
                <a:cs typeface="+mn-lt"/>
              </a:rPr>
              <a:t>Стойност [−2</a:t>
            </a:r>
            <a:r>
              <a:rPr lang="bg-BG" baseline="30000" dirty="0">
                <a:ea typeface="+mn-lt"/>
                <a:cs typeface="+mn-lt"/>
              </a:rPr>
              <a:t>31</a:t>
            </a:r>
            <a:r>
              <a:rPr lang="bg-BG" dirty="0">
                <a:ea typeface="+mn-lt"/>
                <a:cs typeface="+mn-lt"/>
              </a:rPr>
              <a:t>;2</a:t>
            </a:r>
            <a:r>
              <a:rPr lang="bg-BG" baseline="30000" dirty="0">
                <a:ea typeface="+mn-lt"/>
                <a:cs typeface="+mn-lt"/>
              </a:rPr>
              <a:t>31</a:t>
            </a:r>
            <a:r>
              <a:rPr lang="bg-BG" dirty="0">
                <a:ea typeface="+mn-lt"/>
                <a:cs typeface="+mn-lt"/>
              </a:rPr>
              <a:t> −1]</a:t>
            </a:r>
            <a:endParaRPr lang="en-US" dirty="0">
              <a:ea typeface="+mn-lt"/>
              <a:cs typeface="+mn-lt"/>
            </a:endParaRPr>
          </a:p>
          <a:p>
            <a:endParaRPr lang="bg-BG" dirty="0">
              <a:ea typeface="+mn-lt"/>
              <a:cs typeface="+mn-lt"/>
            </a:endParaRPr>
          </a:p>
          <a:p>
            <a:r>
              <a:rPr lang="bg-BG" dirty="0">
                <a:ea typeface="+mn-lt"/>
                <a:cs typeface="+mn-lt"/>
              </a:rPr>
              <a:t>Стойностите на променливите могат да бъдат явни и неявни</a:t>
            </a:r>
            <a:endParaRPr lang="en-GB" dirty="0">
              <a:ea typeface="+mn-lt"/>
              <a:cs typeface="+mn-lt"/>
            </a:endParaRPr>
          </a:p>
          <a:p>
            <a:pPr lvl="1"/>
            <a:r>
              <a:rPr lang="en-GB" dirty="0" err="1">
                <a:ea typeface="+mn-lt"/>
                <a:cs typeface="+mn-lt"/>
              </a:rPr>
              <a:t>enum</a:t>
            </a:r>
            <a:r>
              <a:rPr lang="en-GB" dirty="0">
                <a:ea typeface="+mn-lt"/>
                <a:cs typeface="+mn-lt"/>
              </a:rPr>
              <a:t> colours {red, blue, yellow} </a:t>
            </a:r>
            <a:r>
              <a:rPr lang="en-GB" dirty="0">
                <a:solidFill>
                  <a:srgbClr val="00B050"/>
                </a:solidFill>
                <a:ea typeface="+mn-lt"/>
                <a:cs typeface="+mn-lt"/>
              </a:rPr>
              <a:t>//</a:t>
            </a:r>
            <a:r>
              <a:rPr lang="en-GB" dirty="0">
                <a:solidFill>
                  <a:srgbClr val="404040"/>
                </a:solidFill>
                <a:ea typeface="+mn-lt"/>
                <a:cs typeface="+mn-lt"/>
              </a:rPr>
              <a:t> </a:t>
            </a:r>
            <a:r>
              <a:rPr lang="en-GB" dirty="0">
                <a:solidFill>
                  <a:srgbClr val="FF0000"/>
                </a:solidFill>
                <a:ea typeface="+mn-lt"/>
                <a:cs typeface="+mn-lt"/>
              </a:rPr>
              <a:t>red</a:t>
            </a:r>
            <a:r>
              <a:rPr lang="en-GB" dirty="0">
                <a:ea typeface="+mn-lt"/>
                <a:cs typeface="+mn-lt"/>
              </a:rPr>
              <a:t> = 0</a:t>
            </a:r>
            <a:r>
              <a:rPr lang="en-GB" dirty="0">
                <a:solidFill>
                  <a:srgbClr val="00B0F0"/>
                </a:solidFill>
                <a:ea typeface="+mn-lt"/>
                <a:cs typeface="+mn-lt"/>
              </a:rPr>
              <a:t>, blue </a:t>
            </a:r>
            <a:r>
              <a:rPr lang="en-GB" dirty="0">
                <a:ea typeface="+mn-lt"/>
                <a:cs typeface="+mn-lt"/>
              </a:rPr>
              <a:t>= 1</a:t>
            </a:r>
            <a:r>
              <a:rPr lang="en-GB" dirty="0">
                <a:solidFill>
                  <a:srgbClr val="FFC000"/>
                </a:solidFill>
                <a:ea typeface="+mn-lt"/>
                <a:cs typeface="+mn-lt"/>
              </a:rPr>
              <a:t>, yellow </a:t>
            </a:r>
            <a:r>
              <a:rPr lang="en-GB" dirty="0">
                <a:ea typeface="+mn-lt"/>
                <a:cs typeface="+mn-lt"/>
              </a:rPr>
              <a:t>= 2</a:t>
            </a:r>
            <a:endParaRPr lang="en-US" dirty="0">
              <a:ea typeface="+mn-lt"/>
              <a:cs typeface="+mn-lt"/>
            </a:endParaRPr>
          </a:p>
          <a:p>
            <a:pPr lvl="1"/>
            <a:r>
              <a:rPr lang="en-GB" dirty="0" err="1">
                <a:ea typeface="+mn-lt"/>
                <a:cs typeface="+mn-lt"/>
              </a:rPr>
              <a:t>enum</a:t>
            </a:r>
            <a:r>
              <a:rPr lang="en-GB" dirty="0">
                <a:ea typeface="+mn-lt"/>
                <a:cs typeface="+mn-lt"/>
              </a:rPr>
              <a:t> subject {DIS = 6</a:t>
            </a:r>
            <a:r>
              <a:rPr lang="bg-BG" dirty="0">
                <a:ea typeface="+mn-lt"/>
                <a:cs typeface="+mn-lt"/>
              </a:rPr>
              <a:t>, </a:t>
            </a:r>
            <a:r>
              <a:rPr lang="en-GB" dirty="0">
                <a:ea typeface="+mn-lt"/>
                <a:cs typeface="+mn-lt"/>
              </a:rPr>
              <a:t>Algebra = 15, DSTR} </a:t>
            </a:r>
            <a:r>
              <a:rPr lang="bg-BG" dirty="0">
                <a:solidFill>
                  <a:srgbClr val="00B050"/>
                </a:solidFill>
                <a:ea typeface="+mn-lt"/>
                <a:cs typeface="+mn-lt"/>
              </a:rPr>
              <a:t>// </a:t>
            </a:r>
            <a:r>
              <a:rPr lang="en-GB" dirty="0">
                <a:solidFill>
                  <a:srgbClr val="00B050"/>
                </a:solidFill>
                <a:ea typeface="+mn-lt"/>
                <a:cs typeface="+mn-lt"/>
              </a:rPr>
              <a:t>DSTR = 16</a:t>
            </a:r>
            <a:endParaRPr lang="bg-BG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6686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8F13E4DB-CAEE-40C4-9C3D-511EC0F35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>
                <a:ea typeface="+mj-lt"/>
                <a:cs typeface="+mj-lt"/>
              </a:rPr>
              <a:t>Задача</a:t>
            </a:r>
            <a:endParaRPr lang="en-GB" dirty="0">
              <a:ea typeface="+mj-lt"/>
              <a:cs typeface="+mj-lt"/>
            </a:endParaRP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075E0121-1DBE-4CCE-BCAC-C90FC2D040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bg-BG" dirty="0">
                <a:ea typeface="+mn-lt"/>
                <a:cs typeface="+mn-lt"/>
              </a:rPr>
              <a:t>Какво ще изведе на конзолата следният код?</a:t>
            </a:r>
            <a:endParaRPr lang="en-GB" dirty="0">
              <a:ea typeface="+mn-lt"/>
              <a:cs typeface="+mn-lt"/>
            </a:endParaRPr>
          </a:p>
          <a:p>
            <a:pPr marL="0" indent="0">
              <a:buNone/>
            </a:pPr>
            <a:endParaRPr lang="bg-BG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GB" dirty="0" err="1">
                <a:ea typeface="+mn-lt"/>
                <a:cs typeface="+mn-lt"/>
              </a:rPr>
              <a:t>enum</a:t>
            </a:r>
            <a:r>
              <a:rPr lang="en-GB" dirty="0">
                <a:ea typeface="+mn-lt"/>
                <a:cs typeface="+mn-lt"/>
              </a:rPr>
              <a:t> food {apple = 3, bread = 2, orange};</a:t>
            </a:r>
            <a:endParaRPr lang="en-US">
              <a:ea typeface="+mn-lt"/>
              <a:cs typeface="+mn-lt"/>
            </a:endParaRPr>
          </a:p>
          <a:p>
            <a:pPr marL="0" indent="0">
              <a:buNone/>
            </a:pPr>
            <a:r>
              <a:rPr lang="en-GB" dirty="0">
                <a:ea typeface="+mn-lt"/>
                <a:cs typeface="+mn-lt"/>
              </a:rPr>
              <a:t>std::</a:t>
            </a:r>
            <a:r>
              <a:rPr lang="en-GB" dirty="0" err="1">
                <a:ea typeface="+mn-lt"/>
                <a:cs typeface="+mn-lt"/>
              </a:rPr>
              <a:t>cout</a:t>
            </a:r>
            <a:r>
              <a:rPr lang="en-GB" dirty="0">
                <a:ea typeface="+mn-lt"/>
                <a:cs typeface="+mn-lt"/>
              </a:rPr>
              <a:t>&lt;&lt;orange</a:t>
            </a:r>
            <a:r>
              <a:rPr lang="bg-BG" dirty="0">
                <a:ea typeface="+mn-lt"/>
                <a:cs typeface="+mn-lt"/>
              </a:rPr>
              <a:t>;</a:t>
            </a:r>
            <a:endParaRPr lang="en-US" dirty="0">
              <a:ea typeface="+mn-lt"/>
              <a:cs typeface="+mn-lt"/>
            </a:endParaRPr>
          </a:p>
          <a:p>
            <a:endParaRPr lang="bg-BG" dirty="0">
              <a:ea typeface="+mn-lt"/>
              <a:cs typeface="+mn-lt"/>
            </a:endParaRPr>
          </a:p>
          <a:p>
            <a:r>
              <a:rPr lang="bg-BG" dirty="0">
                <a:ea typeface="+mn-lt"/>
                <a:cs typeface="+mn-lt"/>
              </a:rPr>
              <a:t>3, няма проблем две члена на 1 </a:t>
            </a:r>
            <a:r>
              <a:rPr lang="en-GB" dirty="0" err="1">
                <a:ea typeface="+mn-lt"/>
                <a:cs typeface="+mn-lt"/>
              </a:rPr>
              <a:t>enum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bg-BG" dirty="0">
                <a:ea typeface="+mn-lt"/>
                <a:cs typeface="+mn-lt"/>
              </a:rPr>
              <a:t>да имат равни стойности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71048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91AF40DA-8756-46EE-AC49-1D688BE54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74062C7B-E784-4640-B703-F48125C46F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bg-BG" dirty="0">
                <a:ea typeface="+mn-lt"/>
                <a:cs typeface="+mn-lt"/>
              </a:rPr>
              <a:t>Ще се компилира ли следният код?</a:t>
            </a:r>
            <a:endParaRPr lang="en-GB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GB" dirty="0">
                <a:ea typeface="+mn-lt"/>
                <a:cs typeface="+mn-lt"/>
              </a:rPr>
              <a:t>int main() {</a:t>
            </a:r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GB" dirty="0">
                <a:ea typeface="+mn-lt"/>
                <a:cs typeface="+mn-lt"/>
              </a:rPr>
              <a:t>      </a:t>
            </a:r>
            <a:r>
              <a:rPr lang="en-GB" dirty="0" err="1">
                <a:ea typeface="+mn-lt"/>
                <a:cs typeface="+mn-lt"/>
              </a:rPr>
              <a:t>enum</a:t>
            </a:r>
            <a:r>
              <a:rPr lang="en-GB" dirty="0">
                <a:ea typeface="+mn-lt"/>
                <a:cs typeface="+mn-lt"/>
              </a:rPr>
              <a:t> age {Medieval, </a:t>
            </a:r>
            <a:r>
              <a:rPr lang="en-GB" dirty="0" err="1">
                <a:ea typeface="+mn-lt"/>
                <a:cs typeface="+mn-lt"/>
              </a:rPr>
              <a:t>ModernTimes</a:t>
            </a:r>
            <a:r>
              <a:rPr lang="en-GB" dirty="0">
                <a:ea typeface="+mn-lt"/>
                <a:cs typeface="+mn-lt"/>
              </a:rPr>
              <a:t>, age};</a:t>
            </a:r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GB" dirty="0">
                <a:ea typeface="+mn-lt"/>
                <a:cs typeface="+mn-lt"/>
              </a:rPr>
              <a:t>      return 0;</a:t>
            </a:r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GB" dirty="0">
                <a:ea typeface="+mn-lt"/>
                <a:cs typeface="+mn-lt"/>
              </a:rPr>
              <a:t>}</a:t>
            </a:r>
            <a:endParaRPr lang="bg-BG" dirty="0">
              <a:ea typeface="+mn-lt"/>
              <a:cs typeface="+mn-lt"/>
            </a:endParaRPr>
          </a:p>
          <a:p>
            <a:pPr marL="0" indent="0">
              <a:buNone/>
            </a:pPr>
            <a:endParaRPr lang="en-GB" dirty="0">
              <a:ea typeface="+mn-lt"/>
              <a:cs typeface="+mn-lt"/>
            </a:endParaRPr>
          </a:p>
          <a:p>
            <a:r>
              <a:rPr lang="bg-BG" dirty="0">
                <a:ea typeface="+mn-lt"/>
                <a:cs typeface="+mn-lt"/>
              </a:rPr>
              <a:t>Ще се компилира, но няма да може да се създават променливи от тип </a:t>
            </a:r>
            <a:r>
              <a:rPr lang="en-GB" dirty="0">
                <a:ea typeface="+mn-lt"/>
                <a:cs typeface="+mn-lt"/>
              </a:rPr>
              <a:t>age, </a:t>
            </a:r>
            <a:r>
              <a:rPr lang="bg-BG" dirty="0">
                <a:ea typeface="+mn-lt"/>
                <a:cs typeface="+mn-lt"/>
              </a:rPr>
              <a:t>защото компилаторът ще се обръща към члена </a:t>
            </a:r>
            <a:r>
              <a:rPr lang="en-GB" dirty="0">
                <a:ea typeface="+mn-lt"/>
                <a:cs typeface="+mn-lt"/>
              </a:rPr>
              <a:t>age, a </a:t>
            </a:r>
            <a:r>
              <a:rPr lang="bg-BG" dirty="0">
                <a:ea typeface="+mn-lt"/>
                <a:cs typeface="+mn-lt"/>
              </a:rPr>
              <a:t>не към типа </a:t>
            </a:r>
            <a:r>
              <a:rPr lang="bg-BG" dirty="0" err="1">
                <a:ea typeface="+mn-lt"/>
                <a:cs typeface="+mn-lt"/>
              </a:rPr>
              <a:t>enum</a:t>
            </a:r>
            <a:r>
              <a:rPr lang="bg-BG" dirty="0">
                <a:ea typeface="+mn-lt"/>
                <a:cs typeface="+mn-lt"/>
              </a:rPr>
              <a:t>-a.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34825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FC157568-12AE-40B7-A633-78C6E0C2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Константи и литерали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ED5A5C92-E136-48A8-B178-CA6DD8C598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bg-BG" dirty="0"/>
              <a:t>Константите и литералите в </a:t>
            </a:r>
            <a:r>
              <a:rPr lang="en-GB" dirty="0"/>
              <a:t>C++</a:t>
            </a:r>
            <a:r>
              <a:rPr lang="bg-BG" dirty="0"/>
              <a:t> са не могат да се променят</a:t>
            </a:r>
          </a:p>
          <a:p>
            <a:endParaRPr lang="bg-BG" dirty="0"/>
          </a:p>
          <a:p>
            <a:r>
              <a:rPr lang="bg-BG" dirty="0"/>
              <a:t>Числовите стойности</a:t>
            </a:r>
          </a:p>
          <a:p>
            <a:pPr lvl="1"/>
            <a:r>
              <a:rPr lang="bg-BG" dirty="0"/>
              <a:t>1 е 1 и това няма как да се промени </a:t>
            </a:r>
            <a:r>
              <a:rPr lang="bg-BG" dirty="0">
                <a:solidFill>
                  <a:srgbClr val="00B050"/>
                </a:solidFill>
              </a:rPr>
              <a:t>// Няма как 1 да придобие стойност 5</a:t>
            </a:r>
            <a:endParaRPr lang="en-GB" dirty="0">
              <a:solidFill>
                <a:srgbClr val="00B050"/>
              </a:solidFill>
            </a:endParaRPr>
          </a:p>
          <a:p>
            <a:pPr lvl="1"/>
            <a:endParaRPr lang="bg-BG" dirty="0"/>
          </a:p>
          <a:p>
            <a:r>
              <a:rPr lang="en-GB" dirty="0"/>
              <a:t>Booleans</a:t>
            </a:r>
          </a:p>
          <a:p>
            <a:pPr lvl="1"/>
            <a:r>
              <a:rPr lang="bg-BG" dirty="0"/>
              <a:t>Истината е истина и лъжата е лъжа </a:t>
            </a:r>
            <a:r>
              <a:rPr lang="bg-BG" dirty="0">
                <a:solidFill>
                  <a:srgbClr val="00B050"/>
                </a:solidFill>
              </a:rPr>
              <a:t>// Няма как </a:t>
            </a:r>
            <a:r>
              <a:rPr lang="bg-BG" dirty="0" err="1">
                <a:solidFill>
                  <a:srgbClr val="00B050"/>
                </a:solidFill>
              </a:rPr>
              <a:t>true</a:t>
            </a:r>
            <a:r>
              <a:rPr lang="bg-BG" dirty="0">
                <a:solidFill>
                  <a:srgbClr val="00B050"/>
                </a:solidFill>
              </a:rPr>
              <a:t> да придобие стойност </a:t>
            </a:r>
            <a:r>
              <a:rPr lang="bg-BG" dirty="0" err="1">
                <a:solidFill>
                  <a:srgbClr val="00B050"/>
                </a:solidFill>
              </a:rPr>
              <a:t>false</a:t>
            </a:r>
            <a:endParaRPr lang="bg-BG">
              <a:solidFill>
                <a:srgbClr val="00B050"/>
              </a:solidFill>
            </a:endParaRPr>
          </a:p>
          <a:p>
            <a:pPr lvl="1"/>
            <a:endParaRPr lang="bg-BG" dirty="0"/>
          </a:p>
          <a:p>
            <a:r>
              <a:rPr lang="bg-BG" dirty="0"/>
              <a:t>Символи</a:t>
            </a:r>
          </a:p>
          <a:p>
            <a:pPr lvl="1"/>
            <a:r>
              <a:rPr lang="en-GB" dirty="0"/>
              <a:t>'a' </a:t>
            </a:r>
            <a:r>
              <a:rPr lang="bg-BG" dirty="0"/>
              <a:t>не може да се промени </a:t>
            </a:r>
            <a:r>
              <a:rPr lang="bg-BG" dirty="0">
                <a:solidFill>
                  <a:srgbClr val="00B050"/>
                </a:solidFill>
              </a:rPr>
              <a:t>// Няма как 'a' да придобие стойност 'b'</a:t>
            </a:r>
          </a:p>
        </p:txBody>
      </p:sp>
    </p:spTree>
    <p:extLst>
      <p:ext uri="{BB962C8B-B14F-4D97-AF65-F5344CB8AC3E}">
        <p14:creationId xmlns:p14="http://schemas.microsoft.com/office/powerpoint/2010/main" val="2518285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C82E5C7A-246F-4E9D-9C2C-375457F97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са бит, байт, килобайт и т.н.</a:t>
            </a:r>
            <a:r>
              <a:rPr lang="en-GB" dirty="0"/>
              <a:t>?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7B187CFE-8CE8-44F8-958A-D3E1AB38A8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ru-RU" sz="2400" dirty="0"/>
              <a:t>Бит(</a:t>
            </a:r>
            <a:r>
              <a:rPr lang="ru-RU" sz="2400" i="1" dirty="0" err="1"/>
              <a:t>binary</a:t>
            </a:r>
            <a:r>
              <a:rPr lang="ru-RU" sz="2400" i="1" dirty="0"/>
              <a:t> </a:t>
            </a:r>
            <a:r>
              <a:rPr lang="ru-RU" sz="2400" i="1" dirty="0" err="1"/>
              <a:t>digit</a:t>
            </a:r>
            <a:r>
              <a:rPr lang="ru-RU" sz="2400" dirty="0"/>
              <a:t> ) - 1 </a:t>
            </a:r>
            <a:r>
              <a:rPr lang="ru-RU" sz="2400" dirty="0" err="1"/>
              <a:t>двоична</a:t>
            </a:r>
            <a:r>
              <a:rPr lang="ru-RU" sz="2400" dirty="0"/>
              <a:t> цифра</a:t>
            </a:r>
          </a:p>
          <a:p>
            <a:pPr marL="457200" lvl="1" indent="0">
              <a:buNone/>
            </a:pPr>
            <a:r>
              <a:rPr lang="ru-RU" dirty="0"/>
              <a:t>1 0 0 0 1</a:t>
            </a:r>
            <a:r>
              <a:rPr lang="ru-RU" baseline="-25000" dirty="0"/>
              <a:t>(2)</a:t>
            </a:r>
            <a:r>
              <a:rPr lang="ru-RU" dirty="0"/>
              <a:t> – число с 5 бита</a:t>
            </a:r>
          </a:p>
          <a:p>
            <a:endParaRPr lang="ru-RU" sz="2400" dirty="0"/>
          </a:p>
          <a:p>
            <a:r>
              <a:rPr lang="ru-RU" sz="2400" dirty="0"/>
              <a:t>Байт – 8 бита</a:t>
            </a:r>
          </a:p>
          <a:p>
            <a:pPr marL="457200" lvl="1" indent="0">
              <a:buNone/>
            </a:pPr>
            <a:r>
              <a:rPr lang="ru-RU" dirty="0"/>
              <a:t>1 0 0 1 1 0 0 1</a:t>
            </a:r>
            <a:r>
              <a:rPr lang="ru-RU" baseline="-25000" dirty="0"/>
              <a:t>(2) </a:t>
            </a:r>
            <a:r>
              <a:rPr lang="ru-RU" dirty="0"/>
              <a:t> - число с 8 бита или 1 байт</a:t>
            </a:r>
            <a:endParaRPr lang="en-GB" dirty="0"/>
          </a:p>
          <a:p>
            <a:endParaRPr lang="en-GB" sz="2400" baseline="-25000" dirty="0"/>
          </a:p>
          <a:p>
            <a:r>
              <a:rPr lang="bg-BG" sz="2400" dirty="0"/>
              <a:t>Килобайт – 1000/1024 байта (спори се)</a:t>
            </a:r>
          </a:p>
          <a:p>
            <a:pPr lvl="1"/>
            <a:r>
              <a:rPr lang="en-GB" dirty="0"/>
              <a:t>International System of Units </a:t>
            </a:r>
            <a:r>
              <a:rPr lang="bg-BG" dirty="0"/>
              <a:t>– 1</a:t>
            </a:r>
            <a:r>
              <a:rPr lang="en-GB" dirty="0"/>
              <a:t>kb = 10^3 bytes</a:t>
            </a:r>
          </a:p>
          <a:p>
            <a:pPr lvl="1"/>
            <a:r>
              <a:rPr lang="en-GB" dirty="0"/>
              <a:t>Microsoft – 1kb = 2^10 bytes</a:t>
            </a:r>
            <a:endParaRPr lang="bg-BG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88006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77A971B3-878A-4476-9691-98A1A2266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Променливи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6322AA8D-5CA5-4D75-B6AC-381B78EB13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bg-BG" dirty="0"/>
              <a:t>Ядрото на информатиката</a:t>
            </a:r>
          </a:p>
          <a:p>
            <a:endParaRPr lang="bg-BG" dirty="0"/>
          </a:p>
          <a:p>
            <a:r>
              <a:rPr lang="bg-BG" dirty="0"/>
              <a:t>Обратно на константите, потребителят избира каква стойността на променливата</a:t>
            </a:r>
          </a:p>
          <a:p>
            <a:endParaRPr lang="bg-BG" dirty="0"/>
          </a:p>
          <a:p>
            <a:r>
              <a:rPr lang="bg-BG" dirty="0"/>
              <a:t>Потребителят избира типът</a:t>
            </a:r>
          </a:p>
          <a:p>
            <a:endParaRPr lang="bg-BG" dirty="0"/>
          </a:p>
          <a:p>
            <a:r>
              <a:rPr lang="bg-BG" dirty="0"/>
              <a:t>Потребителят може да променя стойността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79339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157591D8-9610-41F8-A36D-6A61785C7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Синтаксис </a:t>
            </a:r>
            <a:r>
              <a:rPr lang="bg-BG" sz="3600" dirty="0"/>
              <a:t>(не важи за </a:t>
            </a:r>
            <a:r>
              <a:rPr lang="en-GB" sz="3600" dirty="0" err="1"/>
              <a:t>enum</a:t>
            </a:r>
            <a:r>
              <a:rPr lang="en-GB" sz="3600" dirty="0"/>
              <a:t>)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3C497CE1-A2B3-4A68-81D9-C5BD6CEAD4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&lt;</a:t>
            </a:r>
            <a:r>
              <a:rPr lang="bg-BG" dirty="0"/>
              <a:t>тип&gt; &lt;име на променливата&gt;; - декларация</a:t>
            </a:r>
          </a:p>
          <a:p>
            <a:r>
              <a:rPr lang="en-GB" dirty="0"/>
              <a:t>&lt;</a:t>
            </a:r>
            <a:r>
              <a:rPr lang="bg-BG" dirty="0"/>
              <a:t>тип&gt;&lt;име на променливата&gt; = &lt;стойност&gt;; - декларация + инициализация</a:t>
            </a:r>
          </a:p>
          <a:p>
            <a:endParaRPr lang="bg-BG" dirty="0"/>
          </a:p>
          <a:p>
            <a:r>
              <a:rPr lang="bg-BG" dirty="0">
                <a:solidFill>
                  <a:srgbClr val="FF0000"/>
                </a:solidFill>
              </a:rPr>
              <a:t>!!! </a:t>
            </a:r>
            <a:r>
              <a:rPr lang="bg-BG" dirty="0" err="1">
                <a:solidFill>
                  <a:srgbClr val="FF0000"/>
                </a:solidFill>
              </a:rPr>
              <a:t>Неинициализираните</a:t>
            </a:r>
            <a:r>
              <a:rPr lang="bg-BG" dirty="0">
                <a:solidFill>
                  <a:srgbClr val="FF0000"/>
                </a:solidFill>
              </a:rPr>
              <a:t> променливи са потенциален източник на грешки, бъдете много внимателни с тях!!!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21513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956CC805-2919-4FBE-BF4E-ACDC2C5AC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Именуване на променливи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D5A5FE2D-F1EC-4E44-B9FB-CB656E6F0C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6943" y="1967392"/>
            <a:ext cx="9219893" cy="482978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bg-BG" dirty="0"/>
              <a:t>Препоръчително от </a:t>
            </a:r>
            <a:r>
              <a:rPr lang="en-GB" dirty="0"/>
              <a:t>1 </a:t>
            </a:r>
            <a:r>
              <a:rPr lang="bg-BG" dirty="0"/>
              <a:t>до</a:t>
            </a:r>
            <a:r>
              <a:rPr lang="en-GB" dirty="0"/>
              <a:t> 31 </a:t>
            </a:r>
            <a:r>
              <a:rPr lang="bg-BG" dirty="0"/>
              <a:t>символа, някои компилатори работят и с по-дълги имена</a:t>
            </a:r>
            <a:endParaRPr lang="en-GB" dirty="0"/>
          </a:p>
          <a:p>
            <a:endParaRPr lang="en-GB" dirty="0"/>
          </a:p>
          <a:p>
            <a:r>
              <a:rPr lang="bg-BG" dirty="0"/>
              <a:t>Имената трябва да започват с латинска буква, $ или _</a:t>
            </a:r>
            <a:endParaRPr lang="en-GB" dirty="0"/>
          </a:p>
          <a:p>
            <a:endParaRPr lang="bg-BG" dirty="0"/>
          </a:p>
          <a:p>
            <a:r>
              <a:rPr lang="bg-BG" dirty="0"/>
              <a:t>След първия символ може да се използват и цифри</a:t>
            </a:r>
            <a:endParaRPr lang="en-GB" dirty="0"/>
          </a:p>
          <a:p>
            <a:endParaRPr lang="en-GB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150027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956CC805-2919-4FBE-BF4E-ACDC2C5AC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Именуване на променливи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D5A5FE2D-F1EC-4E44-B9FB-CB656E6F0C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966" y="1781322"/>
            <a:ext cx="9016103" cy="482092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bg-BG" dirty="0"/>
              <a:t>Има разлика между главни и малки букви</a:t>
            </a:r>
            <a:endParaRPr lang="en-GB" dirty="0"/>
          </a:p>
          <a:p>
            <a:endParaRPr lang="en-GB" dirty="0"/>
          </a:p>
          <a:p>
            <a:r>
              <a:rPr lang="bg-BG" dirty="0"/>
              <a:t>Някои имена са забранени, защото вече са запазени</a:t>
            </a:r>
          </a:p>
          <a:p>
            <a:endParaRPr lang="bg-BG" dirty="0"/>
          </a:p>
          <a:p>
            <a:r>
              <a:rPr lang="bg-BG" dirty="0"/>
              <a:t>След като едно име бъде употребено то също става запазено за съответното поле (</a:t>
            </a:r>
            <a:r>
              <a:rPr lang="bg-BG" dirty="0" err="1"/>
              <a:t>namespace</a:t>
            </a:r>
            <a:r>
              <a:rPr lang="bg-BG" dirty="0"/>
              <a:t>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28708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FFD1DCA3-0B26-4854-A8F8-091B68079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Примери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4027E423-B151-427C-926B-7C7F0B691B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int $php = 5;</a:t>
            </a:r>
          </a:p>
          <a:p>
            <a:pPr marL="0" indent="0">
              <a:buNone/>
            </a:pPr>
            <a:r>
              <a:rPr lang="en-GB" dirty="0"/>
              <a:t>double _$_ = 3;</a:t>
            </a:r>
          </a:p>
          <a:p>
            <a:pPr marL="0" indent="0">
              <a:buNone/>
            </a:pPr>
            <a:r>
              <a:rPr lang="en-GB" dirty="0"/>
              <a:t>char </a:t>
            </a:r>
            <a:r>
              <a:rPr lang="en-GB" dirty="0" err="1"/>
              <a:t>nayqkiqsimvolever</a:t>
            </a:r>
            <a:r>
              <a:rPr lang="en-GB" dirty="0"/>
              <a:t> = ‘M’;</a:t>
            </a:r>
          </a:p>
          <a:p>
            <a:pPr marL="0" indent="0">
              <a:buNone/>
            </a:pPr>
            <a:r>
              <a:rPr lang="en-GB" dirty="0"/>
              <a:t>float </a:t>
            </a:r>
            <a:r>
              <a:rPr lang="en-GB" dirty="0" err="1"/>
              <a:t>MnOgOqKo</a:t>
            </a:r>
            <a:r>
              <a:rPr lang="en-GB" dirty="0"/>
              <a:t> = 2.4;</a:t>
            </a:r>
          </a:p>
          <a:p>
            <a:pPr marL="0" indent="0">
              <a:buNone/>
            </a:pPr>
            <a:r>
              <a:rPr lang="en-GB" dirty="0"/>
              <a:t>bool _ = false;</a:t>
            </a:r>
          </a:p>
          <a:p>
            <a:pPr marL="0" indent="0">
              <a:buNone/>
            </a:pPr>
            <a:r>
              <a:rPr lang="en-GB" dirty="0"/>
              <a:t>long __ = 5234;</a:t>
            </a:r>
          </a:p>
          <a:p>
            <a:pPr marL="0" indent="0">
              <a:buNone/>
            </a:pPr>
            <a:r>
              <a:rPr lang="en-GB" dirty="0"/>
              <a:t>long </a:t>
            </a:r>
            <a:r>
              <a:rPr lang="en-GB" dirty="0" err="1"/>
              <a:t>long</a:t>
            </a:r>
            <a:r>
              <a:rPr lang="en-GB" dirty="0"/>
              <a:t> $$ = 42342;</a:t>
            </a:r>
          </a:p>
          <a:p>
            <a:pPr marL="0" indent="0">
              <a:buNone/>
            </a:pPr>
            <a:r>
              <a:rPr lang="en-GB" dirty="0"/>
              <a:t>unsigned </a:t>
            </a:r>
            <a:r>
              <a:rPr lang="en-GB" dirty="0" err="1"/>
              <a:t>gjnueirgeri</a:t>
            </a:r>
            <a:r>
              <a:rPr lang="en-GB" dirty="0"/>
              <a:t> = 453;</a:t>
            </a:r>
          </a:p>
        </p:txBody>
      </p:sp>
    </p:spTree>
    <p:extLst>
      <p:ext uri="{BB962C8B-B14F-4D97-AF65-F5344CB8AC3E}">
        <p14:creationId xmlns:p14="http://schemas.microsoft.com/office/powerpoint/2010/main" val="1292549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753BBF54-1945-4A43-BBD9-AEDA3C513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>
                <a:solidFill>
                  <a:srgbClr val="FF0000"/>
                </a:solidFill>
              </a:rPr>
              <a:t>Важно!!!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2C4F8626-FED1-47D7-AD41-4FBD4886EB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Всички примери от предния слайд работят</a:t>
            </a:r>
          </a:p>
          <a:p>
            <a:endParaRPr lang="bg-BG" dirty="0"/>
          </a:p>
          <a:p>
            <a:r>
              <a:rPr lang="bg-BG" sz="5400" dirty="0">
                <a:solidFill>
                  <a:srgbClr val="FF0000"/>
                </a:solidFill>
              </a:rPr>
              <a:t>Не правете така!!!</a:t>
            </a:r>
          </a:p>
          <a:p>
            <a:endParaRPr lang="bg-BG" sz="5400" dirty="0">
              <a:solidFill>
                <a:srgbClr val="FF0000"/>
              </a:solidFill>
            </a:endParaRPr>
          </a:p>
          <a:p>
            <a:r>
              <a:rPr lang="bg-BG" sz="2400" dirty="0"/>
              <a:t>Това е много лоша практика и може да ви струва скъпо!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772175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60A3EB03-EBE4-4C17-81D2-7728A2976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Именуване на променливи – добри практики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5A4BEE06-C6CB-4C24-BBEB-AAF2DCA8FC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374" y="1927175"/>
            <a:ext cx="9283996" cy="4369058"/>
          </a:xfrm>
        </p:spPr>
        <p:txBody>
          <a:bodyPr/>
          <a:lstStyle/>
          <a:p>
            <a:r>
              <a:rPr lang="bg-BG" dirty="0"/>
              <a:t>Когато пишете код и използвате променливи, които имат важна роля е важно да ги именувате така, че да е ясно каква роля имат!</a:t>
            </a:r>
          </a:p>
          <a:p>
            <a:endParaRPr lang="bg-BG" dirty="0"/>
          </a:p>
          <a:p>
            <a:r>
              <a:rPr lang="bg-BG" dirty="0"/>
              <a:t>Не е добре променливите ви да имат много дълги имена</a:t>
            </a:r>
          </a:p>
          <a:p>
            <a:endParaRPr lang="bg-BG" dirty="0"/>
          </a:p>
          <a:p>
            <a:r>
              <a:rPr lang="bg-BG" dirty="0"/>
              <a:t>Не е препоръчително да пишете на </a:t>
            </a:r>
            <a:r>
              <a:rPr lang="bg-BG" dirty="0" err="1"/>
              <a:t>шльокавица</a:t>
            </a:r>
            <a:r>
              <a:rPr lang="bg-BG" dirty="0"/>
              <a:t>, защото един ден кодът ви може да се чете от човек, който не говори български</a:t>
            </a:r>
          </a:p>
        </p:txBody>
      </p:sp>
    </p:spTree>
    <p:extLst>
      <p:ext uri="{BB962C8B-B14F-4D97-AF65-F5344CB8AC3E}">
        <p14:creationId xmlns:p14="http://schemas.microsoft.com/office/powerpoint/2010/main" val="2728562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43E0BA71-CC0B-47C5-86B7-93FFA6CA0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Примери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F3FF6C12-3566-4AE0-A222-D44B9CDEFA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int age = 5;</a:t>
            </a:r>
          </a:p>
          <a:p>
            <a:pPr marL="0" indent="0">
              <a:buNone/>
            </a:pPr>
            <a:r>
              <a:rPr lang="en-GB" dirty="0"/>
              <a:t>double sum = 3;</a:t>
            </a:r>
          </a:p>
          <a:p>
            <a:pPr marL="0" indent="0">
              <a:buNone/>
            </a:pPr>
            <a:r>
              <a:rPr lang="en-GB" dirty="0"/>
              <a:t>char </a:t>
            </a:r>
            <a:r>
              <a:rPr lang="en-GB" dirty="0" err="1"/>
              <a:t>coolestSymbol</a:t>
            </a:r>
            <a:r>
              <a:rPr lang="en-GB" dirty="0"/>
              <a:t> = ‘M’;  //camelCase</a:t>
            </a:r>
          </a:p>
          <a:p>
            <a:pPr marL="0" indent="0">
              <a:buNone/>
            </a:pPr>
            <a:r>
              <a:rPr lang="en-GB" dirty="0"/>
              <a:t>float </a:t>
            </a:r>
            <a:r>
              <a:rPr lang="en-GB" dirty="0" err="1"/>
              <a:t>MyDegree</a:t>
            </a:r>
            <a:r>
              <a:rPr lang="en-GB" dirty="0"/>
              <a:t> = 5.6; //</a:t>
            </a:r>
            <a:r>
              <a:rPr lang="en-GB" dirty="0" err="1"/>
              <a:t>PascalCase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long </a:t>
            </a:r>
            <a:r>
              <a:rPr lang="en-GB" dirty="0" err="1"/>
              <a:t>remaning_slides</a:t>
            </a:r>
            <a:r>
              <a:rPr lang="en-GB" dirty="0"/>
              <a:t> = 5234; //space replacement</a:t>
            </a:r>
          </a:p>
          <a:p>
            <a:pPr marL="0" indent="0">
              <a:buNone/>
            </a:pPr>
            <a:r>
              <a:rPr lang="en-GB" dirty="0"/>
              <a:t>bool </a:t>
            </a:r>
            <a:r>
              <a:rPr lang="en-GB" dirty="0" err="1"/>
              <a:t>isOk</a:t>
            </a:r>
            <a:r>
              <a:rPr lang="en-GB" dirty="0"/>
              <a:t>= true; //</a:t>
            </a:r>
            <a:r>
              <a:rPr lang="bg-BG" dirty="0"/>
              <a:t>добра практика за именуване на </a:t>
            </a:r>
            <a:r>
              <a:rPr lang="en-GB" dirty="0"/>
              <a:t>bool</a:t>
            </a:r>
          </a:p>
          <a:p>
            <a:pPr marL="0" indent="0">
              <a:buNone/>
            </a:pPr>
            <a:r>
              <a:rPr lang="en-GB" dirty="0"/>
              <a:t>bool </a:t>
            </a:r>
            <a:r>
              <a:rPr lang="en-GB" dirty="0" err="1"/>
              <a:t>hasBlueEyes</a:t>
            </a:r>
            <a:r>
              <a:rPr lang="en-GB" dirty="0"/>
              <a:t> = false;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64546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8">
            <a:extLst>
              <a:ext uri="{FF2B5EF4-FFF2-40B4-BE49-F238E27FC236}">
                <a16:creationId xmlns:a16="http://schemas.microsoft.com/office/drawing/2014/main" id="{DDE8DE2B-61C1-46D5-BEB8-521321C182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012C92A-B902-4B69-BDCF-CCA3021FCB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2BDBC14-42A0-4182-BFBA-0751F6350C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902DC474-5BCC-4188-ACDC-AD63E6B187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7B427019-8592-4032-931B-4F27104C9D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1D6E2CEA-A5BB-4CF7-B907-AE4DBF6748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78D09D5A-29CC-4B32-9CE1-72E607558A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6DF3A3FC-950B-40B0-923D-0F0BC1A54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BCA0F2E1-CD3D-4521-9CCB-41A5CC6C5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9BA4F16A-21DC-462A-AD37-0A93C8B79E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FB75EBDD-038D-4572-A372-1149382957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3" name="Rectangle 20">
            <a:extLst>
              <a:ext uri="{FF2B5EF4-FFF2-40B4-BE49-F238E27FC236}">
                <a16:creationId xmlns:a16="http://schemas.microsoft.com/office/drawing/2014/main" id="{21029ED5-F105-4DD2-99C8-1E4422817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" name="Group 22">
            <a:extLst>
              <a:ext uri="{FF2B5EF4-FFF2-40B4-BE49-F238E27FC236}">
                <a16:creationId xmlns:a16="http://schemas.microsoft.com/office/drawing/2014/main" id="{2D621E68-BF28-4A1C-B1A2-4E55E139E7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BE8BBE4D-F0DF-49B9-B75A-99DAC53ACA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3">
              <a:extLst>
                <a:ext uri="{FF2B5EF4-FFF2-40B4-BE49-F238E27FC236}">
                  <a16:creationId xmlns:a16="http://schemas.microsoft.com/office/drawing/2014/main" id="{E0F07DDC-34A6-46A1-9DE9-2BBE2931A5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CEB2BF9-B8DB-45B9-86EA-D197B5B1A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>
              <a:extLst>
                <a:ext uri="{FF2B5EF4-FFF2-40B4-BE49-F238E27FC236}">
                  <a16:creationId xmlns:a16="http://schemas.microsoft.com/office/drawing/2014/main" id="{08B5BB34-3801-4E70-A981-FE007635E1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8432A75-2CEB-463C-A8F2-ABB50A79F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E7E850B8-C050-4597-8BEB-113FEC9A27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24ACC798-9CEC-4B6F-A8DD-F8E6FCCCF1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1D58A8C6-1294-4CD9-89BC-F1E981A524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F32F2ED6-6143-46C4-A641-72D42732B6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6" name="Rectangle 33">
            <a:extLst>
              <a:ext uri="{FF2B5EF4-FFF2-40B4-BE49-F238E27FC236}">
                <a16:creationId xmlns:a16="http://schemas.microsoft.com/office/drawing/2014/main" id="{5C9652B3-A450-4ED6-8FBF-F536BA60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Картина 4" descr="Картина, която съдържа текст&#10;&#10;Описанието е генерирано автоматично">
            <a:extLst>
              <a:ext uri="{FF2B5EF4-FFF2-40B4-BE49-F238E27FC236}">
                <a16:creationId xmlns:a16="http://schemas.microsoft.com/office/drawing/2014/main" id="{DF725732-E7AC-49C6-84D9-D275004026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8097" r="1" b="1"/>
          <a:stretch/>
        </p:blipFill>
        <p:spPr>
          <a:xfrm>
            <a:off x="568452" y="571500"/>
            <a:ext cx="11055096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1879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8AC4C96A-2C14-4405-A4A5-E01D0B7A7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Представяне</a:t>
            </a:r>
            <a:r>
              <a:rPr lang="ru-RU" dirty="0"/>
              <a:t> на константа в </a:t>
            </a:r>
            <a:r>
              <a:rPr lang="ru-RU" dirty="0" err="1"/>
              <a:t>бройна</a:t>
            </a:r>
            <a:r>
              <a:rPr lang="ru-RU" dirty="0"/>
              <a:t> система, различна от </a:t>
            </a:r>
            <a:r>
              <a:rPr lang="ru-RU" dirty="0" err="1"/>
              <a:t>десетичната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F7FBFB96-A6CD-4C97-9319-30CB582420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9208040" cy="388077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>
                <a:ea typeface="+mn-lt"/>
                <a:cs typeface="+mn-lt"/>
              </a:rPr>
              <a:t>Префикс </a:t>
            </a:r>
            <a:r>
              <a:rPr lang="ru-RU" b="1" dirty="0">
                <a:solidFill>
                  <a:srgbClr val="7030A0"/>
                </a:solidFill>
                <a:ea typeface="+mn-lt"/>
                <a:cs typeface="+mn-lt"/>
              </a:rPr>
              <a:t>0b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указва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използване</a:t>
            </a:r>
            <a:r>
              <a:rPr lang="ru-RU" dirty="0">
                <a:ea typeface="+mn-lt"/>
                <a:cs typeface="+mn-lt"/>
              </a:rPr>
              <a:t> на </a:t>
            </a:r>
            <a:r>
              <a:rPr lang="ru-RU" dirty="0" err="1"/>
              <a:t>двоична</a:t>
            </a:r>
            <a:r>
              <a:rPr lang="ru-RU" dirty="0"/>
              <a:t> </a:t>
            </a:r>
            <a:r>
              <a:rPr lang="ru-RU" dirty="0" err="1"/>
              <a:t>бройна</a:t>
            </a:r>
            <a:r>
              <a:rPr lang="ru-RU" dirty="0"/>
              <a:t> система (C++ 14)</a:t>
            </a:r>
            <a:endParaRPr lang="en-GB" dirty="0"/>
          </a:p>
          <a:p>
            <a:pPr lvl="1"/>
            <a:r>
              <a:rPr lang="en-GB" dirty="0"/>
              <a:t>int </a:t>
            </a:r>
            <a:r>
              <a:rPr lang="ru-RU" dirty="0"/>
              <a:t>а = 0b101; </a:t>
            </a:r>
            <a:r>
              <a:rPr lang="ru-RU" dirty="0">
                <a:solidFill>
                  <a:srgbClr val="00B050"/>
                </a:solidFill>
              </a:rPr>
              <a:t>// </a:t>
            </a:r>
            <a:r>
              <a:rPr lang="ru-RU" dirty="0" err="1">
                <a:solidFill>
                  <a:srgbClr val="00B050"/>
                </a:solidFill>
              </a:rPr>
              <a:t>присвоява</a:t>
            </a:r>
            <a:r>
              <a:rPr lang="ru-RU" dirty="0">
                <a:solidFill>
                  <a:srgbClr val="00B050"/>
                </a:solidFill>
              </a:rPr>
              <a:t> се </a:t>
            </a:r>
            <a:r>
              <a:rPr lang="ru-RU" dirty="0" err="1">
                <a:solidFill>
                  <a:srgbClr val="00B050"/>
                </a:solidFill>
              </a:rPr>
              <a:t>стойност</a:t>
            </a:r>
            <a:r>
              <a:rPr lang="ru-RU" dirty="0">
                <a:solidFill>
                  <a:srgbClr val="00B050"/>
                </a:solidFill>
              </a:rPr>
              <a:t> 5</a:t>
            </a:r>
          </a:p>
          <a:p>
            <a:pPr lvl="1"/>
            <a:endParaRPr lang="ru-RU" dirty="0"/>
          </a:p>
          <a:p>
            <a:r>
              <a:rPr lang="ru-RU" dirty="0">
                <a:ea typeface="+mn-lt"/>
                <a:cs typeface="+mn-lt"/>
              </a:rPr>
              <a:t>Префикс </a:t>
            </a:r>
            <a:r>
              <a:rPr lang="ru-RU" b="1" dirty="0">
                <a:solidFill>
                  <a:srgbClr val="7030A0"/>
                </a:solidFill>
                <a:ea typeface="+mn-lt"/>
                <a:cs typeface="+mn-lt"/>
              </a:rPr>
              <a:t>0 </a:t>
            </a:r>
            <a:r>
              <a:rPr lang="ru-RU" dirty="0" err="1">
                <a:ea typeface="+mn-lt"/>
                <a:cs typeface="+mn-lt"/>
              </a:rPr>
              <a:t>указва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използване</a:t>
            </a:r>
            <a:r>
              <a:rPr lang="ru-RU" dirty="0">
                <a:ea typeface="+mn-lt"/>
                <a:cs typeface="+mn-lt"/>
              </a:rPr>
              <a:t> на </a:t>
            </a:r>
            <a:r>
              <a:rPr lang="ru-RU" dirty="0" err="1">
                <a:ea typeface="+mn-lt"/>
                <a:cs typeface="+mn-lt"/>
              </a:rPr>
              <a:t>осмична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бройна</a:t>
            </a:r>
            <a:r>
              <a:rPr lang="ru-RU" dirty="0">
                <a:ea typeface="+mn-lt"/>
                <a:cs typeface="+mn-lt"/>
              </a:rPr>
              <a:t> система</a:t>
            </a:r>
            <a:endParaRPr lang="en-GB" dirty="0">
              <a:ea typeface="+mn-lt"/>
              <a:cs typeface="+mn-lt"/>
            </a:endParaRPr>
          </a:p>
          <a:p>
            <a:pPr lvl="1"/>
            <a:r>
              <a:rPr lang="en-GB" dirty="0">
                <a:ea typeface="+mn-lt"/>
                <a:cs typeface="+mn-lt"/>
              </a:rPr>
              <a:t>int </a:t>
            </a:r>
            <a:r>
              <a:rPr lang="ru-RU" dirty="0">
                <a:ea typeface="+mn-lt"/>
                <a:cs typeface="+mn-lt"/>
              </a:rPr>
              <a:t>а = 017; </a:t>
            </a:r>
            <a:r>
              <a:rPr lang="ru-RU" dirty="0">
                <a:solidFill>
                  <a:srgbClr val="00B050"/>
                </a:solidFill>
                <a:ea typeface="+mn-lt"/>
                <a:cs typeface="+mn-lt"/>
              </a:rPr>
              <a:t>// </a:t>
            </a:r>
            <a:r>
              <a:rPr lang="ru-RU" dirty="0" err="1">
                <a:solidFill>
                  <a:srgbClr val="00B050"/>
                </a:solidFill>
                <a:ea typeface="+mn-lt"/>
                <a:cs typeface="+mn-lt"/>
              </a:rPr>
              <a:t>присвоява</a:t>
            </a:r>
            <a:r>
              <a:rPr lang="ru-RU" dirty="0">
                <a:solidFill>
                  <a:srgbClr val="00B050"/>
                </a:solidFill>
                <a:ea typeface="+mn-lt"/>
                <a:cs typeface="+mn-lt"/>
              </a:rPr>
              <a:t> се </a:t>
            </a:r>
            <a:r>
              <a:rPr lang="ru-RU" dirty="0" err="1">
                <a:solidFill>
                  <a:srgbClr val="00B050"/>
                </a:solidFill>
                <a:ea typeface="+mn-lt"/>
                <a:cs typeface="+mn-lt"/>
              </a:rPr>
              <a:t>стойност</a:t>
            </a:r>
            <a:r>
              <a:rPr lang="ru-RU" dirty="0">
                <a:solidFill>
                  <a:srgbClr val="00B050"/>
                </a:solidFill>
                <a:ea typeface="+mn-lt"/>
                <a:cs typeface="+mn-lt"/>
              </a:rPr>
              <a:t> 15</a:t>
            </a:r>
          </a:p>
          <a:p>
            <a:pPr lvl="1"/>
            <a:endParaRPr lang="ru-RU" dirty="0">
              <a:solidFill>
                <a:srgbClr val="00B050"/>
              </a:solidFill>
            </a:endParaRPr>
          </a:p>
          <a:p>
            <a:pPr>
              <a:buFont typeface="Wingdings 3"/>
              <a:buChar char=""/>
            </a:pPr>
            <a:r>
              <a:rPr lang="ru-RU" dirty="0">
                <a:ea typeface="+mn-lt"/>
                <a:cs typeface="+mn-lt"/>
              </a:rPr>
              <a:t>Префикс </a:t>
            </a:r>
            <a:r>
              <a:rPr lang="ru-RU" b="1" dirty="0">
                <a:solidFill>
                  <a:srgbClr val="7030A0"/>
                </a:solidFill>
                <a:ea typeface="+mn-lt"/>
                <a:cs typeface="+mn-lt"/>
              </a:rPr>
              <a:t>0x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указва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използване</a:t>
            </a:r>
            <a:r>
              <a:rPr lang="ru-RU" dirty="0">
                <a:ea typeface="+mn-lt"/>
                <a:cs typeface="+mn-lt"/>
              </a:rPr>
              <a:t> на </a:t>
            </a:r>
            <a:r>
              <a:rPr lang="ru-RU" dirty="0" err="1">
                <a:ea typeface="+mn-lt"/>
                <a:cs typeface="+mn-lt"/>
              </a:rPr>
              <a:t>шестнайсетична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бройна</a:t>
            </a:r>
            <a:r>
              <a:rPr lang="ru-RU" dirty="0">
                <a:ea typeface="+mn-lt"/>
                <a:cs typeface="+mn-lt"/>
              </a:rPr>
              <a:t> система</a:t>
            </a:r>
            <a:endParaRPr lang="bg-BG" dirty="0">
              <a:ea typeface="+mn-lt"/>
              <a:cs typeface="+mn-lt"/>
            </a:endParaRPr>
          </a:p>
          <a:p>
            <a:pPr lvl="1">
              <a:buFont typeface="Wingdings 3"/>
              <a:buChar char=""/>
            </a:pPr>
            <a:r>
              <a:rPr lang="ru-RU" dirty="0" err="1">
                <a:ea typeface="+mn-lt"/>
                <a:cs typeface="+mn-lt"/>
              </a:rPr>
              <a:t>int</a:t>
            </a:r>
            <a:r>
              <a:rPr lang="ru-RU" dirty="0">
                <a:ea typeface="+mn-lt"/>
                <a:cs typeface="+mn-lt"/>
              </a:rPr>
              <a:t> a = 0xFF; </a:t>
            </a:r>
            <a:r>
              <a:rPr lang="ru-RU" dirty="0">
                <a:solidFill>
                  <a:srgbClr val="00B050"/>
                </a:solidFill>
                <a:ea typeface="+mn-lt"/>
                <a:cs typeface="+mn-lt"/>
              </a:rPr>
              <a:t>// </a:t>
            </a:r>
            <a:r>
              <a:rPr lang="ru-RU" dirty="0" err="1">
                <a:solidFill>
                  <a:srgbClr val="00B050"/>
                </a:solidFill>
                <a:ea typeface="+mn-lt"/>
                <a:cs typeface="+mn-lt"/>
              </a:rPr>
              <a:t>присвоява</a:t>
            </a:r>
            <a:r>
              <a:rPr lang="ru-RU" dirty="0">
                <a:solidFill>
                  <a:srgbClr val="00B050"/>
                </a:solidFill>
                <a:ea typeface="+mn-lt"/>
                <a:cs typeface="+mn-lt"/>
              </a:rPr>
              <a:t> се </a:t>
            </a:r>
            <a:r>
              <a:rPr lang="ru-RU" dirty="0" err="1">
                <a:solidFill>
                  <a:srgbClr val="00B050"/>
                </a:solidFill>
                <a:ea typeface="+mn-lt"/>
                <a:cs typeface="+mn-lt"/>
              </a:rPr>
              <a:t>стойност</a:t>
            </a:r>
            <a:r>
              <a:rPr lang="ru-RU" dirty="0">
                <a:solidFill>
                  <a:srgbClr val="00B050"/>
                </a:solidFill>
                <a:ea typeface="+mn-lt"/>
                <a:cs typeface="+mn-lt"/>
              </a:rPr>
              <a:t> 255</a:t>
            </a:r>
            <a:endParaRPr lang="bg-BG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2102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6E2FCF53-C848-4322-AE0A-9BD2D780D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Типове данни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8E789468-CE99-41AE-B662-6E82C4E46D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 err="1"/>
              <a:t>Усложняват</a:t>
            </a:r>
            <a:r>
              <a:rPr lang="ru-RU" dirty="0"/>
              <a:t> </a:t>
            </a:r>
            <a:r>
              <a:rPr lang="ru-RU" dirty="0" err="1"/>
              <a:t>работата</a:t>
            </a:r>
            <a:r>
              <a:rPr lang="ru-RU" dirty="0"/>
              <a:t> на </a:t>
            </a:r>
            <a:r>
              <a:rPr lang="ru-RU" dirty="0" err="1"/>
              <a:t>начинаещите</a:t>
            </a:r>
            <a:r>
              <a:rPr lang="ru-RU" dirty="0"/>
              <a:t> </a:t>
            </a:r>
            <a:r>
              <a:rPr lang="ru-RU" dirty="0" err="1"/>
              <a:t>програмисти</a:t>
            </a:r>
          </a:p>
          <a:p>
            <a:endParaRPr lang="ru-RU" dirty="0"/>
          </a:p>
          <a:p>
            <a:r>
              <a:rPr lang="bg-BG" dirty="0"/>
              <a:t>Позволяват управление на паметта</a:t>
            </a:r>
            <a:endParaRPr lang="en-GB" dirty="0"/>
          </a:p>
          <a:p>
            <a:endParaRPr lang="bg-BG" dirty="0"/>
          </a:p>
          <a:p>
            <a:r>
              <a:rPr lang="ru-RU" dirty="0" err="1"/>
              <a:t>Помагат</a:t>
            </a:r>
            <a:r>
              <a:rPr lang="ru-RU" dirty="0"/>
              <a:t> за проверка на </a:t>
            </a:r>
            <a:r>
              <a:rPr lang="bg-BG" dirty="0"/>
              <a:t>логика</a:t>
            </a:r>
            <a:endParaRPr lang="en-GB" dirty="0"/>
          </a:p>
          <a:p>
            <a:endParaRPr lang="bg-BG" dirty="0"/>
          </a:p>
          <a:p>
            <a:r>
              <a:rPr lang="ru-RU" dirty="0"/>
              <a:t>Определят множество от </a:t>
            </a:r>
            <a:r>
              <a:rPr lang="ru-RU" dirty="0" err="1"/>
              <a:t>допустими</a:t>
            </a:r>
            <a:r>
              <a:rPr lang="ru-RU" dirty="0"/>
              <a:t> </a:t>
            </a:r>
            <a:r>
              <a:rPr lang="ru-RU" dirty="0" err="1"/>
              <a:t>стойности</a:t>
            </a:r>
            <a:r>
              <a:rPr lang="ru-RU" dirty="0"/>
              <a:t> </a:t>
            </a:r>
          </a:p>
          <a:p>
            <a:endParaRPr lang="ru-RU" dirty="0"/>
          </a:p>
          <a:p>
            <a:r>
              <a:rPr lang="ru-RU" dirty="0"/>
              <a:t>Делят се на </a:t>
            </a:r>
            <a:r>
              <a:rPr lang="ru-RU" dirty="0" err="1"/>
              <a:t>примитивни</a:t>
            </a:r>
            <a:r>
              <a:rPr lang="ru-RU" dirty="0"/>
              <a:t> и </a:t>
            </a:r>
            <a:r>
              <a:rPr lang="bg-BG" dirty="0"/>
              <a:t>съставни</a:t>
            </a:r>
            <a:endParaRPr lang="ru-RU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04848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AD13F65A-B085-44E3-9F34-BDBCC25F4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Преобразуване на числа с </a:t>
            </a:r>
            <a:r>
              <a:rPr lang="bg-BG" dirty="0" err="1"/>
              <a:t>std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222A4C9F-8B78-4CE3-9F0F-7897D9A232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bg-BG" dirty="0"/>
              <a:t>В </a:t>
            </a:r>
            <a:r>
              <a:rPr lang="bg-BG" dirty="0" err="1"/>
              <a:t>std</a:t>
            </a:r>
            <a:r>
              <a:rPr lang="bg-BG" dirty="0"/>
              <a:t> има функции, който позволяват преобразуване от </a:t>
            </a:r>
            <a:r>
              <a:rPr lang="bg-BG" dirty="0" err="1"/>
              <a:t>от</a:t>
            </a:r>
            <a:r>
              <a:rPr lang="bg-BG" dirty="0"/>
              <a:t> една бройна система в друга - </a:t>
            </a:r>
            <a:r>
              <a:rPr lang="bg-BG" dirty="0" err="1">
                <a:solidFill>
                  <a:srgbClr val="FF0000"/>
                </a:solidFill>
              </a:rPr>
              <a:t>std</a:t>
            </a:r>
            <a:r>
              <a:rPr lang="bg-BG" dirty="0">
                <a:solidFill>
                  <a:srgbClr val="FF0000"/>
                </a:solidFill>
              </a:rPr>
              <a:t>::</a:t>
            </a:r>
            <a:r>
              <a:rPr lang="bg-BG" dirty="0" err="1">
                <a:solidFill>
                  <a:srgbClr val="FF0000"/>
                </a:solidFill>
              </a:rPr>
              <a:t>oct</a:t>
            </a:r>
            <a:r>
              <a:rPr lang="bg-BG" dirty="0">
                <a:solidFill>
                  <a:srgbClr val="FF0000"/>
                </a:solidFill>
              </a:rPr>
              <a:t>, </a:t>
            </a:r>
            <a:r>
              <a:rPr lang="bg-BG" dirty="0" err="1">
                <a:solidFill>
                  <a:srgbClr val="FF0000"/>
                </a:solidFill>
              </a:rPr>
              <a:t>std</a:t>
            </a:r>
            <a:r>
              <a:rPr lang="bg-BG" dirty="0">
                <a:solidFill>
                  <a:srgbClr val="FF0000"/>
                </a:solidFill>
              </a:rPr>
              <a:t>::</a:t>
            </a:r>
            <a:r>
              <a:rPr lang="bg-BG" dirty="0" err="1">
                <a:solidFill>
                  <a:srgbClr val="FF0000"/>
                </a:solidFill>
              </a:rPr>
              <a:t>dec</a:t>
            </a:r>
            <a:r>
              <a:rPr lang="bg-BG" dirty="0">
                <a:solidFill>
                  <a:srgbClr val="FF0000"/>
                </a:solidFill>
              </a:rPr>
              <a:t> и </a:t>
            </a:r>
            <a:r>
              <a:rPr lang="bg-BG" dirty="0" err="1">
                <a:solidFill>
                  <a:srgbClr val="FF0000"/>
                </a:solidFill>
              </a:rPr>
              <a:t>std</a:t>
            </a:r>
            <a:r>
              <a:rPr lang="bg-BG" dirty="0">
                <a:solidFill>
                  <a:srgbClr val="FF0000"/>
                </a:solidFill>
              </a:rPr>
              <a:t>::</a:t>
            </a:r>
            <a:r>
              <a:rPr lang="bg-BG" dirty="0" err="1">
                <a:solidFill>
                  <a:srgbClr val="FF0000"/>
                </a:solidFill>
              </a:rPr>
              <a:t>hex</a:t>
            </a:r>
            <a:endParaRPr lang="bg-BG" dirty="0">
              <a:solidFill>
                <a:srgbClr val="FF0000"/>
              </a:solidFill>
            </a:endParaRPr>
          </a:p>
          <a:p>
            <a:endParaRPr lang="bg-BG" dirty="0"/>
          </a:p>
          <a:p>
            <a:r>
              <a:rPr lang="bg-BG" dirty="0"/>
              <a:t>Те са част от &lt;</a:t>
            </a:r>
            <a:r>
              <a:rPr lang="bg-BG" dirty="0" err="1"/>
              <a:t>iostream</a:t>
            </a:r>
            <a:r>
              <a:rPr lang="bg-BG" dirty="0"/>
              <a:t>&gt; библиотеката и това, което правят е да променят начина, по който </a:t>
            </a:r>
            <a:r>
              <a:rPr lang="bg-BG" dirty="0" err="1"/>
              <a:t>std</a:t>
            </a:r>
            <a:r>
              <a:rPr lang="bg-BG" dirty="0"/>
              <a:t>::</a:t>
            </a:r>
            <a:r>
              <a:rPr lang="bg-BG" dirty="0" err="1"/>
              <a:t>out</a:t>
            </a:r>
            <a:r>
              <a:rPr lang="bg-BG" dirty="0"/>
              <a:t> третира числата, които получава</a:t>
            </a:r>
          </a:p>
          <a:p>
            <a:endParaRPr lang="bg-BG" dirty="0"/>
          </a:p>
          <a:p>
            <a:r>
              <a:rPr lang="bg-BG" dirty="0"/>
              <a:t>След като изберете някоя от тези функции, тя ще остане в сила, докато не я смените с друга</a:t>
            </a:r>
          </a:p>
          <a:p>
            <a:endParaRPr lang="bg-BG" dirty="0"/>
          </a:p>
          <a:p>
            <a:r>
              <a:rPr lang="bg-BG" dirty="0"/>
              <a:t>По подразбиране се работи с </a:t>
            </a:r>
            <a:r>
              <a:rPr lang="bg-BG" dirty="0" err="1"/>
              <a:t>std</a:t>
            </a:r>
            <a:r>
              <a:rPr lang="bg-BG" dirty="0"/>
              <a:t>::</a:t>
            </a:r>
            <a:r>
              <a:rPr lang="bg-BG" dirty="0" err="1"/>
              <a:t>dec</a:t>
            </a:r>
          </a:p>
        </p:txBody>
      </p:sp>
    </p:spTree>
    <p:extLst>
      <p:ext uri="{BB962C8B-B14F-4D97-AF65-F5344CB8AC3E}">
        <p14:creationId xmlns:p14="http://schemas.microsoft.com/office/powerpoint/2010/main" val="3259688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5BA0E61D-86B2-4016-BEA3-5D1647488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A6AD4B85-8879-41AD-936A-2C972F4D2B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pPr>
              <a:buNone/>
            </a:pPr>
            <a:r>
              <a:rPr lang="bg-BG" dirty="0">
                <a:ea typeface="+mn-lt"/>
                <a:cs typeface="+mn-lt"/>
              </a:rPr>
              <a:t>#include &lt;</a:t>
            </a:r>
            <a:r>
              <a:rPr lang="bg-BG" dirty="0" err="1">
                <a:ea typeface="+mn-lt"/>
                <a:cs typeface="+mn-lt"/>
              </a:rPr>
              <a:t>iostream</a:t>
            </a:r>
            <a:r>
              <a:rPr lang="bg-BG" dirty="0">
                <a:ea typeface="+mn-lt"/>
                <a:cs typeface="+mn-lt"/>
              </a:rPr>
              <a:t>&gt;     // </a:t>
            </a:r>
            <a:r>
              <a:rPr lang="bg-BG" dirty="0" err="1">
                <a:ea typeface="+mn-lt"/>
                <a:cs typeface="+mn-lt"/>
              </a:rPr>
              <a:t>std</a:t>
            </a:r>
            <a:r>
              <a:rPr lang="bg-BG" dirty="0">
                <a:ea typeface="+mn-lt"/>
                <a:cs typeface="+mn-lt"/>
              </a:rPr>
              <a:t>::</a:t>
            </a:r>
            <a:r>
              <a:rPr lang="bg-BG" dirty="0" err="1">
                <a:ea typeface="+mn-lt"/>
                <a:cs typeface="+mn-lt"/>
              </a:rPr>
              <a:t>cout</a:t>
            </a:r>
            <a:r>
              <a:rPr lang="bg-BG" dirty="0">
                <a:ea typeface="+mn-lt"/>
                <a:cs typeface="+mn-lt"/>
              </a:rPr>
              <a:t>, </a:t>
            </a:r>
            <a:r>
              <a:rPr lang="bg-BG" dirty="0" err="1">
                <a:ea typeface="+mn-lt"/>
                <a:cs typeface="+mn-lt"/>
              </a:rPr>
              <a:t>std</a:t>
            </a:r>
            <a:r>
              <a:rPr lang="bg-BG" dirty="0">
                <a:ea typeface="+mn-lt"/>
                <a:cs typeface="+mn-lt"/>
              </a:rPr>
              <a:t>::</a:t>
            </a:r>
            <a:r>
              <a:rPr lang="bg-BG" dirty="0" err="1">
                <a:ea typeface="+mn-lt"/>
                <a:cs typeface="+mn-lt"/>
              </a:rPr>
              <a:t>dec</a:t>
            </a:r>
            <a:r>
              <a:rPr lang="bg-BG" dirty="0">
                <a:ea typeface="+mn-lt"/>
                <a:cs typeface="+mn-lt"/>
              </a:rPr>
              <a:t>, </a:t>
            </a:r>
            <a:r>
              <a:rPr lang="bg-BG" dirty="0" err="1">
                <a:ea typeface="+mn-lt"/>
                <a:cs typeface="+mn-lt"/>
              </a:rPr>
              <a:t>std</a:t>
            </a:r>
            <a:r>
              <a:rPr lang="bg-BG" dirty="0">
                <a:ea typeface="+mn-lt"/>
                <a:cs typeface="+mn-lt"/>
              </a:rPr>
              <a:t>::</a:t>
            </a:r>
            <a:r>
              <a:rPr lang="bg-BG" dirty="0" err="1">
                <a:ea typeface="+mn-lt"/>
                <a:cs typeface="+mn-lt"/>
              </a:rPr>
              <a:t>hex</a:t>
            </a:r>
            <a:r>
              <a:rPr lang="bg-BG" dirty="0">
                <a:ea typeface="+mn-lt"/>
                <a:cs typeface="+mn-lt"/>
              </a:rPr>
              <a:t>, </a:t>
            </a:r>
            <a:r>
              <a:rPr lang="bg-BG" dirty="0" err="1">
                <a:ea typeface="+mn-lt"/>
                <a:cs typeface="+mn-lt"/>
              </a:rPr>
              <a:t>std</a:t>
            </a:r>
            <a:r>
              <a:rPr lang="bg-BG" dirty="0">
                <a:ea typeface="+mn-lt"/>
                <a:cs typeface="+mn-lt"/>
              </a:rPr>
              <a:t>::</a:t>
            </a:r>
            <a:r>
              <a:rPr lang="bg-BG" dirty="0" err="1">
                <a:ea typeface="+mn-lt"/>
                <a:cs typeface="+mn-lt"/>
              </a:rPr>
              <a:t>oct</a:t>
            </a:r>
            <a:endParaRPr lang="bg-BG" dirty="0" err="1"/>
          </a:p>
          <a:p>
            <a:pPr>
              <a:buNone/>
            </a:pPr>
            <a:endParaRPr lang="bg-BG"/>
          </a:p>
          <a:p>
            <a:pPr>
              <a:buNone/>
            </a:pPr>
            <a:r>
              <a:rPr lang="bg-BG" dirty="0" err="1">
                <a:ea typeface="+mn-lt"/>
                <a:cs typeface="+mn-lt"/>
              </a:rPr>
              <a:t>int</a:t>
            </a:r>
            <a:r>
              <a:rPr lang="bg-BG" dirty="0">
                <a:ea typeface="+mn-lt"/>
                <a:cs typeface="+mn-lt"/>
              </a:rPr>
              <a:t> </a:t>
            </a:r>
            <a:r>
              <a:rPr lang="bg-BG" dirty="0" err="1">
                <a:ea typeface="+mn-lt"/>
                <a:cs typeface="+mn-lt"/>
              </a:rPr>
              <a:t>main</a:t>
            </a:r>
            <a:r>
              <a:rPr lang="bg-BG" dirty="0">
                <a:ea typeface="+mn-lt"/>
                <a:cs typeface="+mn-lt"/>
              </a:rPr>
              <a:t> () {</a:t>
            </a:r>
            <a:endParaRPr lang="bg-BG" dirty="0"/>
          </a:p>
          <a:p>
            <a:pPr>
              <a:buNone/>
            </a:pPr>
            <a:r>
              <a:rPr lang="bg-BG" dirty="0">
                <a:ea typeface="+mn-lt"/>
                <a:cs typeface="+mn-lt"/>
              </a:rPr>
              <a:t>  </a:t>
            </a:r>
            <a:r>
              <a:rPr lang="bg-BG" dirty="0" err="1">
                <a:ea typeface="+mn-lt"/>
                <a:cs typeface="+mn-lt"/>
              </a:rPr>
              <a:t>int</a:t>
            </a:r>
            <a:r>
              <a:rPr lang="bg-BG" dirty="0">
                <a:ea typeface="+mn-lt"/>
                <a:cs typeface="+mn-lt"/>
              </a:rPr>
              <a:t> n = 255, m = 0xFF;</a:t>
            </a:r>
            <a:endParaRPr lang="bg-BG" dirty="0"/>
          </a:p>
          <a:p>
            <a:pPr>
              <a:buNone/>
            </a:pPr>
            <a:r>
              <a:rPr lang="bg-BG" dirty="0">
                <a:ea typeface="+mn-lt"/>
                <a:cs typeface="+mn-lt"/>
              </a:rPr>
              <a:t>  </a:t>
            </a:r>
            <a:r>
              <a:rPr lang="bg-BG" dirty="0" err="1">
                <a:ea typeface="+mn-lt"/>
                <a:cs typeface="+mn-lt"/>
              </a:rPr>
              <a:t>std</a:t>
            </a:r>
            <a:r>
              <a:rPr lang="bg-BG" dirty="0">
                <a:ea typeface="+mn-lt"/>
                <a:cs typeface="+mn-lt"/>
              </a:rPr>
              <a:t>::</a:t>
            </a:r>
            <a:r>
              <a:rPr lang="bg-BG" dirty="0" err="1">
                <a:ea typeface="+mn-lt"/>
                <a:cs typeface="+mn-lt"/>
              </a:rPr>
              <a:t>cout</a:t>
            </a:r>
            <a:r>
              <a:rPr lang="bg-BG" dirty="0">
                <a:ea typeface="+mn-lt"/>
                <a:cs typeface="+mn-lt"/>
              </a:rPr>
              <a:t> &lt;&lt; "</a:t>
            </a:r>
            <a:r>
              <a:rPr lang="bg-BG" dirty="0" err="1">
                <a:ea typeface="+mn-lt"/>
                <a:cs typeface="+mn-lt"/>
              </a:rPr>
              <a:t>The</a:t>
            </a:r>
            <a:r>
              <a:rPr lang="bg-BG" dirty="0">
                <a:ea typeface="+mn-lt"/>
                <a:cs typeface="+mn-lt"/>
              </a:rPr>
              <a:t> </a:t>
            </a:r>
            <a:r>
              <a:rPr lang="bg-BG" dirty="0" err="1">
                <a:ea typeface="+mn-lt"/>
                <a:cs typeface="+mn-lt"/>
              </a:rPr>
              <a:t>value</a:t>
            </a:r>
            <a:r>
              <a:rPr lang="bg-BG" dirty="0">
                <a:ea typeface="+mn-lt"/>
                <a:cs typeface="+mn-lt"/>
              </a:rPr>
              <a:t> </a:t>
            </a:r>
            <a:r>
              <a:rPr lang="bg-BG" dirty="0" err="1">
                <a:ea typeface="+mn-lt"/>
                <a:cs typeface="+mn-lt"/>
              </a:rPr>
              <a:t>of</a:t>
            </a:r>
            <a:r>
              <a:rPr lang="bg-BG" dirty="0">
                <a:ea typeface="+mn-lt"/>
                <a:cs typeface="+mn-lt"/>
              </a:rPr>
              <a:t> 0xFF </a:t>
            </a:r>
            <a:r>
              <a:rPr lang="bg-BG" dirty="0" err="1">
                <a:ea typeface="+mn-lt"/>
                <a:cs typeface="+mn-lt"/>
              </a:rPr>
              <a:t>in</a:t>
            </a:r>
            <a:r>
              <a:rPr lang="bg-BG" dirty="0">
                <a:ea typeface="+mn-lt"/>
                <a:cs typeface="+mn-lt"/>
              </a:rPr>
              <a:t> </a:t>
            </a:r>
            <a:r>
              <a:rPr lang="bg-BG" dirty="0" err="1">
                <a:ea typeface="+mn-lt"/>
                <a:cs typeface="+mn-lt"/>
              </a:rPr>
              <a:t>dec</a:t>
            </a:r>
            <a:r>
              <a:rPr lang="bg-BG" dirty="0">
                <a:ea typeface="+mn-lt"/>
                <a:cs typeface="+mn-lt"/>
              </a:rPr>
              <a:t> </a:t>
            </a:r>
            <a:r>
              <a:rPr lang="bg-BG" dirty="0" err="1">
                <a:ea typeface="+mn-lt"/>
                <a:cs typeface="+mn-lt"/>
              </a:rPr>
              <a:t>is</a:t>
            </a:r>
            <a:r>
              <a:rPr lang="bg-BG" dirty="0">
                <a:ea typeface="+mn-lt"/>
                <a:cs typeface="+mn-lt"/>
              </a:rPr>
              <a:t>: " &lt;&lt; </a:t>
            </a:r>
            <a:r>
              <a:rPr lang="bg-BG" dirty="0" err="1">
                <a:ea typeface="+mn-lt"/>
                <a:cs typeface="+mn-lt"/>
              </a:rPr>
              <a:t>std</a:t>
            </a:r>
            <a:r>
              <a:rPr lang="bg-BG" dirty="0">
                <a:ea typeface="+mn-lt"/>
                <a:cs typeface="+mn-lt"/>
              </a:rPr>
              <a:t>::</a:t>
            </a:r>
            <a:r>
              <a:rPr lang="bg-BG" dirty="0" err="1">
                <a:ea typeface="+mn-lt"/>
                <a:cs typeface="+mn-lt"/>
              </a:rPr>
              <a:t>dec</a:t>
            </a:r>
            <a:r>
              <a:rPr lang="bg-BG" dirty="0">
                <a:ea typeface="+mn-lt"/>
                <a:cs typeface="+mn-lt"/>
              </a:rPr>
              <a:t> &lt;&lt; m &lt;&lt; '\n';</a:t>
            </a:r>
            <a:endParaRPr lang="bg-BG" dirty="0"/>
          </a:p>
          <a:p>
            <a:pPr>
              <a:buNone/>
            </a:pPr>
            <a:r>
              <a:rPr lang="bg-BG" dirty="0">
                <a:ea typeface="+mn-lt"/>
                <a:cs typeface="+mn-lt"/>
              </a:rPr>
              <a:t>  </a:t>
            </a:r>
            <a:r>
              <a:rPr lang="bg-BG" dirty="0" err="1">
                <a:ea typeface="+mn-lt"/>
                <a:cs typeface="+mn-lt"/>
              </a:rPr>
              <a:t>std</a:t>
            </a:r>
            <a:r>
              <a:rPr lang="bg-BG" dirty="0">
                <a:ea typeface="+mn-lt"/>
                <a:cs typeface="+mn-lt"/>
              </a:rPr>
              <a:t>::</a:t>
            </a:r>
            <a:r>
              <a:rPr lang="bg-BG" dirty="0" err="1">
                <a:ea typeface="+mn-lt"/>
                <a:cs typeface="+mn-lt"/>
              </a:rPr>
              <a:t>cout</a:t>
            </a:r>
            <a:r>
              <a:rPr lang="bg-BG" dirty="0">
                <a:ea typeface="+mn-lt"/>
                <a:cs typeface="+mn-lt"/>
              </a:rPr>
              <a:t> &lt;&lt; "</a:t>
            </a:r>
            <a:r>
              <a:rPr lang="bg-BG" dirty="0" err="1">
                <a:ea typeface="+mn-lt"/>
                <a:cs typeface="+mn-lt"/>
              </a:rPr>
              <a:t>The</a:t>
            </a:r>
            <a:r>
              <a:rPr lang="bg-BG" dirty="0">
                <a:ea typeface="+mn-lt"/>
                <a:cs typeface="+mn-lt"/>
              </a:rPr>
              <a:t> </a:t>
            </a:r>
            <a:r>
              <a:rPr lang="bg-BG" dirty="0" err="1">
                <a:ea typeface="+mn-lt"/>
                <a:cs typeface="+mn-lt"/>
              </a:rPr>
              <a:t>value</a:t>
            </a:r>
            <a:r>
              <a:rPr lang="bg-BG" dirty="0">
                <a:ea typeface="+mn-lt"/>
                <a:cs typeface="+mn-lt"/>
              </a:rPr>
              <a:t> </a:t>
            </a:r>
            <a:r>
              <a:rPr lang="bg-BG" dirty="0" err="1">
                <a:ea typeface="+mn-lt"/>
                <a:cs typeface="+mn-lt"/>
              </a:rPr>
              <a:t>of</a:t>
            </a:r>
            <a:r>
              <a:rPr lang="bg-BG" dirty="0">
                <a:ea typeface="+mn-lt"/>
                <a:cs typeface="+mn-lt"/>
              </a:rPr>
              <a:t> 255 </a:t>
            </a:r>
            <a:r>
              <a:rPr lang="bg-BG" dirty="0" err="1">
                <a:ea typeface="+mn-lt"/>
                <a:cs typeface="+mn-lt"/>
              </a:rPr>
              <a:t>in</a:t>
            </a:r>
            <a:r>
              <a:rPr lang="bg-BG" dirty="0">
                <a:ea typeface="+mn-lt"/>
                <a:cs typeface="+mn-lt"/>
              </a:rPr>
              <a:t> </a:t>
            </a:r>
            <a:r>
              <a:rPr lang="bg-BG" dirty="0" err="1">
                <a:ea typeface="+mn-lt"/>
                <a:cs typeface="+mn-lt"/>
              </a:rPr>
              <a:t>hex</a:t>
            </a:r>
            <a:r>
              <a:rPr lang="bg-BG" dirty="0">
                <a:ea typeface="+mn-lt"/>
                <a:cs typeface="+mn-lt"/>
              </a:rPr>
              <a:t> </a:t>
            </a:r>
            <a:r>
              <a:rPr lang="bg-BG" dirty="0" err="1">
                <a:ea typeface="+mn-lt"/>
                <a:cs typeface="+mn-lt"/>
              </a:rPr>
              <a:t>is</a:t>
            </a:r>
            <a:r>
              <a:rPr lang="bg-BG" dirty="0">
                <a:ea typeface="+mn-lt"/>
                <a:cs typeface="+mn-lt"/>
              </a:rPr>
              <a:t>: " &lt;&lt; </a:t>
            </a:r>
            <a:r>
              <a:rPr lang="bg-BG" dirty="0" err="1">
                <a:ea typeface="+mn-lt"/>
                <a:cs typeface="+mn-lt"/>
              </a:rPr>
              <a:t>std</a:t>
            </a:r>
            <a:r>
              <a:rPr lang="bg-BG" dirty="0">
                <a:ea typeface="+mn-lt"/>
                <a:cs typeface="+mn-lt"/>
              </a:rPr>
              <a:t>::</a:t>
            </a:r>
            <a:r>
              <a:rPr lang="bg-BG" dirty="0" err="1">
                <a:ea typeface="+mn-lt"/>
                <a:cs typeface="+mn-lt"/>
              </a:rPr>
              <a:t>hex</a:t>
            </a:r>
            <a:r>
              <a:rPr lang="bg-BG" dirty="0">
                <a:ea typeface="+mn-lt"/>
                <a:cs typeface="+mn-lt"/>
              </a:rPr>
              <a:t> &lt;&lt; n &lt;&lt; '\n';</a:t>
            </a:r>
            <a:endParaRPr lang="bg-BG" dirty="0"/>
          </a:p>
          <a:p>
            <a:pPr>
              <a:buNone/>
            </a:pPr>
            <a:r>
              <a:rPr lang="bg-BG" dirty="0">
                <a:ea typeface="+mn-lt"/>
                <a:cs typeface="+mn-lt"/>
              </a:rPr>
              <a:t>  </a:t>
            </a:r>
            <a:r>
              <a:rPr lang="bg-BG" dirty="0" err="1">
                <a:ea typeface="+mn-lt"/>
                <a:cs typeface="+mn-lt"/>
              </a:rPr>
              <a:t>std</a:t>
            </a:r>
            <a:r>
              <a:rPr lang="bg-BG" dirty="0">
                <a:ea typeface="+mn-lt"/>
                <a:cs typeface="+mn-lt"/>
              </a:rPr>
              <a:t>::</a:t>
            </a:r>
            <a:r>
              <a:rPr lang="bg-BG" dirty="0" err="1">
                <a:ea typeface="+mn-lt"/>
                <a:cs typeface="+mn-lt"/>
              </a:rPr>
              <a:t>cout</a:t>
            </a:r>
            <a:r>
              <a:rPr lang="bg-BG" dirty="0">
                <a:ea typeface="+mn-lt"/>
                <a:cs typeface="+mn-lt"/>
              </a:rPr>
              <a:t> &lt;&lt; "</a:t>
            </a:r>
            <a:r>
              <a:rPr lang="bg-BG" dirty="0" err="1">
                <a:ea typeface="+mn-lt"/>
                <a:cs typeface="+mn-lt"/>
              </a:rPr>
              <a:t>The</a:t>
            </a:r>
            <a:r>
              <a:rPr lang="bg-BG" dirty="0">
                <a:ea typeface="+mn-lt"/>
                <a:cs typeface="+mn-lt"/>
              </a:rPr>
              <a:t> </a:t>
            </a:r>
            <a:r>
              <a:rPr lang="bg-BG" dirty="0" err="1">
                <a:ea typeface="+mn-lt"/>
                <a:cs typeface="+mn-lt"/>
              </a:rPr>
              <a:t>value</a:t>
            </a:r>
            <a:r>
              <a:rPr lang="bg-BG" dirty="0">
                <a:ea typeface="+mn-lt"/>
                <a:cs typeface="+mn-lt"/>
              </a:rPr>
              <a:t> </a:t>
            </a:r>
            <a:r>
              <a:rPr lang="bg-BG" dirty="0" err="1">
                <a:ea typeface="+mn-lt"/>
                <a:cs typeface="+mn-lt"/>
              </a:rPr>
              <a:t>of</a:t>
            </a:r>
            <a:r>
              <a:rPr lang="bg-BG" dirty="0">
                <a:ea typeface="+mn-lt"/>
                <a:cs typeface="+mn-lt"/>
              </a:rPr>
              <a:t> 0xFF </a:t>
            </a:r>
            <a:r>
              <a:rPr lang="bg-BG" dirty="0" err="1">
                <a:ea typeface="+mn-lt"/>
                <a:cs typeface="+mn-lt"/>
              </a:rPr>
              <a:t>in</a:t>
            </a:r>
            <a:r>
              <a:rPr lang="bg-BG" dirty="0">
                <a:ea typeface="+mn-lt"/>
                <a:cs typeface="+mn-lt"/>
              </a:rPr>
              <a:t> </a:t>
            </a:r>
            <a:r>
              <a:rPr lang="bg-BG" dirty="0" err="1">
                <a:ea typeface="+mn-lt"/>
                <a:cs typeface="+mn-lt"/>
              </a:rPr>
              <a:t>oct</a:t>
            </a:r>
            <a:r>
              <a:rPr lang="bg-BG" dirty="0">
                <a:ea typeface="+mn-lt"/>
                <a:cs typeface="+mn-lt"/>
              </a:rPr>
              <a:t> </a:t>
            </a:r>
            <a:r>
              <a:rPr lang="bg-BG" dirty="0" err="1">
                <a:ea typeface="+mn-lt"/>
                <a:cs typeface="+mn-lt"/>
              </a:rPr>
              <a:t>is</a:t>
            </a:r>
            <a:r>
              <a:rPr lang="bg-BG" dirty="0">
                <a:ea typeface="+mn-lt"/>
                <a:cs typeface="+mn-lt"/>
              </a:rPr>
              <a:t>: " &lt;&lt; </a:t>
            </a:r>
            <a:r>
              <a:rPr lang="bg-BG" dirty="0" err="1">
                <a:ea typeface="+mn-lt"/>
                <a:cs typeface="+mn-lt"/>
              </a:rPr>
              <a:t>std</a:t>
            </a:r>
            <a:r>
              <a:rPr lang="bg-BG" dirty="0">
                <a:ea typeface="+mn-lt"/>
                <a:cs typeface="+mn-lt"/>
              </a:rPr>
              <a:t>::</a:t>
            </a:r>
            <a:r>
              <a:rPr lang="bg-BG" dirty="0" err="1">
                <a:ea typeface="+mn-lt"/>
                <a:cs typeface="+mn-lt"/>
              </a:rPr>
              <a:t>oct</a:t>
            </a:r>
            <a:r>
              <a:rPr lang="bg-BG" dirty="0">
                <a:ea typeface="+mn-lt"/>
                <a:cs typeface="+mn-lt"/>
              </a:rPr>
              <a:t> &lt;&lt; m &lt;&lt; '\n';</a:t>
            </a:r>
            <a:endParaRPr lang="bg-BG" dirty="0"/>
          </a:p>
          <a:p>
            <a:pPr>
              <a:buNone/>
            </a:pPr>
            <a:r>
              <a:rPr lang="bg-BG" dirty="0">
                <a:ea typeface="+mn-lt"/>
                <a:cs typeface="+mn-lt"/>
              </a:rPr>
              <a:t>  </a:t>
            </a:r>
            <a:r>
              <a:rPr lang="bg-BG" dirty="0" err="1">
                <a:ea typeface="+mn-lt"/>
                <a:cs typeface="+mn-lt"/>
              </a:rPr>
              <a:t>std</a:t>
            </a:r>
            <a:r>
              <a:rPr lang="bg-BG" dirty="0">
                <a:ea typeface="+mn-lt"/>
                <a:cs typeface="+mn-lt"/>
              </a:rPr>
              <a:t>::</a:t>
            </a:r>
            <a:r>
              <a:rPr lang="bg-BG" dirty="0" err="1">
                <a:ea typeface="+mn-lt"/>
                <a:cs typeface="+mn-lt"/>
              </a:rPr>
              <a:t>cout</a:t>
            </a:r>
            <a:r>
              <a:rPr lang="bg-BG" dirty="0">
                <a:ea typeface="+mn-lt"/>
                <a:cs typeface="+mn-lt"/>
              </a:rPr>
              <a:t> &lt;&lt; "</a:t>
            </a:r>
            <a:r>
              <a:rPr lang="bg-BG" dirty="0" err="1">
                <a:ea typeface="+mn-lt"/>
                <a:cs typeface="+mn-lt"/>
              </a:rPr>
              <a:t>The</a:t>
            </a:r>
            <a:r>
              <a:rPr lang="bg-BG" dirty="0">
                <a:ea typeface="+mn-lt"/>
                <a:cs typeface="+mn-lt"/>
              </a:rPr>
              <a:t> </a:t>
            </a:r>
            <a:r>
              <a:rPr lang="bg-BG" dirty="0" err="1">
                <a:ea typeface="+mn-lt"/>
                <a:cs typeface="+mn-lt"/>
              </a:rPr>
              <a:t>value</a:t>
            </a:r>
            <a:r>
              <a:rPr lang="bg-BG" dirty="0">
                <a:ea typeface="+mn-lt"/>
                <a:cs typeface="+mn-lt"/>
              </a:rPr>
              <a:t> </a:t>
            </a:r>
            <a:r>
              <a:rPr lang="bg-BG" dirty="0" err="1">
                <a:ea typeface="+mn-lt"/>
                <a:cs typeface="+mn-lt"/>
              </a:rPr>
              <a:t>of</a:t>
            </a:r>
            <a:r>
              <a:rPr lang="bg-BG" dirty="0">
                <a:ea typeface="+mn-lt"/>
                <a:cs typeface="+mn-lt"/>
              </a:rPr>
              <a:t> 255 </a:t>
            </a:r>
            <a:r>
              <a:rPr lang="bg-BG" dirty="0" err="1">
                <a:ea typeface="+mn-lt"/>
                <a:cs typeface="+mn-lt"/>
              </a:rPr>
              <a:t>in</a:t>
            </a:r>
            <a:r>
              <a:rPr lang="bg-BG" dirty="0">
                <a:ea typeface="+mn-lt"/>
                <a:cs typeface="+mn-lt"/>
              </a:rPr>
              <a:t> </a:t>
            </a:r>
            <a:r>
              <a:rPr lang="bg-BG" dirty="0" err="1">
                <a:ea typeface="+mn-lt"/>
                <a:cs typeface="+mn-lt"/>
              </a:rPr>
              <a:t>oct</a:t>
            </a:r>
            <a:r>
              <a:rPr lang="bg-BG" dirty="0">
                <a:ea typeface="+mn-lt"/>
                <a:cs typeface="+mn-lt"/>
              </a:rPr>
              <a:t> </a:t>
            </a:r>
            <a:r>
              <a:rPr lang="bg-BG" dirty="0" err="1">
                <a:ea typeface="+mn-lt"/>
                <a:cs typeface="+mn-lt"/>
              </a:rPr>
              <a:t>is</a:t>
            </a:r>
            <a:r>
              <a:rPr lang="bg-BG" dirty="0">
                <a:ea typeface="+mn-lt"/>
                <a:cs typeface="+mn-lt"/>
              </a:rPr>
              <a:t>: " &lt;&lt; </a:t>
            </a:r>
            <a:r>
              <a:rPr lang="bg-BG" dirty="0" err="1">
                <a:ea typeface="+mn-lt"/>
                <a:cs typeface="+mn-lt"/>
              </a:rPr>
              <a:t>std</a:t>
            </a:r>
            <a:r>
              <a:rPr lang="bg-BG" dirty="0">
                <a:ea typeface="+mn-lt"/>
                <a:cs typeface="+mn-lt"/>
              </a:rPr>
              <a:t>::</a:t>
            </a:r>
            <a:r>
              <a:rPr lang="bg-BG" dirty="0" err="1">
                <a:ea typeface="+mn-lt"/>
                <a:cs typeface="+mn-lt"/>
              </a:rPr>
              <a:t>oct</a:t>
            </a:r>
            <a:r>
              <a:rPr lang="bg-BG" dirty="0">
                <a:ea typeface="+mn-lt"/>
                <a:cs typeface="+mn-lt"/>
              </a:rPr>
              <a:t> &lt;&lt; n &lt;&lt; '\n';</a:t>
            </a:r>
            <a:endParaRPr lang="bg-BG" dirty="0"/>
          </a:p>
          <a:p>
            <a:pPr>
              <a:buNone/>
            </a:pPr>
            <a:r>
              <a:rPr lang="bg-BG" dirty="0">
                <a:ea typeface="+mn-lt"/>
                <a:cs typeface="+mn-lt"/>
              </a:rPr>
              <a:t>  </a:t>
            </a:r>
            <a:r>
              <a:rPr lang="bg-BG" dirty="0" err="1">
                <a:ea typeface="+mn-lt"/>
                <a:cs typeface="+mn-lt"/>
              </a:rPr>
              <a:t>std</a:t>
            </a:r>
            <a:r>
              <a:rPr lang="bg-BG" dirty="0">
                <a:ea typeface="+mn-lt"/>
                <a:cs typeface="+mn-lt"/>
              </a:rPr>
              <a:t>::</a:t>
            </a:r>
            <a:r>
              <a:rPr lang="bg-BG" dirty="0" err="1">
                <a:ea typeface="+mn-lt"/>
                <a:cs typeface="+mn-lt"/>
              </a:rPr>
              <a:t>cout</a:t>
            </a:r>
            <a:r>
              <a:rPr lang="bg-BG" dirty="0">
                <a:ea typeface="+mn-lt"/>
                <a:cs typeface="+mn-lt"/>
              </a:rPr>
              <a:t> &lt;&lt; "</a:t>
            </a:r>
            <a:r>
              <a:rPr lang="bg-BG" dirty="0" err="1">
                <a:ea typeface="+mn-lt"/>
                <a:cs typeface="+mn-lt"/>
              </a:rPr>
              <a:t>The</a:t>
            </a:r>
            <a:r>
              <a:rPr lang="bg-BG" dirty="0">
                <a:ea typeface="+mn-lt"/>
                <a:cs typeface="+mn-lt"/>
              </a:rPr>
              <a:t> </a:t>
            </a:r>
            <a:r>
              <a:rPr lang="bg-BG" dirty="0" err="1">
                <a:ea typeface="+mn-lt"/>
                <a:cs typeface="+mn-lt"/>
              </a:rPr>
              <a:t>value</a:t>
            </a:r>
            <a:r>
              <a:rPr lang="bg-BG" dirty="0">
                <a:ea typeface="+mn-lt"/>
                <a:cs typeface="+mn-lt"/>
              </a:rPr>
              <a:t> </a:t>
            </a:r>
            <a:r>
              <a:rPr lang="bg-BG" dirty="0" err="1">
                <a:ea typeface="+mn-lt"/>
                <a:cs typeface="+mn-lt"/>
              </a:rPr>
              <a:t>of</a:t>
            </a:r>
            <a:r>
              <a:rPr lang="bg-BG" dirty="0">
                <a:ea typeface="+mn-lt"/>
                <a:cs typeface="+mn-lt"/>
              </a:rPr>
              <a:t> n </a:t>
            </a:r>
            <a:r>
              <a:rPr lang="bg-BG" dirty="0" err="1">
                <a:ea typeface="+mn-lt"/>
                <a:cs typeface="+mn-lt"/>
              </a:rPr>
              <a:t>is</a:t>
            </a:r>
            <a:r>
              <a:rPr lang="bg-BG" dirty="0">
                <a:ea typeface="+mn-lt"/>
                <a:cs typeface="+mn-lt"/>
              </a:rPr>
              <a:t>: " &lt;&lt; n &lt;&lt; '\n'; </a:t>
            </a:r>
            <a:r>
              <a:rPr lang="bg-BG" dirty="0">
                <a:solidFill>
                  <a:srgbClr val="00B050"/>
                </a:solidFill>
                <a:ea typeface="+mn-lt"/>
                <a:cs typeface="+mn-lt"/>
              </a:rPr>
              <a:t>//</a:t>
            </a:r>
            <a:r>
              <a:rPr lang="bg-BG" dirty="0" err="1">
                <a:solidFill>
                  <a:srgbClr val="00B050"/>
                </a:solidFill>
                <a:ea typeface="+mn-lt"/>
                <a:cs typeface="+mn-lt"/>
              </a:rPr>
              <a:t>std</a:t>
            </a:r>
            <a:r>
              <a:rPr lang="bg-BG" dirty="0">
                <a:solidFill>
                  <a:srgbClr val="00B050"/>
                </a:solidFill>
                <a:ea typeface="+mn-lt"/>
                <a:cs typeface="+mn-lt"/>
              </a:rPr>
              <a:t>::</a:t>
            </a:r>
            <a:r>
              <a:rPr lang="bg-BG" dirty="0" err="1">
                <a:solidFill>
                  <a:srgbClr val="00B050"/>
                </a:solidFill>
                <a:ea typeface="+mn-lt"/>
                <a:cs typeface="+mn-lt"/>
              </a:rPr>
              <a:t>oct</a:t>
            </a:r>
            <a:r>
              <a:rPr lang="bg-BG" dirty="0">
                <a:solidFill>
                  <a:srgbClr val="00B050"/>
                </a:solidFill>
                <a:ea typeface="+mn-lt"/>
                <a:cs typeface="+mn-lt"/>
              </a:rPr>
              <a:t> </a:t>
            </a:r>
            <a:r>
              <a:rPr lang="bg-BG" dirty="0" err="1">
                <a:solidFill>
                  <a:srgbClr val="00B050"/>
                </a:solidFill>
                <a:ea typeface="+mn-lt"/>
                <a:cs typeface="+mn-lt"/>
              </a:rPr>
              <a:t>will</a:t>
            </a:r>
            <a:r>
              <a:rPr lang="bg-BG" dirty="0">
                <a:solidFill>
                  <a:srgbClr val="00B050"/>
                </a:solidFill>
                <a:ea typeface="+mn-lt"/>
                <a:cs typeface="+mn-lt"/>
              </a:rPr>
              <a:t> </a:t>
            </a:r>
            <a:r>
              <a:rPr lang="bg-BG" dirty="0" err="1">
                <a:solidFill>
                  <a:srgbClr val="00B050"/>
                </a:solidFill>
                <a:ea typeface="+mn-lt"/>
                <a:cs typeface="+mn-lt"/>
              </a:rPr>
              <a:t>still</a:t>
            </a:r>
            <a:r>
              <a:rPr lang="bg-BG" dirty="0">
                <a:solidFill>
                  <a:srgbClr val="00B050"/>
                </a:solidFill>
                <a:ea typeface="+mn-lt"/>
                <a:cs typeface="+mn-lt"/>
              </a:rPr>
              <a:t> </a:t>
            </a:r>
            <a:r>
              <a:rPr lang="bg-BG" dirty="0" err="1">
                <a:solidFill>
                  <a:srgbClr val="00B050"/>
                </a:solidFill>
                <a:ea typeface="+mn-lt"/>
                <a:cs typeface="+mn-lt"/>
              </a:rPr>
              <a:t>be</a:t>
            </a:r>
            <a:r>
              <a:rPr lang="bg-BG" dirty="0">
                <a:solidFill>
                  <a:srgbClr val="00B050"/>
                </a:solidFill>
                <a:ea typeface="+mn-lt"/>
                <a:cs typeface="+mn-lt"/>
              </a:rPr>
              <a:t> </a:t>
            </a:r>
            <a:r>
              <a:rPr lang="bg-BG" dirty="0" err="1">
                <a:solidFill>
                  <a:srgbClr val="00B050"/>
                </a:solidFill>
                <a:ea typeface="+mn-lt"/>
                <a:cs typeface="+mn-lt"/>
              </a:rPr>
              <a:t>in</a:t>
            </a:r>
            <a:r>
              <a:rPr lang="bg-BG" dirty="0">
                <a:solidFill>
                  <a:srgbClr val="00B050"/>
                </a:solidFill>
                <a:ea typeface="+mn-lt"/>
                <a:cs typeface="+mn-lt"/>
              </a:rPr>
              <a:t> </a:t>
            </a:r>
            <a:r>
              <a:rPr lang="bg-BG" dirty="0" err="1">
                <a:solidFill>
                  <a:srgbClr val="00B050"/>
                </a:solidFill>
                <a:ea typeface="+mn-lt"/>
                <a:cs typeface="+mn-lt"/>
              </a:rPr>
              <a:t>use</a:t>
            </a:r>
            <a:r>
              <a:rPr lang="bg-BG" dirty="0">
                <a:solidFill>
                  <a:srgbClr val="00B050"/>
                </a:solidFill>
                <a:ea typeface="+mn-lt"/>
                <a:cs typeface="+mn-lt"/>
              </a:rPr>
              <a:t>"</a:t>
            </a:r>
            <a:endParaRPr lang="bg-BG" dirty="0">
              <a:solidFill>
                <a:srgbClr val="00B050"/>
              </a:solidFill>
            </a:endParaRPr>
          </a:p>
          <a:p>
            <a:pPr>
              <a:buNone/>
            </a:pPr>
            <a:r>
              <a:rPr lang="bg-BG" dirty="0">
                <a:ea typeface="+mn-lt"/>
                <a:cs typeface="+mn-lt"/>
              </a:rPr>
              <a:t>  </a:t>
            </a:r>
            <a:r>
              <a:rPr lang="bg-BG" dirty="0" err="1">
                <a:ea typeface="+mn-lt"/>
                <a:cs typeface="+mn-lt"/>
              </a:rPr>
              <a:t>return</a:t>
            </a:r>
            <a:r>
              <a:rPr lang="bg-BG" dirty="0">
                <a:ea typeface="+mn-lt"/>
                <a:cs typeface="+mn-lt"/>
              </a:rPr>
              <a:t> 0;</a:t>
            </a:r>
            <a:endParaRPr lang="bg-BG" dirty="0"/>
          </a:p>
          <a:p>
            <a:pPr>
              <a:buNone/>
            </a:pPr>
            <a:r>
              <a:rPr lang="bg-BG" dirty="0">
                <a:ea typeface="+mn-lt"/>
                <a:cs typeface="+mn-lt"/>
              </a:rPr>
              <a:t>}</a:t>
            </a:r>
            <a:endParaRPr lang="bg-BG" dirty="0"/>
          </a:p>
          <a:p>
            <a:pPr marL="0" indent="0">
              <a:buNone/>
            </a:pP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9943442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649BD641-69A4-4CEA-B224-3223D4DFE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 - резултат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BAF90899-FDA4-4F2D-B85B-7C50755A2E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bg-BG" dirty="0" err="1">
                <a:ea typeface="+mn-lt"/>
                <a:cs typeface="+mn-lt"/>
              </a:rPr>
              <a:t>The</a:t>
            </a:r>
            <a:r>
              <a:rPr lang="bg-BG" dirty="0">
                <a:ea typeface="+mn-lt"/>
                <a:cs typeface="+mn-lt"/>
              </a:rPr>
              <a:t> </a:t>
            </a:r>
            <a:r>
              <a:rPr lang="bg-BG" dirty="0" err="1">
                <a:ea typeface="+mn-lt"/>
                <a:cs typeface="+mn-lt"/>
              </a:rPr>
              <a:t>value</a:t>
            </a:r>
            <a:r>
              <a:rPr lang="bg-BG" dirty="0">
                <a:ea typeface="+mn-lt"/>
                <a:cs typeface="+mn-lt"/>
              </a:rPr>
              <a:t> </a:t>
            </a:r>
            <a:r>
              <a:rPr lang="bg-BG" dirty="0" err="1">
                <a:ea typeface="+mn-lt"/>
                <a:cs typeface="+mn-lt"/>
              </a:rPr>
              <a:t>of</a:t>
            </a:r>
            <a:r>
              <a:rPr lang="bg-BG" dirty="0">
                <a:ea typeface="+mn-lt"/>
                <a:cs typeface="+mn-lt"/>
              </a:rPr>
              <a:t> 0xFF </a:t>
            </a:r>
            <a:r>
              <a:rPr lang="bg-BG" dirty="0" err="1">
                <a:ea typeface="+mn-lt"/>
                <a:cs typeface="+mn-lt"/>
              </a:rPr>
              <a:t>in</a:t>
            </a:r>
            <a:r>
              <a:rPr lang="bg-BG" dirty="0">
                <a:ea typeface="+mn-lt"/>
                <a:cs typeface="+mn-lt"/>
              </a:rPr>
              <a:t> </a:t>
            </a:r>
            <a:r>
              <a:rPr lang="bg-BG" dirty="0" err="1">
                <a:ea typeface="+mn-lt"/>
                <a:cs typeface="+mn-lt"/>
              </a:rPr>
              <a:t>dec</a:t>
            </a:r>
            <a:r>
              <a:rPr lang="bg-BG" dirty="0">
                <a:ea typeface="+mn-lt"/>
                <a:cs typeface="+mn-lt"/>
              </a:rPr>
              <a:t> </a:t>
            </a:r>
            <a:r>
              <a:rPr lang="bg-BG" dirty="0" err="1">
                <a:ea typeface="+mn-lt"/>
                <a:cs typeface="+mn-lt"/>
              </a:rPr>
              <a:t>is</a:t>
            </a:r>
            <a:r>
              <a:rPr lang="bg-BG" dirty="0">
                <a:ea typeface="+mn-lt"/>
                <a:cs typeface="+mn-lt"/>
              </a:rPr>
              <a:t>: 255</a:t>
            </a:r>
          </a:p>
          <a:p>
            <a:pPr>
              <a:buNone/>
            </a:pPr>
            <a:r>
              <a:rPr lang="bg-BG" dirty="0" err="1">
                <a:ea typeface="+mn-lt"/>
                <a:cs typeface="+mn-lt"/>
              </a:rPr>
              <a:t>The</a:t>
            </a:r>
            <a:r>
              <a:rPr lang="bg-BG" dirty="0">
                <a:ea typeface="+mn-lt"/>
                <a:cs typeface="+mn-lt"/>
              </a:rPr>
              <a:t> </a:t>
            </a:r>
            <a:r>
              <a:rPr lang="bg-BG" dirty="0" err="1">
                <a:ea typeface="+mn-lt"/>
                <a:cs typeface="+mn-lt"/>
              </a:rPr>
              <a:t>value</a:t>
            </a:r>
            <a:r>
              <a:rPr lang="bg-BG" dirty="0">
                <a:ea typeface="+mn-lt"/>
                <a:cs typeface="+mn-lt"/>
              </a:rPr>
              <a:t> </a:t>
            </a:r>
            <a:r>
              <a:rPr lang="bg-BG" dirty="0" err="1">
                <a:ea typeface="+mn-lt"/>
                <a:cs typeface="+mn-lt"/>
              </a:rPr>
              <a:t>of</a:t>
            </a:r>
            <a:r>
              <a:rPr lang="bg-BG" dirty="0">
                <a:ea typeface="+mn-lt"/>
                <a:cs typeface="+mn-lt"/>
              </a:rPr>
              <a:t> 255 </a:t>
            </a:r>
            <a:r>
              <a:rPr lang="bg-BG" dirty="0" err="1">
                <a:ea typeface="+mn-lt"/>
                <a:cs typeface="+mn-lt"/>
              </a:rPr>
              <a:t>in</a:t>
            </a:r>
            <a:r>
              <a:rPr lang="bg-BG" dirty="0">
                <a:ea typeface="+mn-lt"/>
                <a:cs typeface="+mn-lt"/>
              </a:rPr>
              <a:t> </a:t>
            </a:r>
            <a:r>
              <a:rPr lang="bg-BG" dirty="0" err="1">
                <a:ea typeface="+mn-lt"/>
                <a:cs typeface="+mn-lt"/>
              </a:rPr>
              <a:t>hex</a:t>
            </a:r>
            <a:r>
              <a:rPr lang="bg-BG" dirty="0">
                <a:ea typeface="+mn-lt"/>
                <a:cs typeface="+mn-lt"/>
              </a:rPr>
              <a:t> </a:t>
            </a:r>
            <a:r>
              <a:rPr lang="bg-BG" dirty="0" err="1">
                <a:ea typeface="+mn-lt"/>
                <a:cs typeface="+mn-lt"/>
              </a:rPr>
              <a:t>is</a:t>
            </a:r>
            <a:r>
              <a:rPr lang="bg-BG" dirty="0">
                <a:ea typeface="+mn-lt"/>
                <a:cs typeface="+mn-lt"/>
              </a:rPr>
              <a:t>: </a:t>
            </a:r>
            <a:r>
              <a:rPr lang="bg-BG" dirty="0" err="1">
                <a:ea typeface="+mn-lt"/>
                <a:cs typeface="+mn-lt"/>
              </a:rPr>
              <a:t>ff</a:t>
            </a:r>
          </a:p>
          <a:p>
            <a:pPr>
              <a:buNone/>
            </a:pPr>
            <a:r>
              <a:rPr lang="bg-BG" dirty="0" err="1">
                <a:ea typeface="+mn-lt"/>
                <a:cs typeface="+mn-lt"/>
              </a:rPr>
              <a:t>The</a:t>
            </a:r>
            <a:r>
              <a:rPr lang="bg-BG" dirty="0">
                <a:ea typeface="+mn-lt"/>
                <a:cs typeface="+mn-lt"/>
              </a:rPr>
              <a:t> </a:t>
            </a:r>
            <a:r>
              <a:rPr lang="bg-BG" dirty="0" err="1">
                <a:ea typeface="+mn-lt"/>
                <a:cs typeface="+mn-lt"/>
              </a:rPr>
              <a:t>value</a:t>
            </a:r>
            <a:r>
              <a:rPr lang="bg-BG" dirty="0">
                <a:ea typeface="+mn-lt"/>
                <a:cs typeface="+mn-lt"/>
              </a:rPr>
              <a:t> </a:t>
            </a:r>
            <a:r>
              <a:rPr lang="bg-BG" dirty="0" err="1">
                <a:ea typeface="+mn-lt"/>
                <a:cs typeface="+mn-lt"/>
              </a:rPr>
              <a:t>of</a:t>
            </a:r>
            <a:r>
              <a:rPr lang="bg-BG" dirty="0">
                <a:ea typeface="+mn-lt"/>
                <a:cs typeface="+mn-lt"/>
              </a:rPr>
              <a:t> 0xFF </a:t>
            </a:r>
            <a:r>
              <a:rPr lang="bg-BG" dirty="0" err="1">
                <a:ea typeface="+mn-lt"/>
                <a:cs typeface="+mn-lt"/>
              </a:rPr>
              <a:t>in</a:t>
            </a:r>
            <a:r>
              <a:rPr lang="bg-BG" dirty="0">
                <a:ea typeface="+mn-lt"/>
                <a:cs typeface="+mn-lt"/>
              </a:rPr>
              <a:t> </a:t>
            </a:r>
            <a:r>
              <a:rPr lang="bg-BG" dirty="0" err="1">
                <a:ea typeface="+mn-lt"/>
                <a:cs typeface="+mn-lt"/>
              </a:rPr>
              <a:t>oct</a:t>
            </a:r>
            <a:r>
              <a:rPr lang="bg-BG" dirty="0">
                <a:ea typeface="+mn-lt"/>
                <a:cs typeface="+mn-lt"/>
              </a:rPr>
              <a:t> </a:t>
            </a:r>
            <a:r>
              <a:rPr lang="bg-BG" dirty="0" err="1">
                <a:ea typeface="+mn-lt"/>
                <a:cs typeface="+mn-lt"/>
              </a:rPr>
              <a:t>is</a:t>
            </a:r>
            <a:r>
              <a:rPr lang="bg-BG" dirty="0">
                <a:ea typeface="+mn-lt"/>
                <a:cs typeface="+mn-lt"/>
              </a:rPr>
              <a:t>: 377</a:t>
            </a:r>
          </a:p>
          <a:p>
            <a:pPr>
              <a:buNone/>
            </a:pPr>
            <a:r>
              <a:rPr lang="bg-BG" dirty="0" err="1">
                <a:ea typeface="+mn-lt"/>
                <a:cs typeface="+mn-lt"/>
              </a:rPr>
              <a:t>The</a:t>
            </a:r>
            <a:r>
              <a:rPr lang="bg-BG" dirty="0">
                <a:ea typeface="+mn-lt"/>
                <a:cs typeface="+mn-lt"/>
              </a:rPr>
              <a:t> </a:t>
            </a:r>
            <a:r>
              <a:rPr lang="bg-BG" dirty="0" err="1">
                <a:ea typeface="+mn-lt"/>
                <a:cs typeface="+mn-lt"/>
              </a:rPr>
              <a:t>value</a:t>
            </a:r>
            <a:r>
              <a:rPr lang="bg-BG" dirty="0">
                <a:ea typeface="+mn-lt"/>
                <a:cs typeface="+mn-lt"/>
              </a:rPr>
              <a:t> </a:t>
            </a:r>
            <a:r>
              <a:rPr lang="bg-BG" dirty="0" err="1">
                <a:ea typeface="+mn-lt"/>
                <a:cs typeface="+mn-lt"/>
              </a:rPr>
              <a:t>of</a:t>
            </a:r>
            <a:r>
              <a:rPr lang="bg-BG" dirty="0">
                <a:ea typeface="+mn-lt"/>
                <a:cs typeface="+mn-lt"/>
              </a:rPr>
              <a:t> 255 </a:t>
            </a:r>
            <a:r>
              <a:rPr lang="bg-BG" dirty="0" err="1">
                <a:ea typeface="+mn-lt"/>
                <a:cs typeface="+mn-lt"/>
              </a:rPr>
              <a:t>in</a:t>
            </a:r>
            <a:r>
              <a:rPr lang="bg-BG" dirty="0">
                <a:ea typeface="+mn-lt"/>
                <a:cs typeface="+mn-lt"/>
              </a:rPr>
              <a:t> </a:t>
            </a:r>
            <a:r>
              <a:rPr lang="bg-BG" dirty="0" err="1">
                <a:ea typeface="+mn-lt"/>
                <a:cs typeface="+mn-lt"/>
              </a:rPr>
              <a:t>oct</a:t>
            </a:r>
            <a:r>
              <a:rPr lang="bg-BG" dirty="0">
                <a:ea typeface="+mn-lt"/>
                <a:cs typeface="+mn-lt"/>
              </a:rPr>
              <a:t> </a:t>
            </a:r>
            <a:r>
              <a:rPr lang="bg-BG" dirty="0" err="1">
                <a:ea typeface="+mn-lt"/>
                <a:cs typeface="+mn-lt"/>
              </a:rPr>
              <a:t>is</a:t>
            </a:r>
            <a:r>
              <a:rPr lang="bg-BG" dirty="0">
                <a:ea typeface="+mn-lt"/>
                <a:cs typeface="+mn-lt"/>
              </a:rPr>
              <a:t>: 377</a:t>
            </a:r>
          </a:p>
          <a:p>
            <a:pPr>
              <a:buNone/>
            </a:pPr>
            <a:r>
              <a:rPr lang="bg-BG" dirty="0" err="1">
                <a:ea typeface="+mn-lt"/>
                <a:cs typeface="+mn-lt"/>
              </a:rPr>
              <a:t>The</a:t>
            </a:r>
            <a:r>
              <a:rPr lang="bg-BG" dirty="0">
                <a:ea typeface="+mn-lt"/>
                <a:cs typeface="+mn-lt"/>
              </a:rPr>
              <a:t> </a:t>
            </a:r>
            <a:r>
              <a:rPr lang="bg-BG" dirty="0" err="1">
                <a:ea typeface="+mn-lt"/>
                <a:cs typeface="+mn-lt"/>
              </a:rPr>
              <a:t>value</a:t>
            </a:r>
            <a:r>
              <a:rPr lang="bg-BG" dirty="0">
                <a:ea typeface="+mn-lt"/>
                <a:cs typeface="+mn-lt"/>
              </a:rPr>
              <a:t> </a:t>
            </a:r>
            <a:r>
              <a:rPr lang="bg-BG" dirty="0" err="1">
                <a:ea typeface="+mn-lt"/>
                <a:cs typeface="+mn-lt"/>
              </a:rPr>
              <a:t>of</a:t>
            </a:r>
            <a:r>
              <a:rPr lang="bg-BG" dirty="0">
                <a:ea typeface="+mn-lt"/>
                <a:cs typeface="+mn-lt"/>
              </a:rPr>
              <a:t> n </a:t>
            </a:r>
            <a:r>
              <a:rPr lang="bg-BG" dirty="0" err="1">
                <a:ea typeface="+mn-lt"/>
                <a:cs typeface="+mn-lt"/>
              </a:rPr>
              <a:t>is</a:t>
            </a:r>
            <a:r>
              <a:rPr lang="bg-BG" dirty="0">
                <a:ea typeface="+mn-lt"/>
                <a:cs typeface="+mn-lt"/>
              </a:rPr>
              <a:t>: 377</a:t>
            </a:r>
          </a:p>
          <a:p>
            <a:pPr marL="0" indent="0">
              <a:buNone/>
            </a:pPr>
            <a:endParaRPr lang="bg-BG" dirty="0"/>
          </a:p>
          <a:p>
            <a:pPr marL="0" indent="0">
              <a:buNone/>
            </a:pPr>
            <a:endParaRPr lang="bg-BG" dirty="0"/>
          </a:p>
          <a:p>
            <a:r>
              <a:rPr lang="bg-BG" dirty="0"/>
              <a:t>Тъй като на горния ред използваме </a:t>
            </a:r>
            <a:r>
              <a:rPr lang="bg-BG" dirty="0" err="1"/>
              <a:t>std</a:t>
            </a:r>
            <a:r>
              <a:rPr lang="bg-BG" dirty="0"/>
              <a:t>::</a:t>
            </a:r>
            <a:r>
              <a:rPr lang="bg-BG" dirty="0" err="1"/>
              <a:t>oct</a:t>
            </a:r>
            <a:r>
              <a:rPr lang="bg-BG" dirty="0"/>
              <a:t>, всички потоци вече обработват числата като </a:t>
            </a:r>
            <a:r>
              <a:rPr lang="bg-BG" dirty="0" err="1"/>
              <a:t>осмични</a:t>
            </a:r>
            <a:r>
              <a:rPr lang="bg-BG" dirty="0"/>
              <a:t>, защото не сме казали да се върнем към десетична бройна система</a:t>
            </a:r>
          </a:p>
        </p:txBody>
      </p:sp>
    </p:spTree>
    <p:extLst>
      <p:ext uri="{BB962C8B-B14F-4D97-AF65-F5344CB8AC3E}">
        <p14:creationId xmlns:p14="http://schemas.microsoft.com/office/powerpoint/2010/main" val="15961950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A66CFBAC-05CB-430B-892F-20E7F5BB1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Константни променливи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B4BCA0F3-CE76-4F96-8D1E-538D614F0B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const</a:t>
            </a:r>
            <a:r>
              <a:rPr lang="en-GB" dirty="0"/>
              <a:t> &lt;</a:t>
            </a:r>
            <a:r>
              <a:rPr lang="bg-BG" dirty="0"/>
              <a:t>тип&gt;&lt;име на променливата&gt; = &lt;стойност&gt;;</a:t>
            </a:r>
            <a:endParaRPr lang="en-GB" dirty="0"/>
          </a:p>
          <a:p>
            <a:endParaRPr lang="en-GB" dirty="0"/>
          </a:p>
          <a:p>
            <a:r>
              <a:rPr lang="bg-BG" dirty="0"/>
              <a:t>Стойността се задава при инициализация и не може да се променя след това</a:t>
            </a:r>
            <a:endParaRPr lang="en-GB" dirty="0"/>
          </a:p>
          <a:p>
            <a:endParaRPr lang="bg-BG" dirty="0"/>
          </a:p>
          <a:p>
            <a:r>
              <a:rPr lang="bg-BG" dirty="0" err="1"/>
              <a:t>Неинициализирана</a:t>
            </a:r>
            <a:r>
              <a:rPr lang="bg-BG" dirty="0"/>
              <a:t> константа </a:t>
            </a:r>
            <a:r>
              <a:rPr lang="en-GB" dirty="0"/>
              <a:t>-</a:t>
            </a:r>
            <a:r>
              <a:rPr lang="bg-BG" dirty="0"/>
              <a:t> </a:t>
            </a:r>
            <a:r>
              <a:rPr lang="en-GB" dirty="0"/>
              <a:t>undefined behaviour</a:t>
            </a:r>
          </a:p>
        </p:txBody>
      </p:sp>
    </p:spTree>
    <p:extLst>
      <p:ext uri="{BB962C8B-B14F-4D97-AF65-F5344CB8AC3E}">
        <p14:creationId xmlns:p14="http://schemas.microsoft.com/office/powerpoint/2010/main" val="23026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438BB878-7EC0-4DFC-9028-B34AFE86A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Магически константи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E7D84D2B-C8BC-4479-B230-881FFD5F2B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bg-BG" dirty="0"/>
              <a:t>Често пъти студенти използват така наречените магически константи (</a:t>
            </a:r>
            <a:r>
              <a:rPr lang="bg-BG" dirty="0">
                <a:ea typeface="+mn-lt"/>
                <a:cs typeface="+mn-lt"/>
                <a:hlinkClick r:id="rId2"/>
              </a:rPr>
              <a:t>https://en.wikipedia.org/wiki/Magic_number_(programming)</a:t>
            </a:r>
            <a:r>
              <a:rPr lang="bg-BG" dirty="0">
                <a:ea typeface="+mn-lt"/>
                <a:cs typeface="+mn-lt"/>
              </a:rPr>
              <a:t>)</a:t>
            </a:r>
            <a:endParaRPr lang="bg-BG" dirty="0"/>
          </a:p>
          <a:p>
            <a:endParaRPr lang="bg-BG" dirty="0"/>
          </a:p>
          <a:p>
            <a:r>
              <a:rPr lang="bg-BG" dirty="0"/>
              <a:t>Това са някакви числа, които нямат ясно обозначение за какво се използват</a:t>
            </a:r>
          </a:p>
          <a:p>
            <a:endParaRPr lang="bg-BG" dirty="0"/>
          </a:p>
          <a:p>
            <a:r>
              <a:rPr lang="bg-BG" dirty="0"/>
              <a:t>Тази практика е много вредна и може да доведе до грешки в бъдеще</a:t>
            </a:r>
          </a:p>
          <a:p>
            <a:endParaRPr lang="bg-BG" dirty="0"/>
          </a:p>
          <a:p>
            <a:r>
              <a:rPr lang="bg-BG" dirty="0"/>
              <a:t>Също така прави промяната на използваните числа доста трудна</a:t>
            </a:r>
          </a:p>
        </p:txBody>
      </p:sp>
    </p:spTree>
    <p:extLst>
      <p:ext uri="{BB962C8B-B14F-4D97-AF65-F5344CB8AC3E}">
        <p14:creationId xmlns:p14="http://schemas.microsoft.com/office/powerpoint/2010/main" val="4218128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438BB878-7EC0-4DFC-9028-B34AFE86A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Магически константи - пример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E7D84D2B-C8BC-4479-B230-881FFD5F2B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bg-BG" dirty="0" err="1"/>
              <a:t>int</a:t>
            </a:r>
            <a:r>
              <a:rPr lang="bg-BG" dirty="0"/>
              <a:t> </a:t>
            </a:r>
            <a:r>
              <a:rPr lang="bg-BG" dirty="0" err="1"/>
              <a:t>input</a:t>
            </a:r>
            <a:r>
              <a:rPr lang="bg-BG" dirty="0"/>
              <a:t>;</a:t>
            </a:r>
          </a:p>
          <a:p>
            <a:pPr marL="0" indent="0">
              <a:buNone/>
            </a:pPr>
            <a:r>
              <a:rPr lang="bg-BG" dirty="0" err="1"/>
              <a:t>std</a:t>
            </a:r>
            <a:r>
              <a:rPr lang="bg-BG" dirty="0"/>
              <a:t>::</a:t>
            </a:r>
            <a:r>
              <a:rPr lang="bg-BG" dirty="0" err="1"/>
              <a:t>cin</a:t>
            </a:r>
            <a:r>
              <a:rPr lang="bg-BG" dirty="0"/>
              <a:t> &gt;&gt; </a:t>
            </a:r>
            <a:r>
              <a:rPr lang="bg-BG" dirty="0" err="1"/>
              <a:t>input</a:t>
            </a:r>
            <a:r>
              <a:rPr lang="bg-BG" dirty="0"/>
              <a:t>;</a:t>
            </a:r>
          </a:p>
          <a:p>
            <a:pPr marL="0" indent="0">
              <a:buNone/>
            </a:pPr>
            <a:r>
              <a:rPr lang="bg-BG" dirty="0" err="1"/>
              <a:t>if</a:t>
            </a:r>
            <a:r>
              <a:rPr lang="bg-BG" dirty="0"/>
              <a:t> (</a:t>
            </a:r>
            <a:r>
              <a:rPr lang="bg-BG" dirty="0" err="1"/>
              <a:t>input</a:t>
            </a:r>
            <a:r>
              <a:rPr lang="bg-BG" dirty="0"/>
              <a:t> &lt; 42) {</a:t>
            </a:r>
          </a:p>
          <a:p>
            <a:pPr marL="0" indent="0">
              <a:buNone/>
            </a:pPr>
            <a:r>
              <a:rPr lang="bg-BG" dirty="0"/>
              <a:t>    </a:t>
            </a:r>
            <a:r>
              <a:rPr lang="bg-BG" dirty="0" err="1"/>
              <a:t>std</a:t>
            </a:r>
            <a:r>
              <a:rPr lang="bg-BG" dirty="0"/>
              <a:t>::</a:t>
            </a:r>
            <a:r>
              <a:rPr lang="bg-BG" dirty="0" err="1"/>
              <a:t>cout</a:t>
            </a:r>
            <a:r>
              <a:rPr lang="bg-BG" dirty="0"/>
              <a:t> &lt;&lt; –42;</a:t>
            </a:r>
          </a:p>
          <a:p>
            <a:pPr marL="0" indent="0">
              <a:buNone/>
            </a:pPr>
            <a:r>
              <a:rPr lang="bg-BG" dirty="0"/>
              <a:t>} </a:t>
            </a:r>
            <a:r>
              <a:rPr lang="bg-BG" dirty="0" err="1"/>
              <a:t>else</a:t>
            </a:r>
            <a:r>
              <a:rPr lang="bg-BG" dirty="0"/>
              <a:t> </a:t>
            </a:r>
            <a:r>
              <a:rPr lang="bg-BG" dirty="0" err="1"/>
              <a:t>if</a:t>
            </a:r>
            <a:r>
              <a:rPr lang="bg-BG" dirty="0"/>
              <a:t> (</a:t>
            </a:r>
            <a:r>
              <a:rPr lang="bg-BG" dirty="0" err="1"/>
              <a:t>input</a:t>
            </a:r>
            <a:r>
              <a:rPr lang="bg-BG" dirty="0"/>
              <a:t> &gt; 42) {</a:t>
            </a:r>
          </a:p>
          <a:p>
            <a:pPr marL="0" indent="0">
              <a:buNone/>
            </a:pPr>
            <a:r>
              <a:rPr lang="bg-BG" dirty="0"/>
              <a:t>    </a:t>
            </a:r>
            <a:r>
              <a:rPr lang="bg-BG" dirty="0" err="1">
                <a:ea typeface="+mn-lt"/>
                <a:cs typeface="+mn-lt"/>
              </a:rPr>
              <a:t>std</a:t>
            </a:r>
            <a:r>
              <a:rPr lang="bg-BG" dirty="0">
                <a:ea typeface="+mn-lt"/>
                <a:cs typeface="+mn-lt"/>
              </a:rPr>
              <a:t>::</a:t>
            </a:r>
            <a:r>
              <a:rPr lang="bg-BG" dirty="0" err="1">
                <a:ea typeface="+mn-lt"/>
                <a:cs typeface="+mn-lt"/>
              </a:rPr>
              <a:t>cout</a:t>
            </a:r>
            <a:r>
              <a:rPr lang="bg-BG" dirty="0">
                <a:ea typeface="+mn-lt"/>
                <a:cs typeface="+mn-lt"/>
              </a:rPr>
              <a:t> &lt;&lt; </a:t>
            </a:r>
            <a:r>
              <a:rPr lang="bg-BG" dirty="0" err="1">
                <a:ea typeface="+mn-lt"/>
                <a:cs typeface="+mn-lt"/>
              </a:rPr>
              <a:t>input</a:t>
            </a:r>
            <a:r>
              <a:rPr lang="bg-BG" dirty="0">
                <a:ea typeface="+mn-lt"/>
                <a:cs typeface="+mn-lt"/>
              </a:rPr>
              <a:t> - 42;</a:t>
            </a:r>
          </a:p>
          <a:p>
            <a:pPr marL="0" indent="0">
              <a:buNone/>
            </a:pPr>
            <a:r>
              <a:rPr lang="bg-BG" dirty="0"/>
              <a:t>} </a:t>
            </a:r>
            <a:r>
              <a:rPr lang="bg-BG" dirty="0" err="1"/>
              <a:t>else</a:t>
            </a:r>
            <a:r>
              <a:rPr lang="bg-BG" dirty="0"/>
              <a:t> {</a:t>
            </a:r>
          </a:p>
          <a:p>
            <a:pPr marL="0" indent="0">
              <a:buNone/>
            </a:pPr>
            <a:r>
              <a:rPr lang="bg-BG" dirty="0">
                <a:ea typeface="+mn-lt"/>
                <a:cs typeface="+mn-lt"/>
              </a:rPr>
              <a:t>    </a:t>
            </a:r>
            <a:r>
              <a:rPr lang="bg-BG" dirty="0" err="1">
                <a:ea typeface="+mn-lt"/>
                <a:cs typeface="+mn-lt"/>
              </a:rPr>
              <a:t>std</a:t>
            </a:r>
            <a:r>
              <a:rPr lang="bg-BG" dirty="0">
                <a:ea typeface="+mn-lt"/>
                <a:cs typeface="+mn-lt"/>
              </a:rPr>
              <a:t>::</a:t>
            </a:r>
            <a:r>
              <a:rPr lang="bg-BG" dirty="0" err="1">
                <a:ea typeface="+mn-lt"/>
                <a:cs typeface="+mn-lt"/>
              </a:rPr>
              <a:t>cout</a:t>
            </a:r>
            <a:r>
              <a:rPr lang="bg-BG" dirty="0">
                <a:ea typeface="+mn-lt"/>
                <a:cs typeface="+mn-lt"/>
              </a:rPr>
              <a:t> &lt;&lt; </a:t>
            </a:r>
            <a:r>
              <a:rPr lang="bg-BG" dirty="0" err="1">
                <a:ea typeface="+mn-lt"/>
                <a:cs typeface="+mn-lt"/>
              </a:rPr>
              <a:t>input</a:t>
            </a:r>
            <a:r>
              <a:rPr lang="bg-BG" dirty="0">
                <a:ea typeface="+mn-lt"/>
                <a:cs typeface="+mn-lt"/>
              </a:rPr>
              <a:t> - 42;</a:t>
            </a:r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bg-BG" dirty="0"/>
              <a:t>}</a:t>
            </a:r>
          </a:p>
          <a:p>
            <a:pPr marL="0" indent="0">
              <a:buNone/>
            </a:pP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81767683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438BB878-7EC0-4DFC-9028-B34AFE86A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Магически константи - пример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E7D84D2B-C8BC-4479-B230-881FFD5F2B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285750" indent="-285750"/>
            <a:r>
              <a:rPr lang="bg-BG" dirty="0"/>
              <a:t>Какво значи 42?</a:t>
            </a:r>
          </a:p>
          <a:p>
            <a:pPr marL="285750" indent="-285750"/>
            <a:endParaRPr lang="bg-BG" dirty="0"/>
          </a:p>
          <a:p>
            <a:pPr marL="285750" indent="-285750"/>
            <a:r>
              <a:rPr lang="bg-BG" dirty="0"/>
              <a:t>Макар да е известно, че 42 е отговорът на всички въпроси, не е ясно с каква цел го използва програмистът</a:t>
            </a:r>
          </a:p>
          <a:p>
            <a:pPr marL="285750" indent="-285750"/>
            <a:endParaRPr lang="bg-BG" dirty="0"/>
          </a:p>
          <a:p>
            <a:pPr marL="285750" indent="-285750"/>
            <a:r>
              <a:rPr lang="bg-BG" dirty="0"/>
              <a:t>В тази ситуация би било много по-чисто да се изнесе в отделна променлива (константа), за да е по-чисто какво се случва</a:t>
            </a:r>
          </a:p>
          <a:p>
            <a:pPr marL="285750" indent="-285750"/>
            <a:endParaRPr lang="bg-BG" dirty="0"/>
          </a:p>
          <a:p>
            <a:pPr marL="285750" indent="-285750"/>
            <a:r>
              <a:rPr lang="bg-BG" dirty="0"/>
              <a:t>Отделно това ще улесни редакцията на числото в бъдеще</a:t>
            </a:r>
          </a:p>
          <a:p>
            <a:pPr marL="0" indent="0">
              <a:buNone/>
            </a:pP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623270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438BB878-7EC0-4DFC-9028-B34AFE86A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Магически константи - пример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E7D84D2B-C8BC-4479-B230-881FFD5F2B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9766249" cy="469593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bg-BG" dirty="0" err="1"/>
              <a:t>const</a:t>
            </a:r>
            <a:r>
              <a:rPr lang="bg-BG" dirty="0"/>
              <a:t> </a:t>
            </a:r>
            <a:r>
              <a:rPr lang="bg-BG" dirty="0" err="1"/>
              <a:t>int</a:t>
            </a:r>
            <a:r>
              <a:rPr lang="bg-BG" dirty="0"/>
              <a:t> </a:t>
            </a:r>
            <a:r>
              <a:rPr lang="bg-BG" dirty="0" err="1"/>
              <a:t>answerToEverything</a:t>
            </a:r>
            <a:r>
              <a:rPr lang="bg-BG" dirty="0"/>
              <a:t> = 42;</a:t>
            </a:r>
          </a:p>
          <a:p>
            <a:pPr marL="0" indent="0">
              <a:buNone/>
            </a:pPr>
            <a:r>
              <a:rPr lang="bg-BG" dirty="0" err="1"/>
              <a:t>int</a:t>
            </a:r>
            <a:r>
              <a:rPr lang="bg-BG" dirty="0"/>
              <a:t> </a:t>
            </a:r>
            <a:r>
              <a:rPr lang="bg-BG" dirty="0" err="1"/>
              <a:t>input</a:t>
            </a:r>
            <a:r>
              <a:rPr lang="bg-BG" dirty="0"/>
              <a:t>;</a:t>
            </a:r>
            <a:endParaRPr lang="bg-BG"/>
          </a:p>
          <a:p>
            <a:pPr marL="0" indent="0">
              <a:buNone/>
            </a:pPr>
            <a:r>
              <a:rPr lang="bg-BG" dirty="0" err="1"/>
              <a:t>std</a:t>
            </a:r>
            <a:r>
              <a:rPr lang="bg-BG" dirty="0"/>
              <a:t>::</a:t>
            </a:r>
            <a:r>
              <a:rPr lang="bg-BG" dirty="0" err="1"/>
              <a:t>cin</a:t>
            </a:r>
            <a:r>
              <a:rPr lang="bg-BG" dirty="0"/>
              <a:t> &gt;&gt; </a:t>
            </a:r>
            <a:r>
              <a:rPr lang="bg-BG" dirty="0" err="1"/>
              <a:t>input</a:t>
            </a:r>
            <a:r>
              <a:rPr lang="bg-BG" dirty="0"/>
              <a:t>;</a:t>
            </a:r>
          </a:p>
          <a:p>
            <a:pPr marL="0" indent="0">
              <a:buNone/>
            </a:pPr>
            <a:r>
              <a:rPr lang="bg-BG" dirty="0" err="1"/>
              <a:t>if</a:t>
            </a:r>
            <a:r>
              <a:rPr lang="bg-BG" dirty="0"/>
              <a:t> (</a:t>
            </a:r>
            <a:r>
              <a:rPr lang="bg-BG" dirty="0" err="1"/>
              <a:t>input</a:t>
            </a:r>
            <a:r>
              <a:rPr lang="bg-BG" dirty="0"/>
              <a:t> &lt; </a:t>
            </a:r>
            <a:r>
              <a:rPr lang="bg-BG" dirty="0" err="1">
                <a:ea typeface="+mn-lt"/>
                <a:cs typeface="+mn-lt"/>
              </a:rPr>
              <a:t>answerToEverything</a:t>
            </a:r>
            <a:r>
              <a:rPr lang="bg-BG" dirty="0"/>
              <a:t>) {</a:t>
            </a:r>
          </a:p>
          <a:p>
            <a:pPr marL="0" indent="0">
              <a:buNone/>
            </a:pPr>
            <a:r>
              <a:rPr lang="bg-BG" dirty="0"/>
              <a:t>    </a:t>
            </a:r>
            <a:r>
              <a:rPr lang="bg-BG" dirty="0" err="1"/>
              <a:t>std</a:t>
            </a:r>
            <a:r>
              <a:rPr lang="bg-BG" dirty="0"/>
              <a:t>::</a:t>
            </a:r>
            <a:r>
              <a:rPr lang="bg-BG" dirty="0" err="1"/>
              <a:t>cout</a:t>
            </a:r>
            <a:r>
              <a:rPr lang="bg-BG" dirty="0"/>
              <a:t> &lt;&lt; –</a:t>
            </a:r>
            <a:r>
              <a:rPr lang="bg-BG" dirty="0" err="1">
                <a:ea typeface="+mn-lt"/>
                <a:cs typeface="+mn-lt"/>
              </a:rPr>
              <a:t>answerToEverything</a:t>
            </a:r>
            <a:r>
              <a:rPr lang="bg-BG" dirty="0"/>
              <a:t>;</a:t>
            </a:r>
          </a:p>
          <a:p>
            <a:pPr marL="0" indent="0">
              <a:buNone/>
            </a:pPr>
            <a:r>
              <a:rPr lang="bg-BG" dirty="0"/>
              <a:t>} </a:t>
            </a:r>
            <a:r>
              <a:rPr lang="bg-BG" dirty="0" err="1"/>
              <a:t>else</a:t>
            </a:r>
            <a:r>
              <a:rPr lang="bg-BG" dirty="0"/>
              <a:t> </a:t>
            </a:r>
            <a:r>
              <a:rPr lang="bg-BG" dirty="0" err="1"/>
              <a:t>if</a:t>
            </a:r>
            <a:r>
              <a:rPr lang="bg-BG" dirty="0"/>
              <a:t> (</a:t>
            </a:r>
            <a:r>
              <a:rPr lang="bg-BG" dirty="0" err="1"/>
              <a:t>input</a:t>
            </a:r>
            <a:r>
              <a:rPr lang="bg-BG" dirty="0"/>
              <a:t> &gt; </a:t>
            </a:r>
            <a:r>
              <a:rPr lang="bg-BG" dirty="0" err="1">
                <a:ea typeface="+mn-lt"/>
                <a:cs typeface="+mn-lt"/>
              </a:rPr>
              <a:t>answerToEverything</a:t>
            </a:r>
            <a:r>
              <a:rPr lang="bg-BG" dirty="0"/>
              <a:t>) {</a:t>
            </a:r>
          </a:p>
          <a:p>
            <a:pPr marL="0" indent="0">
              <a:buNone/>
            </a:pPr>
            <a:r>
              <a:rPr lang="bg-BG" dirty="0"/>
              <a:t>    </a:t>
            </a:r>
            <a:r>
              <a:rPr lang="bg-BG" dirty="0" err="1">
                <a:ea typeface="+mn-lt"/>
                <a:cs typeface="+mn-lt"/>
              </a:rPr>
              <a:t>std</a:t>
            </a:r>
            <a:r>
              <a:rPr lang="bg-BG" dirty="0">
                <a:ea typeface="+mn-lt"/>
                <a:cs typeface="+mn-lt"/>
              </a:rPr>
              <a:t>::</a:t>
            </a:r>
            <a:r>
              <a:rPr lang="bg-BG" dirty="0" err="1">
                <a:ea typeface="+mn-lt"/>
                <a:cs typeface="+mn-lt"/>
              </a:rPr>
              <a:t>cout</a:t>
            </a:r>
            <a:r>
              <a:rPr lang="bg-BG" dirty="0">
                <a:ea typeface="+mn-lt"/>
                <a:cs typeface="+mn-lt"/>
              </a:rPr>
              <a:t> &lt;&lt; </a:t>
            </a:r>
            <a:r>
              <a:rPr lang="bg-BG" dirty="0" err="1">
                <a:ea typeface="+mn-lt"/>
                <a:cs typeface="+mn-lt"/>
              </a:rPr>
              <a:t>input</a:t>
            </a:r>
            <a:r>
              <a:rPr lang="bg-BG" dirty="0">
                <a:ea typeface="+mn-lt"/>
                <a:cs typeface="+mn-lt"/>
              </a:rPr>
              <a:t> - </a:t>
            </a:r>
            <a:r>
              <a:rPr lang="bg-BG" dirty="0" err="1">
                <a:ea typeface="+mn-lt"/>
                <a:cs typeface="+mn-lt"/>
              </a:rPr>
              <a:t>answerToEverything</a:t>
            </a:r>
            <a:r>
              <a:rPr lang="bg-BG" dirty="0">
                <a:ea typeface="+mn-lt"/>
                <a:cs typeface="+mn-lt"/>
              </a:rPr>
              <a:t>;</a:t>
            </a:r>
          </a:p>
          <a:p>
            <a:pPr marL="0" indent="0">
              <a:buNone/>
            </a:pPr>
            <a:r>
              <a:rPr lang="bg-BG" dirty="0"/>
              <a:t>} </a:t>
            </a:r>
            <a:r>
              <a:rPr lang="bg-BG" dirty="0" err="1"/>
              <a:t>else</a:t>
            </a:r>
            <a:r>
              <a:rPr lang="bg-BG" dirty="0"/>
              <a:t> {</a:t>
            </a:r>
          </a:p>
          <a:p>
            <a:pPr marL="0" indent="0">
              <a:buNone/>
            </a:pPr>
            <a:r>
              <a:rPr lang="bg-BG" dirty="0">
                <a:ea typeface="+mn-lt"/>
                <a:cs typeface="+mn-lt"/>
              </a:rPr>
              <a:t>    </a:t>
            </a:r>
            <a:r>
              <a:rPr lang="bg-BG" dirty="0" err="1">
                <a:ea typeface="+mn-lt"/>
                <a:cs typeface="+mn-lt"/>
              </a:rPr>
              <a:t>std</a:t>
            </a:r>
            <a:r>
              <a:rPr lang="bg-BG" dirty="0">
                <a:ea typeface="+mn-lt"/>
                <a:cs typeface="+mn-lt"/>
              </a:rPr>
              <a:t>::</a:t>
            </a:r>
            <a:r>
              <a:rPr lang="bg-BG" dirty="0" err="1">
                <a:ea typeface="+mn-lt"/>
                <a:cs typeface="+mn-lt"/>
              </a:rPr>
              <a:t>cout</a:t>
            </a:r>
            <a:r>
              <a:rPr lang="bg-BG" dirty="0">
                <a:ea typeface="+mn-lt"/>
                <a:cs typeface="+mn-lt"/>
              </a:rPr>
              <a:t> &lt;&lt; </a:t>
            </a:r>
            <a:r>
              <a:rPr lang="bg-BG" dirty="0" err="1">
                <a:ea typeface="+mn-lt"/>
                <a:cs typeface="+mn-lt"/>
              </a:rPr>
              <a:t>input</a:t>
            </a:r>
            <a:r>
              <a:rPr lang="bg-BG" dirty="0">
                <a:ea typeface="+mn-lt"/>
                <a:cs typeface="+mn-lt"/>
              </a:rPr>
              <a:t> - </a:t>
            </a:r>
            <a:r>
              <a:rPr lang="bg-BG" dirty="0" err="1">
                <a:ea typeface="+mn-lt"/>
                <a:cs typeface="+mn-lt"/>
              </a:rPr>
              <a:t>answerToEverything</a:t>
            </a:r>
            <a:r>
              <a:rPr lang="bg-BG" dirty="0">
                <a:ea typeface="+mn-lt"/>
                <a:cs typeface="+mn-lt"/>
              </a:rPr>
              <a:t>;</a:t>
            </a:r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bg-BG" dirty="0"/>
              <a:t>}</a:t>
            </a:r>
          </a:p>
          <a:p>
            <a:pPr marL="0" indent="0">
              <a:buNone/>
            </a:pP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72582429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A66E3273-2D97-46FF-9D31-A77067C46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Преобразуване на типове (</a:t>
            </a:r>
            <a:r>
              <a:rPr lang="bg-BG" dirty="0" err="1"/>
              <a:t>casting</a:t>
            </a:r>
            <a:r>
              <a:rPr lang="bg-BG" dirty="0"/>
              <a:t>)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F4DB9BC5-6128-45FE-8A30-F2F8442EFC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707" y="2160589"/>
            <a:ext cx="9092853" cy="388077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bg-BG" dirty="0"/>
              <a:t>Преминаването от един примитивен вид в друг е доста лесно</a:t>
            </a:r>
          </a:p>
          <a:p>
            <a:endParaRPr lang="bg-BG" dirty="0"/>
          </a:p>
          <a:p>
            <a:r>
              <a:rPr lang="bg-BG" dirty="0"/>
              <a:t>За целта се използва следния синтаксис: </a:t>
            </a:r>
            <a:r>
              <a:rPr lang="bg-BG" b="1" dirty="0"/>
              <a:t>(</a:t>
            </a:r>
            <a:r>
              <a:rPr lang="bg-BG" b="1" dirty="0" err="1"/>
              <a:t>type</a:t>
            </a:r>
            <a:r>
              <a:rPr lang="bg-BG" b="1" dirty="0"/>
              <a:t>) </a:t>
            </a:r>
            <a:r>
              <a:rPr lang="bg-BG" b="1" dirty="0" err="1"/>
              <a:t>expression</a:t>
            </a:r>
          </a:p>
          <a:p>
            <a:endParaRPr lang="bg-BG" b="1" dirty="0"/>
          </a:p>
          <a:p>
            <a:r>
              <a:rPr lang="bg-BG" dirty="0"/>
              <a:t>Това връща като резултат стойността на </a:t>
            </a:r>
            <a:r>
              <a:rPr lang="bg-BG" b="1" dirty="0" err="1"/>
              <a:t>expression</a:t>
            </a:r>
            <a:r>
              <a:rPr lang="bg-BG" b="1" dirty="0"/>
              <a:t> </a:t>
            </a:r>
            <a:r>
              <a:rPr lang="bg-BG" dirty="0"/>
              <a:t>представена като тип </a:t>
            </a:r>
            <a:r>
              <a:rPr lang="bg-BG" b="1" dirty="0" err="1"/>
              <a:t>type</a:t>
            </a:r>
            <a:endParaRPr lang="bg-BG" b="1"/>
          </a:p>
          <a:p>
            <a:endParaRPr lang="bg-BG" b="1" dirty="0"/>
          </a:p>
          <a:p>
            <a:r>
              <a:rPr lang="bg-BG" b="1" dirty="0">
                <a:solidFill>
                  <a:srgbClr val="FF0000"/>
                </a:solidFill>
              </a:rPr>
              <a:t>Това не променя типа на променлива!</a:t>
            </a:r>
          </a:p>
          <a:p>
            <a:endParaRPr lang="bg-BG" b="1" dirty="0">
              <a:solidFill>
                <a:srgbClr val="FF0000"/>
              </a:solidFill>
            </a:endParaRPr>
          </a:p>
          <a:p>
            <a:r>
              <a:rPr lang="bg-BG" dirty="0">
                <a:solidFill>
                  <a:srgbClr val="404040"/>
                </a:solidFill>
              </a:rPr>
              <a:t>Такова преобразуване се нарича явно (</a:t>
            </a:r>
            <a:r>
              <a:rPr lang="bg-BG" dirty="0" err="1">
                <a:solidFill>
                  <a:srgbClr val="404040"/>
                </a:solidFill>
              </a:rPr>
              <a:t>explicit</a:t>
            </a:r>
            <a:r>
              <a:rPr lang="bg-BG" dirty="0">
                <a:solidFill>
                  <a:srgbClr val="40404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8753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A66E3273-2D97-46FF-9D31-A77067C46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Преобразуване на типове (</a:t>
            </a:r>
            <a:r>
              <a:rPr lang="bg-BG" dirty="0" err="1"/>
              <a:t>casting</a:t>
            </a:r>
            <a:r>
              <a:rPr lang="bg-BG" dirty="0"/>
              <a:t>)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F4DB9BC5-6128-45FE-8A30-F2F8442EFC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707" y="2160589"/>
            <a:ext cx="9092853" cy="3880773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bg-BG" dirty="0" err="1">
                <a:solidFill>
                  <a:srgbClr val="404040"/>
                </a:solidFill>
              </a:rPr>
              <a:t>char</a:t>
            </a:r>
            <a:r>
              <a:rPr lang="bg-BG" dirty="0">
                <a:solidFill>
                  <a:srgbClr val="404040"/>
                </a:solidFill>
              </a:rPr>
              <a:t> </a:t>
            </a:r>
            <a:r>
              <a:rPr lang="bg-BG" dirty="0" err="1">
                <a:solidFill>
                  <a:srgbClr val="404040"/>
                </a:solidFill>
              </a:rPr>
              <a:t>input</a:t>
            </a:r>
            <a:r>
              <a:rPr lang="bg-BG" dirty="0">
                <a:solidFill>
                  <a:srgbClr val="404040"/>
                </a:solidFill>
              </a:rPr>
              <a:t>;</a:t>
            </a:r>
          </a:p>
          <a:p>
            <a:pPr marL="0" indent="0">
              <a:buNone/>
            </a:pPr>
            <a:r>
              <a:rPr lang="bg-BG" dirty="0" err="1">
                <a:solidFill>
                  <a:srgbClr val="404040"/>
                </a:solidFill>
              </a:rPr>
              <a:t>std</a:t>
            </a:r>
            <a:r>
              <a:rPr lang="bg-BG" dirty="0">
                <a:solidFill>
                  <a:srgbClr val="404040"/>
                </a:solidFill>
              </a:rPr>
              <a:t>::</a:t>
            </a:r>
            <a:r>
              <a:rPr lang="bg-BG" dirty="0" err="1">
                <a:solidFill>
                  <a:srgbClr val="404040"/>
                </a:solidFill>
              </a:rPr>
              <a:t>cin</a:t>
            </a:r>
            <a:r>
              <a:rPr lang="bg-BG" dirty="0">
                <a:solidFill>
                  <a:srgbClr val="404040"/>
                </a:solidFill>
              </a:rPr>
              <a:t> &gt;&gt; </a:t>
            </a:r>
            <a:r>
              <a:rPr lang="bg-BG" dirty="0" err="1">
                <a:solidFill>
                  <a:srgbClr val="404040"/>
                </a:solidFill>
              </a:rPr>
              <a:t>input</a:t>
            </a:r>
            <a:r>
              <a:rPr lang="bg-BG" dirty="0">
                <a:solidFill>
                  <a:srgbClr val="404040"/>
                </a:solidFill>
              </a:rPr>
              <a:t>;                            </a:t>
            </a:r>
            <a:r>
              <a:rPr lang="bg-BG" dirty="0">
                <a:solidFill>
                  <a:srgbClr val="00B050"/>
                </a:solidFill>
              </a:rPr>
              <a:t>// Потребителят въвежда 'a'</a:t>
            </a:r>
          </a:p>
          <a:p>
            <a:pPr marL="0" indent="0">
              <a:buNone/>
            </a:pPr>
            <a:r>
              <a:rPr lang="bg-BG" dirty="0" err="1"/>
              <a:t>std</a:t>
            </a:r>
            <a:r>
              <a:rPr lang="bg-BG" dirty="0"/>
              <a:t>::</a:t>
            </a:r>
            <a:r>
              <a:rPr lang="bg-BG" dirty="0" err="1"/>
              <a:t>cout</a:t>
            </a:r>
            <a:r>
              <a:rPr lang="bg-BG" dirty="0"/>
              <a:t> &lt;&lt; </a:t>
            </a:r>
            <a:r>
              <a:rPr lang="bg-BG" dirty="0" err="1"/>
              <a:t>input</a:t>
            </a:r>
            <a:r>
              <a:rPr lang="bg-BG" dirty="0"/>
              <a:t> &lt;&lt; '\n'; </a:t>
            </a:r>
            <a:r>
              <a:rPr lang="bg-BG" dirty="0">
                <a:solidFill>
                  <a:srgbClr val="00B050"/>
                </a:solidFill>
              </a:rPr>
              <a:t>               // Извежда се стойност 'a'</a:t>
            </a:r>
          </a:p>
          <a:p>
            <a:pPr marL="0" indent="0">
              <a:buNone/>
            </a:pPr>
            <a:r>
              <a:rPr lang="bg-BG" dirty="0" err="1"/>
              <a:t>std</a:t>
            </a:r>
            <a:r>
              <a:rPr lang="bg-BG" dirty="0"/>
              <a:t>::</a:t>
            </a:r>
            <a:r>
              <a:rPr lang="bg-BG" dirty="0" err="1"/>
              <a:t>cout</a:t>
            </a:r>
            <a:r>
              <a:rPr lang="bg-BG" dirty="0"/>
              <a:t> &lt;&lt; (</a:t>
            </a:r>
            <a:r>
              <a:rPr lang="bg-BG" dirty="0" err="1"/>
              <a:t>int</a:t>
            </a:r>
            <a:r>
              <a:rPr lang="bg-BG" dirty="0"/>
              <a:t>) </a:t>
            </a:r>
            <a:r>
              <a:rPr lang="bg-BG" dirty="0" err="1"/>
              <a:t>input</a:t>
            </a:r>
            <a:r>
              <a:rPr lang="bg-BG" dirty="0"/>
              <a:t> &lt;&lt; '\n';  </a:t>
            </a:r>
            <a:r>
              <a:rPr lang="bg-BG" dirty="0">
                <a:solidFill>
                  <a:srgbClr val="00B050"/>
                </a:solidFill>
              </a:rPr>
              <a:t>       // Извежда се стойност 97</a:t>
            </a:r>
          </a:p>
          <a:p>
            <a:pPr marL="0" indent="0">
              <a:buNone/>
            </a:pPr>
            <a:r>
              <a:rPr lang="bg-BG" dirty="0" err="1"/>
              <a:t>std</a:t>
            </a:r>
            <a:r>
              <a:rPr lang="bg-BG" dirty="0"/>
              <a:t>::</a:t>
            </a:r>
            <a:r>
              <a:rPr lang="bg-BG" dirty="0" err="1"/>
              <a:t>cout</a:t>
            </a:r>
            <a:r>
              <a:rPr lang="bg-BG" dirty="0"/>
              <a:t> &lt;&lt; (</a:t>
            </a:r>
            <a:r>
              <a:rPr lang="bg-BG" dirty="0" err="1"/>
              <a:t>double</a:t>
            </a:r>
            <a:r>
              <a:rPr lang="bg-BG" dirty="0"/>
              <a:t>) </a:t>
            </a:r>
            <a:r>
              <a:rPr lang="bg-BG" dirty="0" err="1"/>
              <a:t>input</a:t>
            </a:r>
            <a:r>
              <a:rPr lang="bg-BG" dirty="0"/>
              <a:t> &lt;&lt; '\n'; </a:t>
            </a:r>
            <a:r>
              <a:rPr lang="bg-BG" dirty="0">
                <a:solidFill>
                  <a:srgbClr val="00B050"/>
                </a:solidFill>
              </a:rPr>
              <a:t>  // Извежда се стойност 97</a:t>
            </a:r>
          </a:p>
          <a:p>
            <a:pPr marL="0" indent="0">
              <a:buNone/>
            </a:pPr>
            <a:r>
              <a:rPr lang="bg-BG" dirty="0" err="1"/>
              <a:t>std</a:t>
            </a:r>
            <a:r>
              <a:rPr lang="bg-BG" dirty="0"/>
              <a:t>::</a:t>
            </a:r>
            <a:r>
              <a:rPr lang="bg-BG" dirty="0" err="1"/>
              <a:t>cout</a:t>
            </a:r>
            <a:r>
              <a:rPr lang="bg-BG" dirty="0"/>
              <a:t> &lt;&lt; (</a:t>
            </a:r>
            <a:r>
              <a:rPr lang="bg-BG" dirty="0" err="1"/>
              <a:t>bool</a:t>
            </a:r>
            <a:r>
              <a:rPr lang="bg-BG" dirty="0"/>
              <a:t>) </a:t>
            </a:r>
            <a:r>
              <a:rPr lang="bg-BG" dirty="0" err="1"/>
              <a:t>input</a:t>
            </a:r>
            <a:r>
              <a:rPr lang="bg-BG" dirty="0"/>
              <a:t> &lt;&lt; '\n';</a:t>
            </a:r>
            <a:r>
              <a:rPr lang="bg-BG" dirty="0">
                <a:solidFill>
                  <a:srgbClr val="00B050"/>
                </a:solidFill>
              </a:rPr>
              <a:t>       // Извежда се стойност 1</a:t>
            </a:r>
          </a:p>
          <a:p>
            <a:pPr marL="0" indent="0">
              <a:buNone/>
            </a:pPr>
            <a:endParaRPr lang="bg-BG" dirty="0">
              <a:solidFill>
                <a:srgbClr val="00B050"/>
              </a:solidFill>
            </a:endParaRPr>
          </a:p>
          <a:p>
            <a:r>
              <a:rPr lang="bg-BG" dirty="0"/>
              <a:t>Съществуват и други начини за преобразуване, особено за </a:t>
            </a:r>
            <a:r>
              <a:rPr lang="bg-BG" dirty="0" err="1"/>
              <a:t>съствани</a:t>
            </a:r>
            <a:r>
              <a:rPr lang="bg-BG" dirty="0"/>
              <a:t> типове данни (за повече информация: </a:t>
            </a:r>
            <a:r>
              <a:rPr lang="bg-BG" dirty="0">
                <a:ea typeface="+mn-lt"/>
                <a:cs typeface="+mn-lt"/>
                <a:hlinkClick r:id="rId2"/>
              </a:rPr>
              <a:t>https://www.tutorialspoint.com/cplusplus/cpp_casting_operators.htm</a:t>
            </a:r>
            <a:r>
              <a:rPr lang="bg-BG" dirty="0">
                <a:ea typeface="+mn-lt"/>
                <a:cs typeface="+mn-lt"/>
              </a:rPr>
              <a:t>)</a:t>
            </a:r>
            <a:endParaRPr lang="bg-BG" dirty="0">
              <a:solidFill>
                <a:srgbClr val="404040"/>
              </a:solidFill>
            </a:endParaRPr>
          </a:p>
          <a:p>
            <a:pPr marL="0" indent="0">
              <a:buNone/>
            </a:pPr>
            <a:endParaRPr lang="bg-BG" dirty="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6850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AC282A28-BBB0-400A-9611-5EFBD1AF8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Примитивни типове данни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E158B895-DF4E-4203-A2BF-7A9C3BF30F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bg-BG" dirty="0"/>
              <a:t>булев (</a:t>
            </a:r>
            <a:r>
              <a:rPr lang="en-GB" dirty="0"/>
              <a:t>bool)</a:t>
            </a:r>
            <a:endParaRPr lang="bg-BG" dirty="0"/>
          </a:p>
          <a:p>
            <a:endParaRPr lang="en-GB" dirty="0"/>
          </a:p>
          <a:p>
            <a:r>
              <a:rPr lang="bg-BG" dirty="0"/>
              <a:t>целочислен (</a:t>
            </a:r>
            <a:r>
              <a:rPr lang="en-GB" dirty="0"/>
              <a:t>int)</a:t>
            </a:r>
            <a:endParaRPr lang="bg-BG" dirty="0"/>
          </a:p>
          <a:p>
            <a:endParaRPr lang="en-GB" dirty="0">
              <a:ea typeface="+mn-lt"/>
              <a:cs typeface="+mn-lt"/>
            </a:endParaRPr>
          </a:p>
          <a:p>
            <a:r>
              <a:rPr lang="bg-BG" dirty="0">
                <a:ea typeface="+mn-lt"/>
                <a:cs typeface="+mn-lt"/>
              </a:rPr>
              <a:t>числа с плаваща запетая (</a:t>
            </a:r>
            <a:r>
              <a:rPr lang="en-GB" dirty="0">
                <a:ea typeface="+mn-lt"/>
                <a:cs typeface="+mn-lt"/>
              </a:rPr>
              <a:t>float, double) </a:t>
            </a:r>
            <a:endParaRPr lang="en-US" dirty="0">
              <a:ea typeface="+mn-lt"/>
              <a:cs typeface="+mn-lt"/>
            </a:endParaRPr>
          </a:p>
          <a:p>
            <a:endParaRPr lang="en-GB" dirty="0"/>
          </a:p>
          <a:p>
            <a:r>
              <a:rPr lang="bg-BG" dirty="0"/>
              <a:t>символен (</a:t>
            </a:r>
            <a:r>
              <a:rPr lang="en-GB" dirty="0"/>
              <a:t>char)</a:t>
            </a:r>
            <a:endParaRPr lang="bg-BG" dirty="0"/>
          </a:p>
          <a:p>
            <a:endParaRPr lang="bg-BG"/>
          </a:p>
          <a:p>
            <a:r>
              <a:rPr lang="bg-BG" dirty="0"/>
              <a:t>изборен (</a:t>
            </a:r>
            <a:r>
              <a:rPr lang="en-GB" dirty="0" err="1"/>
              <a:t>enum</a:t>
            </a:r>
            <a:r>
              <a:rPr lang="en-GB" dirty="0"/>
              <a:t>) </a:t>
            </a:r>
            <a:r>
              <a:rPr lang="bg-BG" dirty="0"/>
              <a:t>– в бонус материалите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65265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A66E3273-2D97-46FF-9D31-A77067C46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Преобразуване на типове (</a:t>
            </a:r>
            <a:r>
              <a:rPr lang="bg-BG" dirty="0" err="1"/>
              <a:t>casting</a:t>
            </a:r>
            <a:r>
              <a:rPr lang="bg-BG" dirty="0"/>
              <a:t>)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F4DB9BC5-6128-45FE-8A30-F2F8442EFC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707" y="2160589"/>
            <a:ext cx="9092853" cy="388077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bg-BG" dirty="0"/>
              <a:t>При присвояване на стойност от даден тип на променлива от друг тип, се прави опит за неявно преобразуване (</a:t>
            </a:r>
            <a:r>
              <a:rPr lang="bg-BG" dirty="0" err="1"/>
              <a:t>implicit</a:t>
            </a:r>
            <a:r>
              <a:rPr lang="bg-BG" dirty="0"/>
              <a:t>)</a:t>
            </a:r>
          </a:p>
          <a:p>
            <a:endParaRPr lang="bg-BG" dirty="0"/>
          </a:p>
          <a:p>
            <a:pPr marL="0" indent="0">
              <a:buNone/>
            </a:pPr>
            <a:r>
              <a:rPr lang="bg-BG" dirty="0" err="1"/>
              <a:t>char</a:t>
            </a:r>
            <a:r>
              <a:rPr lang="bg-BG" dirty="0"/>
              <a:t> </a:t>
            </a:r>
            <a:r>
              <a:rPr lang="bg-BG" dirty="0" err="1"/>
              <a:t>example</a:t>
            </a:r>
            <a:r>
              <a:rPr lang="bg-BG" dirty="0"/>
              <a:t> = 'A';</a:t>
            </a:r>
          </a:p>
          <a:p>
            <a:pPr marL="0" indent="0">
              <a:buNone/>
            </a:pPr>
            <a:r>
              <a:rPr lang="bg-BG" dirty="0" err="1"/>
              <a:t>int</a:t>
            </a:r>
            <a:r>
              <a:rPr lang="bg-BG" dirty="0"/>
              <a:t> </a:t>
            </a:r>
            <a:r>
              <a:rPr lang="bg-BG" dirty="0" err="1"/>
              <a:t>implicitCast</a:t>
            </a:r>
            <a:r>
              <a:rPr lang="bg-BG" dirty="0"/>
              <a:t> = </a:t>
            </a:r>
            <a:r>
              <a:rPr lang="bg-BG" dirty="0" err="1"/>
              <a:t>example</a:t>
            </a:r>
            <a:r>
              <a:rPr lang="bg-BG" dirty="0"/>
              <a:t>;</a:t>
            </a:r>
          </a:p>
          <a:p>
            <a:pPr marL="0" indent="0">
              <a:buNone/>
            </a:pPr>
            <a:r>
              <a:rPr lang="bg-BG" dirty="0" err="1"/>
              <a:t>int</a:t>
            </a:r>
            <a:r>
              <a:rPr lang="bg-BG" dirty="0"/>
              <a:t> </a:t>
            </a:r>
            <a:r>
              <a:rPr lang="bg-BG" dirty="0" err="1"/>
              <a:t>explicitCast</a:t>
            </a:r>
            <a:r>
              <a:rPr lang="bg-BG" dirty="0"/>
              <a:t> = (</a:t>
            </a:r>
            <a:r>
              <a:rPr lang="bg-BG" dirty="0" err="1"/>
              <a:t>int</a:t>
            </a:r>
            <a:r>
              <a:rPr lang="bg-BG" dirty="0"/>
              <a:t>) </a:t>
            </a:r>
            <a:r>
              <a:rPr lang="bg-BG" dirty="0" err="1"/>
              <a:t>example</a:t>
            </a:r>
            <a:r>
              <a:rPr lang="bg-BG" dirty="0"/>
              <a:t>;</a:t>
            </a:r>
          </a:p>
          <a:p>
            <a:pPr marL="0" indent="0">
              <a:buNone/>
            </a:pPr>
            <a:endParaRPr lang="bg-BG" dirty="0"/>
          </a:p>
          <a:p>
            <a:pPr marL="285750" indent="-285750"/>
            <a:r>
              <a:rPr lang="bg-BG" dirty="0"/>
              <a:t>Горните два примера са еквивалентни и С++ се опитва да ви улесни при това преобразуване</a:t>
            </a:r>
          </a:p>
          <a:p>
            <a:pPr marL="0" indent="0">
              <a:buNone/>
            </a:pP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114176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A66E3273-2D97-46FF-9D31-A77067C46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Преобразуване на типове (</a:t>
            </a:r>
            <a:r>
              <a:rPr lang="bg-BG" dirty="0" err="1"/>
              <a:t>casting</a:t>
            </a:r>
            <a:r>
              <a:rPr lang="bg-BG" dirty="0"/>
              <a:t>)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F4DB9BC5-6128-45FE-8A30-F2F8442EFC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707" y="2160589"/>
            <a:ext cx="9092853" cy="388077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bg-BG" dirty="0"/>
              <a:t>Преобразуване обаче невинаги е възможно без загуба на данни:</a:t>
            </a:r>
          </a:p>
          <a:p>
            <a:pPr>
              <a:buNone/>
            </a:pPr>
            <a:endParaRPr lang="bg-BG" dirty="0"/>
          </a:p>
          <a:p>
            <a:pPr>
              <a:buNone/>
            </a:pPr>
            <a:r>
              <a:rPr lang="bg-BG" dirty="0" err="1">
                <a:ea typeface="+mn-lt"/>
                <a:cs typeface="+mn-lt"/>
              </a:rPr>
              <a:t>unsigned</a:t>
            </a:r>
            <a:r>
              <a:rPr lang="bg-BG" dirty="0">
                <a:ea typeface="+mn-lt"/>
                <a:cs typeface="+mn-lt"/>
              </a:rPr>
              <a:t> </a:t>
            </a:r>
            <a:r>
              <a:rPr lang="bg-BG" dirty="0" err="1">
                <a:ea typeface="+mn-lt"/>
                <a:cs typeface="+mn-lt"/>
              </a:rPr>
              <a:t>bigNumber</a:t>
            </a:r>
            <a:r>
              <a:rPr lang="bg-BG" dirty="0">
                <a:ea typeface="+mn-lt"/>
                <a:cs typeface="+mn-lt"/>
              </a:rPr>
              <a:t> = 3000000000; </a:t>
            </a:r>
            <a:endParaRPr lang="bg-BG" dirty="0"/>
          </a:p>
          <a:p>
            <a:pPr>
              <a:buNone/>
            </a:pPr>
            <a:r>
              <a:rPr lang="bg-BG" dirty="0" err="1">
                <a:ea typeface="+mn-lt"/>
                <a:cs typeface="+mn-lt"/>
              </a:rPr>
              <a:t>std</a:t>
            </a:r>
            <a:r>
              <a:rPr lang="bg-BG" dirty="0">
                <a:ea typeface="+mn-lt"/>
                <a:cs typeface="+mn-lt"/>
              </a:rPr>
              <a:t>::</a:t>
            </a:r>
            <a:r>
              <a:rPr lang="bg-BG" dirty="0" err="1">
                <a:ea typeface="+mn-lt"/>
                <a:cs typeface="+mn-lt"/>
              </a:rPr>
              <a:t>cout</a:t>
            </a:r>
            <a:r>
              <a:rPr lang="bg-BG" dirty="0">
                <a:ea typeface="+mn-lt"/>
                <a:cs typeface="+mn-lt"/>
              </a:rPr>
              <a:t> &lt;&lt; </a:t>
            </a:r>
            <a:r>
              <a:rPr lang="bg-BG" dirty="0" err="1">
                <a:ea typeface="+mn-lt"/>
                <a:cs typeface="+mn-lt"/>
              </a:rPr>
              <a:t>bigNumber</a:t>
            </a:r>
            <a:r>
              <a:rPr lang="bg-BG" dirty="0">
                <a:ea typeface="+mn-lt"/>
                <a:cs typeface="+mn-lt"/>
              </a:rPr>
              <a:t> &lt;&lt; '\n';   </a:t>
            </a:r>
            <a:r>
              <a:rPr lang="bg-BG" dirty="0">
                <a:solidFill>
                  <a:srgbClr val="00B050"/>
                </a:solidFill>
                <a:ea typeface="+mn-lt"/>
                <a:cs typeface="+mn-lt"/>
              </a:rPr>
              <a:t>// 3000000000</a:t>
            </a:r>
            <a:endParaRPr lang="bg-BG" dirty="0">
              <a:solidFill>
                <a:srgbClr val="00B050"/>
              </a:solidFill>
            </a:endParaRPr>
          </a:p>
          <a:p>
            <a:pPr>
              <a:buNone/>
            </a:pPr>
            <a:r>
              <a:rPr lang="bg-BG" dirty="0" err="1">
                <a:ea typeface="+mn-lt"/>
                <a:cs typeface="+mn-lt"/>
              </a:rPr>
              <a:t>int</a:t>
            </a:r>
            <a:r>
              <a:rPr lang="bg-BG" dirty="0">
                <a:ea typeface="+mn-lt"/>
                <a:cs typeface="+mn-lt"/>
              </a:rPr>
              <a:t> </a:t>
            </a:r>
            <a:r>
              <a:rPr lang="bg-BG" dirty="0" err="1">
                <a:ea typeface="+mn-lt"/>
                <a:cs typeface="+mn-lt"/>
              </a:rPr>
              <a:t>castBigNumber</a:t>
            </a:r>
            <a:r>
              <a:rPr lang="bg-BG" dirty="0">
                <a:ea typeface="+mn-lt"/>
                <a:cs typeface="+mn-lt"/>
              </a:rPr>
              <a:t> = </a:t>
            </a:r>
            <a:r>
              <a:rPr lang="bg-BG" dirty="0" err="1">
                <a:ea typeface="+mn-lt"/>
                <a:cs typeface="+mn-lt"/>
              </a:rPr>
              <a:t>bigNumber</a:t>
            </a:r>
            <a:r>
              <a:rPr lang="bg-BG" dirty="0">
                <a:ea typeface="+mn-lt"/>
                <a:cs typeface="+mn-lt"/>
              </a:rPr>
              <a:t>;</a:t>
            </a:r>
            <a:endParaRPr lang="bg-BG" dirty="0"/>
          </a:p>
          <a:p>
            <a:pPr>
              <a:buNone/>
            </a:pPr>
            <a:r>
              <a:rPr lang="bg-BG" dirty="0" err="1">
                <a:ea typeface="+mn-lt"/>
                <a:cs typeface="+mn-lt"/>
              </a:rPr>
              <a:t>std</a:t>
            </a:r>
            <a:r>
              <a:rPr lang="bg-BG" dirty="0">
                <a:ea typeface="+mn-lt"/>
                <a:cs typeface="+mn-lt"/>
              </a:rPr>
              <a:t>::</a:t>
            </a:r>
            <a:r>
              <a:rPr lang="bg-BG" dirty="0" err="1">
                <a:ea typeface="+mn-lt"/>
                <a:cs typeface="+mn-lt"/>
              </a:rPr>
              <a:t>cout</a:t>
            </a:r>
            <a:r>
              <a:rPr lang="bg-BG" dirty="0">
                <a:ea typeface="+mn-lt"/>
                <a:cs typeface="+mn-lt"/>
              </a:rPr>
              <a:t> &lt;&lt; </a:t>
            </a:r>
            <a:r>
              <a:rPr lang="bg-BG" dirty="0" err="1">
                <a:ea typeface="+mn-lt"/>
                <a:cs typeface="+mn-lt"/>
              </a:rPr>
              <a:t>castBigNumber</a:t>
            </a:r>
            <a:r>
              <a:rPr lang="bg-BG" dirty="0">
                <a:ea typeface="+mn-lt"/>
                <a:cs typeface="+mn-lt"/>
              </a:rPr>
              <a:t> &lt;&lt; '\n';   </a:t>
            </a:r>
            <a:r>
              <a:rPr lang="bg-BG" dirty="0">
                <a:solidFill>
                  <a:srgbClr val="00B050"/>
                </a:solidFill>
                <a:ea typeface="+mn-lt"/>
                <a:cs typeface="+mn-lt"/>
              </a:rPr>
              <a:t>// -1294967296</a:t>
            </a:r>
            <a:endParaRPr lang="bg-BG" dirty="0">
              <a:solidFill>
                <a:srgbClr val="00B050"/>
              </a:solidFill>
            </a:endParaRPr>
          </a:p>
          <a:p>
            <a:pPr>
              <a:buNone/>
            </a:pPr>
            <a:r>
              <a:rPr lang="bg-BG" dirty="0" err="1">
                <a:ea typeface="+mn-lt"/>
                <a:cs typeface="+mn-lt"/>
              </a:rPr>
              <a:t>double</a:t>
            </a:r>
            <a:r>
              <a:rPr lang="bg-BG" dirty="0">
                <a:ea typeface="+mn-lt"/>
                <a:cs typeface="+mn-lt"/>
              </a:rPr>
              <a:t> </a:t>
            </a:r>
            <a:r>
              <a:rPr lang="bg-BG" dirty="0" err="1">
                <a:ea typeface="+mn-lt"/>
                <a:cs typeface="+mn-lt"/>
              </a:rPr>
              <a:t>sum</a:t>
            </a:r>
            <a:r>
              <a:rPr lang="bg-BG" dirty="0">
                <a:ea typeface="+mn-lt"/>
                <a:cs typeface="+mn-lt"/>
              </a:rPr>
              <a:t> = 5.5543;</a:t>
            </a:r>
            <a:endParaRPr lang="bg-BG" dirty="0"/>
          </a:p>
          <a:p>
            <a:pPr>
              <a:buNone/>
            </a:pPr>
            <a:r>
              <a:rPr lang="bg-BG" dirty="0" err="1">
                <a:ea typeface="+mn-lt"/>
                <a:cs typeface="+mn-lt"/>
              </a:rPr>
              <a:t>int</a:t>
            </a:r>
            <a:r>
              <a:rPr lang="bg-BG" dirty="0">
                <a:ea typeface="+mn-lt"/>
                <a:cs typeface="+mn-lt"/>
              </a:rPr>
              <a:t> </a:t>
            </a:r>
            <a:r>
              <a:rPr lang="bg-BG" dirty="0" err="1">
                <a:ea typeface="+mn-lt"/>
                <a:cs typeface="+mn-lt"/>
              </a:rPr>
              <a:t>castSum</a:t>
            </a:r>
            <a:r>
              <a:rPr lang="bg-BG" dirty="0">
                <a:ea typeface="+mn-lt"/>
                <a:cs typeface="+mn-lt"/>
              </a:rPr>
              <a:t> = </a:t>
            </a:r>
            <a:r>
              <a:rPr lang="bg-BG" dirty="0" err="1">
                <a:ea typeface="+mn-lt"/>
                <a:cs typeface="+mn-lt"/>
              </a:rPr>
              <a:t>sum</a:t>
            </a:r>
            <a:r>
              <a:rPr lang="bg-BG" dirty="0">
                <a:ea typeface="+mn-lt"/>
                <a:cs typeface="+mn-lt"/>
              </a:rPr>
              <a:t>;</a:t>
            </a:r>
            <a:endParaRPr lang="bg-BG" dirty="0"/>
          </a:p>
          <a:p>
            <a:pPr>
              <a:buNone/>
            </a:pPr>
            <a:r>
              <a:rPr lang="bg-BG" dirty="0" err="1">
                <a:ea typeface="+mn-lt"/>
                <a:cs typeface="+mn-lt"/>
              </a:rPr>
              <a:t>std</a:t>
            </a:r>
            <a:r>
              <a:rPr lang="bg-BG" dirty="0">
                <a:ea typeface="+mn-lt"/>
                <a:cs typeface="+mn-lt"/>
              </a:rPr>
              <a:t>::</a:t>
            </a:r>
            <a:r>
              <a:rPr lang="bg-BG" dirty="0" err="1">
                <a:ea typeface="+mn-lt"/>
                <a:cs typeface="+mn-lt"/>
              </a:rPr>
              <a:t>cout</a:t>
            </a:r>
            <a:r>
              <a:rPr lang="bg-BG" dirty="0">
                <a:ea typeface="+mn-lt"/>
                <a:cs typeface="+mn-lt"/>
              </a:rPr>
              <a:t> &lt;&lt; </a:t>
            </a:r>
            <a:r>
              <a:rPr lang="bg-BG" dirty="0" err="1">
                <a:ea typeface="+mn-lt"/>
                <a:cs typeface="+mn-lt"/>
              </a:rPr>
              <a:t>castSum</a:t>
            </a:r>
            <a:r>
              <a:rPr lang="bg-BG" dirty="0">
                <a:ea typeface="+mn-lt"/>
                <a:cs typeface="+mn-lt"/>
              </a:rPr>
              <a:t> &lt;&lt; '\n';   </a:t>
            </a:r>
            <a:r>
              <a:rPr lang="bg-BG" dirty="0">
                <a:solidFill>
                  <a:srgbClr val="00B050"/>
                </a:solidFill>
                <a:ea typeface="+mn-lt"/>
                <a:cs typeface="+mn-lt"/>
              </a:rPr>
              <a:t>// 5</a:t>
            </a:r>
            <a:endParaRPr lang="bg-BG" dirty="0">
              <a:solidFill>
                <a:srgbClr val="00B050"/>
              </a:solidFill>
            </a:endParaRPr>
          </a:p>
          <a:p>
            <a:pPr>
              <a:buNone/>
            </a:pPr>
            <a:endParaRPr lang="bg-BG" dirty="0"/>
          </a:p>
          <a:p>
            <a:pPr marL="0" indent="0">
              <a:buNone/>
            </a:pPr>
            <a:endParaRPr lang="bg-BG" dirty="0"/>
          </a:p>
          <a:p>
            <a:pPr marL="0" indent="0">
              <a:buNone/>
            </a:pP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93193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A66E3273-2D97-46FF-9D31-A77067C46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Преобразуване на типове (</a:t>
            </a:r>
            <a:r>
              <a:rPr lang="bg-BG" dirty="0" err="1"/>
              <a:t>casting</a:t>
            </a:r>
            <a:r>
              <a:rPr lang="bg-BG" dirty="0"/>
              <a:t>)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F4DB9BC5-6128-45FE-8A30-F2F8442EFC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707" y="2160589"/>
            <a:ext cx="9270062" cy="388077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bg-BG" dirty="0">
                <a:ea typeface="+mn-lt"/>
                <a:cs typeface="+mn-lt"/>
              </a:rPr>
              <a:t>При </a:t>
            </a:r>
            <a:r>
              <a:rPr lang="bg-BG" dirty="0" err="1">
                <a:ea typeface="+mn-lt"/>
                <a:cs typeface="+mn-lt"/>
              </a:rPr>
              <a:t>bigNumber</a:t>
            </a:r>
            <a:r>
              <a:rPr lang="bg-BG" dirty="0">
                <a:ea typeface="+mn-lt"/>
                <a:cs typeface="+mn-lt"/>
              </a:rPr>
              <a:t>, макар да не е указано U, C++ се досеща, че трябва да го преобразува (</a:t>
            </a:r>
            <a:r>
              <a:rPr lang="bg-BG" dirty="0" err="1">
                <a:ea typeface="+mn-lt"/>
                <a:cs typeface="+mn-lt"/>
              </a:rPr>
              <a:t>inplicitly</a:t>
            </a:r>
            <a:r>
              <a:rPr lang="bg-BG" dirty="0">
                <a:ea typeface="+mn-lt"/>
                <a:cs typeface="+mn-lt"/>
              </a:rPr>
              <a:t>)</a:t>
            </a:r>
          </a:p>
          <a:p>
            <a:endParaRPr lang="bg-BG" dirty="0">
              <a:solidFill>
                <a:srgbClr val="404040"/>
              </a:solidFill>
            </a:endParaRPr>
          </a:p>
          <a:p>
            <a:r>
              <a:rPr lang="bg-BG" dirty="0">
                <a:solidFill>
                  <a:srgbClr val="404040"/>
                </a:solidFill>
              </a:rPr>
              <a:t>Тъй като 3 милиарда е твърде голямо число за </a:t>
            </a:r>
            <a:r>
              <a:rPr lang="bg-BG" dirty="0" err="1">
                <a:solidFill>
                  <a:srgbClr val="404040"/>
                </a:solidFill>
              </a:rPr>
              <a:t>int</a:t>
            </a:r>
            <a:r>
              <a:rPr lang="bg-BG" dirty="0">
                <a:solidFill>
                  <a:srgbClr val="404040"/>
                </a:solidFill>
              </a:rPr>
              <a:t>, се получава </a:t>
            </a:r>
            <a:r>
              <a:rPr lang="bg-BG" dirty="0" err="1">
                <a:solidFill>
                  <a:srgbClr val="404040"/>
                </a:solidFill>
              </a:rPr>
              <a:t>overflow</a:t>
            </a:r>
            <a:r>
              <a:rPr lang="bg-BG" dirty="0">
                <a:solidFill>
                  <a:srgbClr val="404040"/>
                </a:solidFill>
              </a:rPr>
              <a:t> и изкараният резултат не е това, което очакваме (</a:t>
            </a:r>
            <a:r>
              <a:rPr lang="bg-BG" dirty="0" err="1">
                <a:solidFill>
                  <a:srgbClr val="404040"/>
                </a:solidFill>
              </a:rPr>
              <a:t>data</a:t>
            </a:r>
            <a:r>
              <a:rPr lang="bg-BG" dirty="0">
                <a:solidFill>
                  <a:srgbClr val="404040"/>
                </a:solidFill>
              </a:rPr>
              <a:t> </a:t>
            </a:r>
            <a:r>
              <a:rPr lang="bg-BG" dirty="0" err="1">
                <a:solidFill>
                  <a:srgbClr val="404040"/>
                </a:solidFill>
              </a:rPr>
              <a:t>loss</a:t>
            </a:r>
            <a:r>
              <a:rPr lang="bg-BG" dirty="0">
                <a:solidFill>
                  <a:srgbClr val="404040"/>
                </a:solidFill>
              </a:rPr>
              <a:t>)</a:t>
            </a:r>
          </a:p>
          <a:p>
            <a:endParaRPr lang="bg-BG" dirty="0">
              <a:solidFill>
                <a:srgbClr val="404040"/>
              </a:solidFill>
            </a:endParaRPr>
          </a:p>
          <a:p>
            <a:r>
              <a:rPr lang="bg-BG" dirty="0">
                <a:solidFill>
                  <a:srgbClr val="404040"/>
                </a:solidFill>
              </a:rPr>
              <a:t>Тъй като </a:t>
            </a:r>
            <a:r>
              <a:rPr lang="bg-BG" dirty="0" err="1">
                <a:solidFill>
                  <a:srgbClr val="404040"/>
                </a:solidFill>
              </a:rPr>
              <a:t>int</a:t>
            </a:r>
            <a:r>
              <a:rPr lang="bg-BG" dirty="0">
                <a:solidFill>
                  <a:srgbClr val="404040"/>
                </a:solidFill>
              </a:rPr>
              <a:t> не поддържа десетична запетая, при преобразуване от </a:t>
            </a:r>
            <a:r>
              <a:rPr lang="bg-BG" dirty="0" err="1">
                <a:solidFill>
                  <a:srgbClr val="404040"/>
                </a:solidFill>
              </a:rPr>
              <a:t>double</a:t>
            </a:r>
            <a:r>
              <a:rPr lang="bg-BG" dirty="0">
                <a:solidFill>
                  <a:srgbClr val="404040"/>
                </a:solidFill>
              </a:rPr>
              <a:t>/</a:t>
            </a:r>
            <a:r>
              <a:rPr lang="bg-BG" dirty="0" err="1">
                <a:solidFill>
                  <a:srgbClr val="404040"/>
                </a:solidFill>
              </a:rPr>
              <a:t>float</a:t>
            </a:r>
            <a:r>
              <a:rPr lang="bg-BG" dirty="0">
                <a:solidFill>
                  <a:srgbClr val="404040"/>
                </a:solidFill>
              </a:rPr>
              <a:t> в </a:t>
            </a:r>
            <a:r>
              <a:rPr lang="bg-BG" dirty="0" err="1">
                <a:solidFill>
                  <a:srgbClr val="404040"/>
                </a:solidFill>
              </a:rPr>
              <a:t>int</a:t>
            </a:r>
            <a:r>
              <a:rPr lang="bg-BG" dirty="0">
                <a:solidFill>
                  <a:srgbClr val="404040"/>
                </a:solidFill>
              </a:rPr>
              <a:t>, се извършва операция </a:t>
            </a:r>
            <a:r>
              <a:rPr lang="bg-BG" dirty="0" err="1">
                <a:solidFill>
                  <a:srgbClr val="404040"/>
                </a:solidFill>
              </a:rPr>
              <a:t>trunc</a:t>
            </a:r>
            <a:r>
              <a:rPr lang="bg-BG" dirty="0">
                <a:solidFill>
                  <a:srgbClr val="404040"/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249672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3244EE13-755F-4FD2-B0DD-5E68D3F9F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Макроси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450A92B8-36F1-4085-996E-CBF4F24050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bg-BG" dirty="0"/>
              <a:t>Макросите са стойности, които се заместват в </a:t>
            </a:r>
            <a:r>
              <a:rPr lang="bg-BG" dirty="0" err="1"/>
              <a:t>предпроцесорната</a:t>
            </a:r>
            <a:r>
              <a:rPr lang="bg-BG" dirty="0"/>
              <a:t> фаза</a:t>
            </a:r>
          </a:p>
          <a:p>
            <a:endParaRPr lang="bg-BG" dirty="0"/>
          </a:p>
          <a:p>
            <a:r>
              <a:rPr lang="bg-BG" dirty="0"/>
              <a:t>За разлика от променливите, макросите не притежават стойност, която да се променя и към която да се обръщаме</a:t>
            </a:r>
          </a:p>
          <a:p>
            <a:endParaRPr lang="bg-BG" dirty="0"/>
          </a:p>
          <a:p>
            <a:r>
              <a:rPr lang="bg-BG" dirty="0"/>
              <a:t>При </a:t>
            </a:r>
            <a:r>
              <a:rPr lang="bg-BG" dirty="0" err="1"/>
              <a:t>прекомпилация</a:t>
            </a:r>
            <a:r>
              <a:rPr lang="bg-BG" dirty="0"/>
              <a:t> навсякъде, където се използва даден макрос се замества името със стойността на </a:t>
            </a:r>
            <a:r>
              <a:rPr lang="bg-BG" dirty="0" err="1"/>
              <a:t>макорса</a:t>
            </a:r>
          </a:p>
          <a:p>
            <a:endParaRPr lang="bg-BG" dirty="0"/>
          </a:p>
          <a:p>
            <a:r>
              <a:rPr lang="bg-BG" dirty="0"/>
              <a:t>Създават се с ключовата дума #define и както при библиотеките, след това не трябва да има ;</a:t>
            </a:r>
          </a:p>
        </p:txBody>
      </p:sp>
    </p:spTree>
    <p:extLst>
      <p:ext uri="{BB962C8B-B14F-4D97-AF65-F5344CB8AC3E}">
        <p14:creationId xmlns:p14="http://schemas.microsoft.com/office/powerpoint/2010/main" val="2157136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5455E0F6-D279-4A41-9BFB-1F656021B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4662A6FB-7485-4B20-B464-5A8776B7FE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bg-BG" dirty="0">
                <a:ea typeface="+mn-lt"/>
                <a:cs typeface="+mn-lt"/>
              </a:rPr>
              <a:t>#include &lt;</a:t>
            </a:r>
            <a:r>
              <a:rPr lang="bg-BG" dirty="0" err="1">
                <a:ea typeface="+mn-lt"/>
                <a:cs typeface="+mn-lt"/>
              </a:rPr>
              <a:t>iostream</a:t>
            </a:r>
            <a:r>
              <a:rPr lang="bg-BG" dirty="0">
                <a:ea typeface="+mn-lt"/>
                <a:cs typeface="+mn-lt"/>
              </a:rPr>
              <a:t>&gt;</a:t>
            </a:r>
            <a:endParaRPr lang="bg-BG" dirty="0"/>
          </a:p>
          <a:p>
            <a:pPr>
              <a:buNone/>
            </a:pPr>
            <a:endParaRPr lang="bg-BG"/>
          </a:p>
          <a:p>
            <a:pPr>
              <a:buNone/>
            </a:pPr>
            <a:r>
              <a:rPr lang="bg-BG" dirty="0">
                <a:ea typeface="+mn-lt"/>
                <a:cs typeface="+mn-lt"/>
              </a:rPr>
              <a:t>#define PI 3.14;</a:t>
            </a:r>
            <a:endParaRPr lang="bg-BG" dirty="0"/>
          </a:p>
          <a:p>
            <a:pPr>
              <a:buNone/>
            </a:pPr>
            <a:r>
              <a:rPr lang="bg-BG" dirty="0">
                <a:ea typeface="+mn-lt"/>
                <a:cs typeface="+mn-lt"/>
              </a:rPr>
              <a:t>#define </a:t>
            </a:r>
            <a:r>
              <a:rPr lang="bg-BG" dirty="0" err="1">
                <a:ea typeface="+mn-lt"/>
                <a:cs typeface="+mn-lt"/>
              </a:rPr>
              <a:t>floatPI</a:t>
            </a:r>
            <a:r>
              <a:rPr lang="bg-BG" dirty="0">
                <a:ea typeface="+mn-lt"/>
                <a:cs typeface="+mn-lt"/>
              </a:rPr>
              <a:t> 3.14f</a:t>
            </a:r>
            <a:endParaRPr lang="bg-BG" dirty="0"/>
          </a:p>
          <a:p>
            <a:pPr>
              <a:buNone/>
            </a:pPr>
            <a:r>
              <a:rPr lang="bg-BG" dirty="0">
                <a:ea typeface="+mn-lt"/>
                <a:cs typeface="+mn-lt"/>
              </a:rPr>
              <a:t>#define </a:t>
            </a:r>
            <a:r>
              <a:rPr lang="bg-BG" dirty="0" err="1">
                <a:ea typeface="+mn-lt"/>
                <a:cs typeface="+mn-lt"/>
              </a:rPr>
              <a:t>newline</a:t>
            </a:r>
            <a:r>
              <a:rPr lang="bg-BG" dirty="0">
                <a:ea typeface="+mn-lt"/>
                <a:cs typeface="+mn-lt"/>
              </a:rPr>
              <a:t> '\n'</a:t>
            </a:r>
            <a:endParaRPr lang="bg-BG" dirty="0"/>
          </a:p>
          <a:p>
            <a:pPr>
              <a:buNone/>
            </a:pPr>
            <a:endParaRPr lang="bg-BG"/>
          </a:p>
          <a:p>
            <a:pPr>
              <a:buNone/>
            </a:pPr>
            <a:r>
              <a:rPr lang="bg-BG" dirty="0" err="1">
                <a:ea typeface="+mn-lt"/>
                <a:cs typeface="+mn-lt"/>
              </a:rPr>
              <a:t>int</a:t>
            </a:r>
            <a:r>
              <a:rPr lang="bg-BG" dirty="0">
                <a:ea typeface="+mn-lt"/>
                <a:cs typeface="+mn-lt"/>
              </a:rPr>
              <a:t> </a:t>
            </a:r>
            <a:r>
              <a:rPr lang="bg-BG" dirty="0" err="1">
                <a:ea typeface="+mn-lt"/>
                <a:cs typeface="+mn-lt"/>
              </a:rPr>
              <a:t>main</a:t>
            </a:r>
            <a:r>
              <a:rPr lang="bg-BG" dirty="0">
                <a:ea typeface="+mn-lt"/>
                <a:cs typeface="+mn-lt"/>
              </a:rPr>
              <a:t>() {</a:t>
            </a:r>
            <a:endParaRPr lang="bg-BG" dirty="0"/>
          </a:p>
          <a:p>
            <a:pPr>
              <a:buNone/>
            </a:pPr>
            <a:r>
              <a:rPr lang="bg-BG" dirty="0">
                <a:ea typeface="+mn-lt"/>
                <a:cs typeface="+mn-lt"/>
              </a:rPr>
              <a:t>    </a:t>
            </a:r>
            <a:r>
              <a:rPr lang="bg-BG" dirty="0" err="1">
                <a:ea typeface="+mn-lt"/>
                <a:cs typeface="+mn-lt"/>
              </a:rPr>
              <a:t>std</a:t>
            </a:r>
            <a:r>
              <a:rPr lang="bg-BG" dirty="0">
                <a:ea typeface="+mn-lt"/>
                <a:cs typeface="+mn-lt"/>
              </a:rPr>
              <a:t>::</a:t>
            </a:r>
            <a:r>
              <a:rPr lang="bg-BG" dirty="0" err="1">
                <a:ea typeface="+mn-lt"/>
                <a:cs typeface="+mn-lt"/>
              </a:rPr>
              <a:t>cout</a:t>
            </a:r>
            <a:r>
              <a:rPr lang="bg-BG" dirty="0">
                <a:ea typeface="+mn-lt"/>
                <a:cs typeface="+mn-lt"/>
              </a:rPr>
              <a:t> &lt;&lt; </a:t>
            </a:r>
            <a:r>
              <a:rPr lang="bg-BG" dirty="0" err="1">
                <a:ea typeface="+mn-lt"/>
                <a:cs typeface="+mn-lt"/>
              </a:rPr>
              <a:t>floatPI</a:t>
            </a:r>
            <a:r>
              <a:rPr lang="bg-BG" dirty="0">
                <a:ea typeface="+mn-lt"/>
                <a:cs typeface="+mn-lt"/>
              </a:rPr>
              <a:t> &lt;&lt; </a:t>
            </a:r>
            <a:r>
              <a:rPr lang="bg-BG" dirty="0" err="1">
                <a:ea typeface="+mn-lt"/>
                <a:cs typeface="+mn-lt"/>
              </a:rPr>
              <a:t>newline</a:t>
            </a:r>
            <a:r>
              <a:rPr lang="bg-BG" dirty="0">
                <a:ea typeface="+mn-lt"/>
                <a:cs typeface="+mn-lt"/>
              </a:rPr>
              <a:t>;</a:t>
            </a:r>
            <a:endParaRPr lang="bg-BG" dirty="0"/>
          </a:p>
          <a:p>
            <a:pPr>
              <a:buNone/>
            </a:pPr>
            <a:r>
              <a:rPr lang="bg-BG" dirty="0">
                <a:ea typeface="+mn-lt"/>
                <a:cs typeface="+mn-lt"/>
              </a:rPr>
              <a:t>}</a:t>
            </a:r>
            <a:endParaRPr lang="bg-BG" dirty="0"/>
          </a:p>
          <a:p>
            <a:pPr marL="0" indent="0">
              <a:buNone/>
            </a:pP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0683463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5455E0F6-D279-4A41-9BFB-1F656021B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4662A6FB-7485-4B20-B464-5A8776B7FE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>
              <a:buNone/>
            </a:pPr>
            <a:r>
              <a:rPr lang="bg-BG" dirty="0">
                <a:ea typeface="+mn-lt"/>
                <a:cs typeface="+mn-lt"/>
              </a:rPr>
              <a:t>#include &lt;</a:t>
            </a:r>
            <a:r>
              <a:rPr lang="bg-BG" dirty="0" err="1">
                <a:ea typeface="+mn-lt"/>
                <a:cs typeface="+mn-lt"/>
              </a:rPr>
              <a:t>iostream</a:t>
            </a:r>
            <a:r>
              <a:rPr lang="bg-BG" dirty="0">
                <a:ea typeface="+mn-lt"/>
                <a:cs typeface="+mn-lt"/>
              </a:rPr>
              <a:t>&gt;</a:t>
            </a:r>
            <a:endParaRPr lang="bg-BG" dirty="0"/>
          </a:p>
          <a:p>
            <a:pPr>
              <a:buNone/>
            </a:pPr>
            <a:endParaRPr lang="bg-BG"/>
          </a:p>
          <a:p>
            <a:pPr>
              <a:buNone/>
            </a:pPr>
            <a:r>
              <a:rPr lang="bg-BG" dirty="0">
                <a:ea typeface="+mn-lt"/>
                <a:cs typeface="+mn-lt"/>
              </a:rPr>
              <a:t>#define PI 3.14;</a:t>
            </a:r>
            <a:endParaRPr lang="bg-BG" dirty="0"/>
          </a:p>
          <a:p>
            <a:pPr>
              <a:buNone/>
            </a:pPr>
            <a:r>
              <a:rPr lang="bg-BG" dirty="0">
                <a:ea typeface="+mn-lt"/>
                <a:cs typeface="+mn-lt"/>
              </a:rPr>
              <a:t>#define </a:t>
            </a:r>
            <a:r>
              <a:rPr lang="bg-BG" dirty="0" err="1">
                <a:ea typeface="+mn-lt"/>
                <a:cs typeface="+mn-lt"/>
              </a:rPr>
              <a:t>floatPI</a:t>
            </a:r>
            <a:r>
              <a:rPr lang="bg-BG" dirty="0">
                <a:ea typeface="+mn-lt"/>
                <a:cs typeface="+mn-lt"/>
              </a:rPr>
              <a:t> 3.14f</a:t>
            </a:r>
            <a:endParaRPr lang="bg-BG" dirty="0"/>
          </a:p>
          <a:p>
            <a:pPr>
              <a:buNone/>
            </a:pPr>
            <a:r>
              <a:rPr lang="bg-BG" dirty="0">
                <a:ea typeface="+mn-lt"/>
                <a:cs typeface="+mn-lt"/>
              </a:rPr>
              <a:t>#define </a:t>
            </a:r>
            <a:r>
              <a:rPr lang="bg-BG" dirty="0" err="1">
                <a:ea typeface="+mn-lt"/>
                <a:cs typeface="+mn-lt"/>
              </a:rPr>
              <a:t>newline</a:t>
            </a:r>
            <a:r>
              <a:rPr lang="bg-BG" dirty="0">
                <a:ea typeface="+mn-lt"/>
                <a:cs typeface="+mn-lt"/>
              </a:rPr>
              <a:t> '\n'</a:t>
            </a:r>
            <a:endParaRPr lang="bg-BG" dirty="0"/>
          </a:p>
          <a:p>
            <a:pPr>
              <a:buNone/>
            </a:pPr>
            <a:endParaRPr lang="bg-BG"/>
          </a:p>
          <a:p>
            <a:pPr>
              <a:buNone/>
            </a:pPr>
            <a:r>
              <a:rPr lang="bg-BG" dirty="0" err="1">
                <a:ea typeface="+mn-lt"/>
                <a:cs typeface="+mn-lt"/>
              </a:rPr>
              <a:t>int</a:t>
            </a:r>
            <a:r>
              <a:rPr lang="bg-BG" dirty="0">
                <a:ea typeface="+mn-lt"/>
                <a:cs typeface="+mn-lt"/>
              </a:rPr>
              <a:t> </a:t>
            </a:r>
            <a:r>
              <a:rPr lang="bg-BG" dirty="0" err="1">
                <a:ea typeface="+mn-lt"/>
                <a:cs typeface="+mn-lt"/>
              </a:rPr>
              <a:t>main</a:t>
            </a:r>
            <a:r>
              <a:rPr lang="bg-BG" dirty="0">
                <a:ea typeface="+mn-lt"/>
                <a:cs typeface="+mn-lt"/>
              </a:rPr>
              <a:t>() {</a:t>
            </a:r>
            <a:endParaRPr lang="bg-BG" dirty="0"/>
          </a:p>
          <a:p>
            <a:pPr>
              <a:buNone/>
            </a:pPr>
            <a:r>
              <a:rPr lang="bg-BG" dirty="0">
                <a:ea typeface="+mn-lt"/>
                <a:cs typeface="+mn-lt"/>
              </a:rPr>
              <a:t>    </a:t>
            </a:r>
            <a:r>
              <a:rPr lang="bg-BG" dirty="0" err="1">
                <a:ea typeface="+mn-lt"/>
                <a:cs typeface="+mn-lt"/>
              </a:rPr>
              <a:t>std</a:t>
            </a:r>
            <a:r>
              <a:rPr lang="bg-BG" dirty="0">
                <a:ea typeface="+mn-lt"/>
                <a:cs typeface="+mn-lt"/>
              </a:rPr>
              <a:t>::</a:t>
            </a:r>
            <a:r>
              <a:rPr lang="bg-BG" dirty="0" err="1">
                <a:ea typeface="+mn-lt"/>
                <a:cs typeface="+mn-lt"/>
              </a:rPr>
              <a:t>cout</a:t>
            </a:r>
            <a:r>
              <a:rPr lang="bg-BG" dirty="0">
                <a:ea typeface="+mn-lt"/>
                <a:cs typeface="+mn-lt"/>
              </a:rPr>
              <a:t> &lt;&lt; PI &lt;&lt; </a:t>
            </a:r>
            <a:r>
              <a:rPr lang="bg-BG" dirty="0" err="1">
                <a:ea typeface="+mn-lt"/>
                <a:cs typeface="+mn-lt"/>
              </a:rPr>
              <a:t>newline</a:t>
            </a:r>
            <a:r>
              <a:rPr lang="bg-BG" dirty="0">
                <a:ea typeface="+mn-lt"/>
                <a:cs typeface="+mn-lt"/>
              </a:rPr>
              <a:t>;</a:t>
            </a:r>
            <a:endParaRPr lang="bg-BG"/>
          </a:p>
          <a:p>
            <a:pPr>
              <a:buNone/>
            </a:pPr>
            <a:r>
              <a:rPr lang="bg-BG" dirty="0">
                <a:ea typeface="+mn-lt"/>
                <a:cs typeface="+mn-lt"/>
              </a:rPr>
              <a:t>}</a:t>
            </a:r>
            <a:endParaRPr lang="bg-BG" dirty="0"/>
          </a:p>
          <a:p>
            <a:pPr>
              <a:buNone/>
            </a:pPr>
            <a:r>
              <a:rPr lang="bg-BG" dirty="0">
                <a:solidFill>
                  <a:srgbClr val="FF0000"/>
                </a:solidFill>
                <a:ea typeface="+mn-lt"/>
                <a:cs typeface="+mn-lt"/>
              </a:rPr>
              <a:t>main.cpp:8:26: </a:t>
            </a:r>
            <a:r>
              <a:rPr lang="bg-BG" dirty="0" err="1">
                <a:solidFill>
                  <a:srgbClr val="FF0000"/>
                </a:solidFill>
                <a:ea typeface="+mn-lt"/>
                <a:cs typeface="+mn-lt"/>
              </a:rPr>
              <a:t>error</a:t>
            </a:r>
            <a:r>
              <a:rPr lang="bg-BG" dirty="0">
                <a:solidFill>
                  <a:srgbClr val="FF0000"/>
                </a:solidFill>
                <a:ea typeface="+mn-lt"/>
                <a:cs typeface="+mn-lt"/>
              </a:rPr>
              <a:t>: </a:t>
            </a:r>
            <a:r>
              <a:rPr lang="bg-BG" dirty="0" err="1">
                <a:solidFill>
                  <a:srgbClr val="FF0000"/>
                </a:solidFill>
                <a:ea typeface="+mn-lt"/>
                <a:cs typeface="+mn-lt"/>
              </a:rPr>
              <a:t>expected</a:t>
            </a:r>
            <a:r>
              <a:rPr lang="bg-BG" dirty="0">
                <a:solidFill>
                  <a:srgbClr val="FF0000"/>
                </a:solidFill>
                <a:ea typeface="+mn-lt"/>
                <a:cs typeface="+mn-lt"/>
              </a:rPr>
              <a:t> </a:t>
            </a:r>
            <a:r>
              <a:rPr lang="bg-BG" dirty="0" err="1">
                <a:solidFill>
                  <a:srgbClr val="FF0000"/>
                </a:solidFill>
                <a:ea typeface="+mn-lt"/>
                <a:cs typeface="+mn-lt"/>
              </a:rPr>
              <a:t>primary-expression</a:t>
            </a:r>
            <a:r>
              <a:rPr lang="bg-BG" dirty="0">
                <a:solidFill>
                  <a:srgbClr val="FF0000"/>
                </a:solidFill>
                <a:ea typeface="+mn-lt"/>
                <a:cs typeface="+mn-lt"/>
              </a:rPr>
              <a:t> </a:t>
            </a:r>
            <a:r>
              <a:rPr lang="bg-BG" dirty="0" err="1">
                <a:solidFill>
                  <a:srgbClr val="FF0000"/>
                </a:solidFill>
                <a:ea typeface="+mn-lt"/>
                <a:cs typeface="+mn-lt"/>
              </a:rPr>
              <a:t>before</a:t>
            </a:r>
            <a:r>
              <a:rPr lang="bg-BG" dirty="0">
                <a:solidFill>
                  <a:srgbClr val="FF0000"/>
                </a:solidFill>
                <a:ea typeface="+mn-lt"/>
                <a:cs typeface="+mn-lt"/>
              </a:rPr>
              <a:t> ‘&lt;&lt;’ </a:t>
            </a:r>
            <a:r>
              <a:rPr lang="bg-BG" dirty="0" err="1">
                <a:solidFill>
                  <a:srgbClr val="FF0000"/>
                </a:solidFill>
                <a:ea typeface="+mn-lt"/>
                <a:cs typeface="+mn-lt"/>
              </a:rPr>
              <a:t>token</a:t>
            </a:r>
            <a:endParaRPr lang="bg-BG" dirty="0" err="1">
              <a:solidFill>
                <a:srgbClr val="FF0000"/>
              </a:solidFill>
            </a:endParaRPr>
          </a:p>
          <a:p>
            <a:pPr>
              <a:buNone/>
            </a:pPr>
            <a:endParaRPr lang="bg-BG" dirty="0"/>
          </a:p>
          <a:p>
            <a:pPr marL="0" indent="0">
              <a:buNone/>
            </a:pP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95369302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5455E0F6-D279-4A41-9BFB-1F656021B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 - пояснение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4662A6FB-7485-4B20-B464-5A8776B7FE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bg-BG" dirty="0">
                <a:ea typeface="+mn-lt"/>
                <a:cs typeface="+mn-lt"/>
              </a:rPr>
              <a:t>Причината за тази грешка е проста, макар и да не е очевидна</a:t>
            </a:r>
            <a:endParaRPr lang="bg-BG" dirty="0"/>
          </a:p>
          <a:p>
            <a:pPr>
              <a:buNone/>
            </a:pPr>
            <a:endParaRPr lang="bg-BG"/>
          </a:p>
          <a:p>
            <a:pPr>
              <a:buNone/>
            </a:pPr>
            <a:r>
              <a:rPr lang="bg-BG" dirty="0">
                <a:ea typeface="+mn-lt"/>
                <a:cs typeface="+mn-lt"/>
              </a:rPr>
              <a:t>#define PI 3.14;</a:t>
            </a:r>
            <a:endParaRPr lang="bg-BG" dirty="0"/>
          </a:p>
          <a:p>
            <a:pPr>
              <a:buNone/>
            </a:pPr>
            <a:endParaRPr lang="bg-BG"/>
          </a:p>
          <a:p>
            <a:r>
              <a:rPr lang="bg-BG" dirty="0">
                <a:ea typeface="+mn-lt"/>
                <a:cs typeface="+mn-lt"/>
              </a:rPr>
              <a:t>След </a:t>
            </a:r>
            <a:r>
              <a:rPr lang="bg-BG" dirty="0" err="1">
                <a:ea typeface="+mn-lt"/>
                <a:cs typeface="+mn-lt"/>
              </a:rPr>
              <a:t>прекомпилация</a:t>
            </a:r>
            <a:r>
              <a:rPr lang="bg-BG" dirty="0">
                <a:ea typeface="+mn-lt"/>
                <a:cs typeface="+mn-lt"/>
              </a:rPr>
              <a:t>, кодът ще бъде следният:</a:t>
            </a:r>
          </a:p>
          <a:p>
            <a:endParaRPr lang="bg-BG" dirty="0">
              <a:ea typeface="+mn-lt"/>
              <a:cs typeface="+mn-lt"/>
            </a:endParaRPr>
          </a:p>
          <a:p>
            <a:pPr>
              <a:buNone/>
            </a:pPr>
            <a:r>
              <a:rPr lang="bg-BG" dirty="0" err="1">
                <a:ea typeface="+mn-lt"/>
                <a:cs typeface="+mn-lt"/>
              </a:rPr>
              <a:t>int</a:t>
            </a:r>
            <a:r>
              <a:rPr lang="bg-BG" dirty="0">
                <a:ea typeface="+mn-lt"/>
                <a:cs typeface="+mn-lt"/>
              </a:rPr>
              <a:t> </a:t>
            </a:r>
            <a:r>
              <a:rPr lang="bg-BG" dirty="0" err="1">
                <a:ea typeface="+mn-lt"/>
                <a:cs typeface="+mn-lt"/>
              </a:rPr>
              <a:t>main</a:t>
            </a:r>
            <a:r>
              <a:rPr lang="bg-BG" dirty="0">
                <a:ea typeface="+mn-lt"/>
                <a:cs typeface="+mn-lt"/>
              </a:rPr>
              <a:t>() {</a:t>
            </a:r>
            <a:endParaRPr lang="bg-BG" dirty="0"/>
          </a:p>
          <a:p>
            <a:pPr>
              <a:buNone/>
            </a:pPr>
            <a:r>
              <a:rPr lang="bg-BG" dirty="0">
                <a:ea typeface="+mn-lt"/>
                <a:cs typeface="+mn-lt"/>
              </a:rPr>
              <a:t>    </a:t>
            </a:r>
            <a:r>
              <a:rPr lang="bg-BG" dirty="0" err="1">
                <a:ea typeface="+mn-lt"/>
                <a:cs typeface="+mn-lt"/>
              </a:rPr>
              <a:t>std</a:t>
            </a:r>
            <a:r>
              <a:rPr lang="bg-BG" dirty="0">
                <a:ea typeface="+mn-lt"/>
                <a:cs typeface="+mn-lt"/>
              </a:rPr>
              <a:t>::</a:t>
            </a:r>
            <a:r>
              <a:rPr lang="bg-BG" dirty="0" err="1">
                <a:ea typeface="+mn-lt"/>
                <a:cs typeface="+mn-lt"/>
              </a:rPr>
              <a:t>cout</a:t>
            </a:r>
            <a:r>
              <a:rPr lang="bg-BG" dirty="0">
                <a:ea typeface="+mn-lt"/>
                <a:cs typeface="+mn-lt"/>
              </a:rPr>
              <a:t> &lt;&lt; 3.14f; &lt;&lt; </a:t>
            </a:r>
            <a:r>
              <a:rPr lang="bg-BG" dirty="0" err="1">
                <a:ea typeface="+mn-lt"/>
                <a:cs typeface="+mn-lt"/>
              </a:rPr>
              <a:t>newline</a:t>
            </a:r>
            <a:r>
              <a:rPr lang="bg-BG" dirty="0">
                <a:ea typeface="+mn-lt"/>
                <a:cs typeface="+mn-lt"/>
              </a:rPr>
              <a:t>;</a:t>
            </a:r>
            <a:endParaRPr lang="bg-BG"/>
          </a:p>
          <a:p>
            <a:pPr>
              <a:buNone/>
            </a:pPr>
            <a:r>
              <a:rPr lang="bg-BG" dirty="0">
                <a:ea typeface="+mn-lt"/>
                <a:cs typeface="+mn-lt"/>
              </a:rPr>
              <a:t>}</a:t>
            </a:r>
            <a:endParaRPr lang="bg-BG" dirty="0"/>
          </a:p>
          <a:p>
            <a:pPr>
              <a:buNone/>
            </a:pPr>
            <a:endParaRPr lang="bg-BG" dirty="0"/>
          </a:p>
          <a:p>
            <a:r>
              <a:rPr lang="bg-BG" dirty="0"/>
              <a:t>Така използваме оператор &lt;&lt; без да има обект пред него</a:t>
            </a:r>
          </a:p>
          <a:p>
            <a:pPr marL="0" indent="0">
              <a:buNone/>
            </a:pP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274162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5455E0F6-D279-4A41-9BFB-1F656021B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 - пояснение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4662A6FB-7485-4B20-B464-5A8776B7FE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bg-BG" dirty="0">
                <a:ea typeface="+mn-lt"/>
                <a:cs typeface="+mn-lt"/>
              </a:rPr>
              <a:t>Макросите водят до по-бързо изпълнение на програмата, тъй като техните стойности директно се заместват в кода и не се налага да се търси каква е стойността на дадената променлива</a:t>
            </a:r>
          </a:p>
          <a:p>
            <a:endParaRPr lang="bg-BG" dirty="0"/>
          </a:p>
          <a:p>
            <a:r>
              <a:rPr lang="bg-BG" dirty="0"/>
              <a:t>От друга страна макросите </a:t>
            </a:r>
            <a:r>
              <a:rPr lang="bg-BG" dirty="0" err="1"/>
              <a:t>предивикват</a:t>
            </a:r>
            <a:r>
              <a:rPr lang="bg-BG" dirty="0"/>
              <a:t> по-обемен код</a:t>
            </a:r>
          </a:p>
          <a:p>
            <a:endParaRPr lang="bg-BG" dirty="0"/>
          </a:p>
          <a:p>
            <a:r>
              <a:rPr lang="bg-BG" dirty="0"/>
              <a:t>Най-добре е да избягвате макроси в курса по УП, защото покрай тях има много неща, които да се вземат предвид, а не е това идеята на курса</a:t>
            </a:r>
          </a:p>
          <a:p>
            <a:pPr marL="0" indent="0">
              <a:buNone/>
            </a:pP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00685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B72C27C0-CFA3-47E8-B3AF-46D86793C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Размер на примитивните типове данни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F2F674C9-33DF-42FC-BD9D-8CCBE20C66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GB" sz="2000" dirty="0">
                <a:solidFill>
                  <a:srgbClr val="FF0000"/>
                </a:solidFill>
              </a:rPr>
              <a:t>*</a:t>
            </a:r>
            <a:r>
              <a:rPr lang="bg-BG" sz="2000" dirty="0">
                <a:solidFill>
                  <a:srgbClr val="FF0000"/>
                </a:solidFill>
              </a:rPr>
              <a:t>Информацията е валидна за 64 битова ОС, х64 базиран процесор и </a:t>
            </a:r>
            <a:r>
              <a:rPr lang="en-GB" sz="2000" dirty="0">
                <a:solidFill>
                  <a:srgbClr val="FF0000"/>
                </a:solidFill>
              </a:rPr>
              <a:t>VC </a:t>
            </a:r>
            <a:r>
              <a:rPr lang="bg-BG" sz="2000" dirty="0">
                <a:solidFill>
                  <a:srgbClr val="FF0000"/>
                </a:solidFill>
              </a:rPr>
              <a:t>компилатор </a:t>
            </a:r>
          </a:p>
          <a:p>
            <a:endParaRPr lang="bg-BG" dirty="0">
              <a:solidFill>
                <a:srgbClr val="FF0000"/>
              </a:solidFill>
            </a:endParaRPr>
          </a:p>
          <a:p>
            <a:r>
              <a:rPr lang="en-GB" dirty="0"/>
              <a:t>1 byte – bool, char</a:t>
            </a:r>
          </a:p>
          <a:p>
            <a:endParaRPr lang="en-GB" dirty="0"/>
          </a:p>
          <a:p>
            <a:r>
              <a:rPr lang="en-GB" dirty="0"/>
              <a:t>2 bytes – short (int)</a:t>
            </a:r>
          </a:p>
          <a:p>
            <a:endParaRPr lang="en-GB" dirty="0"/>
          </a:p>
          <a:p>
            <a:r>
              <a:rPr lang="en-GB" dirty="0"/>
              <a:t>4 bytes – int, long</a:t>
            </a:r>
            <a:r>
              <a:rPr lang="bg-BG" dirty="0"/>
              <a:t>(</a:t>
            </a:r>
            <a:r>
              <a:rPr lang="en-GB" dirty="0"/>
              <a:t>int), float, </a:t>
            </a:r>
            <a:r>
              <a:rPr lang="en-GB" dirty="0" err="1"/>
              <a:t>enum</a:t>
            </a:r>
            <a:endParaRPr lang="en-GB" dirty="0"/>
          </a:p>
          <a:p>
            <a:endParaRPr lang="en-GB" dirty="0"/>
          </a:p>
          <a:p>
            <a:r>
              <a:rPr lang="en-GB" dirty="0"/>
              <a:t>8 bytes – long long(int), double, long double</a:t>
            </a:r>
          </a:p>
        </p:txBody>
      </p:sp>
    </p:spTree>
    <p:extLst>
      <p:ext uri="{BB962C8B-B14F-4D97-AF65-F5344CB8AC3E}">
        <p14:creationId xmlns:p14="http://schemas.microsoft.com/office/powerpoint/2010/main" val="606279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80C4471D-60B7-4DA5-8101-59863025A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Boolean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4EA08F2F-E72C-443F-A1B8-6535DEBEF6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bg-BG" dirty="0"/>
              <a:t>Ключова дума </a:t>
            </a:r>
            <a:r>
              <a:rPr lang="en-GB" dirty="0"/>
              <a:t>bool</a:t>
            </a:r>
          </a:p>
          <a:p>
            <a:endParaRPr lang="en-GB" dirty="0"/>
          </a:p>
          <a:p>
            <a:r>
              <a:rPr lang="ru-RU" dirty="0"/>
              <a:t>Множество от </a:t>
            </a:r>
            <a:r>
              <a:rPr lang="bg-BG" dirty="0"/>
              <a:t>стойности</a:t>
            </a:r>
            <a:r>
              <a:rPr lang="ru-RU" dirty="0"/>
              <a:t>: {0, 1}</a:t>
            </a:r>
            <a:endParaRPr lang="en-GB" dirty="0"/>
          </a:p>
          <a:p>
            <a:endParaRPr lang="ru-RU" dirty="0"/>
          </a:p>
          <a:p>
            <a:r>
              <a:rPr lang="bg-BG" dirty="0"/>
              <a:t>0 и 1 могат да бъдат заместени с литералите </a:t>
            </a:r>
            <a:r>
              <a:rPr lang="en-GB" dirty="0"/>
              <a:t>false </a:t>
            </a:r>
            <a:r>
              <a:rPr lang="bg-BG" dirty="0"/>
              <a:t>и </a:t>
            </a:r>
            <a:r>
              <a:rPr lang="en-GB" dirty="0"/>
              <a:t>true</a:t>
            </a:r>
            <a:endParaRPr lang="ru-RU" dirty="0"/>
          </a:p>
          <a:p>
            <a:endParaRPr lang="en-GB" dirty="0"/>
          </a:p>
          <a:p>
            <a:r>
              <a:rPr lang="en-GB" dirty="0"/>
              <a:t>false e </a:t>
            </a:r>
            <a:r>
              <a:rPr lang="bg-BG" dirty="0"/>
              <a:t>равностойно на 0</a:t>
            </a:r>
          </a:p>
          <a:p>
            <a:endParaRPr lang="bg-BG" dirty="0"/>
          </a:p>
          <a:p>
            <a:r>
              <a:rPr lang="en-GB" dirty="0"/>
              <a:t>true e </a:t>
            </a:r>
            <a:r>
              <a:rPr lang="bg-BG" dirty="0"/>
              <a:t>равностойно на 1, като всяка ненулева стойност се приема за </a:t>
            </a:r>
            <a:r>
              <a:rPr lang="bg-BG" dirty="0" err="1"/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1558193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644E2F0B-5CA8-40E8-A2B6-8B3053D25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Цели числа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E9DBA42E-9813-41F5-BC3D-11C2F636B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bg-BG" dirty="0"/>
              <a:t>Ключова дума </a:t>
            </a:r>
            <a:r>
              <a:rPr lang="en-GB" dirty="0"/>
              <a:t>int (</a:t>
            </a:r>
            <a:r>
              <a:rPr lang="bg-BG" dirty="0"/>
              <a:t>или само името на модификатора)</a:t>
            </a:r>
          </a:p>
          <a:p>
            <a:r>
              <a:rPr lang="bg-BG" dirty="0"/>
              <a:t>Множество от стойности: [−2</a:t>
            </a:r>
            <a:r>
              <a:rPr lang="bg-BG" baseline="30000" dirty="0"/>
              <a:t>31</a:t>
            </a:r>
            <a:r>
              <a:rPr lang="bg-BG" dirty="0"/>
              <a:t>; 2</a:t>
            </a:r>
            <a:r>
              <a:rPr lang="bg-BG" baseline="30000" dirty="0"/>
              <a:t>31</a:t>
            </a:r>
            <a:r>
              <a:rPr lang="bg-BG" dirty="0"/>
              <a:t> −1] </a:t>
            </a:r>
          </a:p>
          <a:p>
            <a:r>
              <a:rPr lang="bg-BG" dirty="0"/>
              <a:t>Модификатори </a:t>
            </a:r>
          </a:p>
          <a:p>
            <a:pPr lvl="1"/>
            <a:r>
              <a:rPr lang="en-GB" dirty="0"/>
              <a:t>short: [−2</a:t>
            </a:r>
            <a:r>
              <a:rPr lang="en-GB" baseline="30000" dirty="0"/>
              <a:t>15</a:t>
            </a:r>
            <a:r>
              <a:rPr lang="en-GB" dirty="0"/>
              <a:t>;2</a:t>
            </a:r>
            <a:r>
              <a:rPr lang="en-GB" baseline="30000" dirty="0"/>
              <a:t>15</a:t>
            </a:r>
            <a:r>
              <a:rPr lang="en-GB" dirty="0"/>
              <a:t> −1]</a:t>
            </a:r>
            <a:endParaRPr lang="bg-BG" dirty="0"/>
          </a:p>
          <a:p>
            <a:pPr lvl="1"/>
            <a:r>
              <a:rPr lang="en-GB" dirty="0"/>
              <a:t>long: [−2</a:t>
            </a:r>
            <a:r>
              <a:rPr lang="en-GB" baseline="30000" dirty="0"/>
              <a:t>31</a:t>
            </a:r>
            <a:r>
              <a:rPr lang="en-GB" dirty="0"/>
              <a:t>;2</a:t>
            </a:r>
            <a:r>
              <a:rPr lang="en-GB" baseline="30000" dirty="0"/>
              <a:t>31 </a:t>
            </a:r>
            <a:r>
              <a:rPr lang="en-GB" dirty="0"/>
              <a:t>−1] </a:t>
            </a:r>
            <a:endParaRPr lang="bg-BG" dirty="0"/>
          </a:p>
          <a:p>
            <a:pPr lvl="1"/>
            <a:r>
              <a:rPr lang="en-GB" dirty="0"/>
              <a:t>long </a:t>
            </a:r>
            <a:r>
              <a:rPr lang="en-GB" dirty="0" err="1"/>
              <a:t>long</a:t>
            </a:r>
            <a:r>
              <a:rPr lang="en-GB" dirty="0"/>
              <a:t>: </a:t>
            </a:r>
            <a:r>
              <a:rPr lang="bg-BG" dirty="0"/>
              <a:t>[−2</a:t>
            </a:r>
            <a:r>
              <a:rPr lang="en-GB" baseline="30000" dirty="0"/>
              <a:t>6</a:t>
            </a:r>
            <a:r>
              <a:rPr lang="bg-BG" baseline="30000" dirty="0"/>
              <a:t>3</a:t>
            </a:r>
            <a:r>
              <a:rPr lang="bg-BG" dirty="0"/>
              <a:t>;2</a:t>
            </a:r>
            <a:r>
              <a:rPr lang="en-GB" baseline="30000" dirty="0"/>
              <a:t>6</a:t>
            </a:r>
            <a:r>
              <a:rPr lang="bg-BG" baseline="30000" dirty="0"/>
              <a:t>3</a:t>
            </a:r>
            <a:r>
              <a:rPr lang="bg-BG" dirty="0"/>
              <a:t> −1] </a:t>
            </a:r>
          </a:p>
          <a:p>
            <a:pPr lvl="1"/>
            <a:r>
              <a:rPr lang="en-GB" dirty="0"/>
              <a:t>unsigned: [0;2</a:t>
            </a:r>
            <a:r>
              <a:rPr lang="en-GB" baseline="30000" dirty="0"/>
              <a:t>x</a:t>
            </a:r>
            <a:r>
              <a:rPr lang="en-GB" dirty="0"/>
              <a:t> −1], </a:t>
            </a:r>
            <a:r>
              <a:rPr lang="bg-BG" dirty="0"/>
              <a:t>където (</a:t>
            </a:r>
            <a:r>
              <a:rPr lang="en-GB" dirty="0"/>
              <a:t>x = 16, 32, 64)</a:t>
            </a:r>
          </a:p>
          <a:p>
            <a:pPr lvl="1"/>
            <a:endParaRPr lang="en-GB" dirty="0"/>
          </a:p>
          <a:p>
            <a:endParaRPr lang="bg-BG" dirty="0">
              <a:solidFill>
                <a:srgbClr val="404040"/>
              </a:solidFill>
            </a:endParaRPr>
          </a:p>
          <a:p>
            <a:pPr lvl="1"/>
            <a:endParaRPr lang="en-GB" sz="5400" dirty="0">
              <a:solidFill>
                <a:srgbClr val="FF0000"/>
              </a:solidFill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63681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644E2F0B-5CA8-40E8-A2B6-8B3053D25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Цели числа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E9DBA42E-9813-41F5-BC3D-11C2F636BB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66935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bg-BG" sz="1600" dirty="0"/>
              <a:t>По подразбиране</a:t>
            </a:r>
            <a:r>
              <a:rPr lang="en-GB" sz="1600" dirty="0"/>
              <a:t> </a:t>
            </a:r>
            <a:r>
              <a:rPr lang="bg-BG" sz="1600" dirty="0"/>
              <a:t>целочислените константи са </a:t>
            </a:r>
            <a:r>
              <a:rPr lang="en-GB" sz="1600" dirty="0"/>
              <a:t>int, </a:t>
            </a:r>
            <a:r>
              <a:rPr lang="bg-BG" sz="1600" dirty="0"/>
              <a:t>за да</a:t>
            </a:r>
            <a:r>
              <a:rPr lang="en-GB" sz="1600" dirty="0"/>
              <a:t> </a:t>
            </a:r>
            <a:r>
              <a:rPr lang="bg-BG" sz="1600" dirty="0"/>
              <a:t>се третира като друг целочислен тип,</a:t>
            </a:r>
            <a:r>
              <a:rPr lang="en-GB" sz="1600" dirty="0"/>
              <a:t> </a:t>
            </a:r>
            <a:r>
              <a:rPr lang="bg-BG" sz="1600" dirty="0"/>
              <a:t>трябва да го отбележим с модификатор:</a:t>
            </a:r>
          </a:p>
          <a:p>
            <a:endParaRPr lang="bg-BG" sz="1600" dirty="0"/>
          </a:p>
          <a:p>
            <a:endParaRPr lang="bg-BG" sz="1600" dirty="0"/>
          </a:p>
          <a:p>
            <a:pPr lvl="1"/>
            <a:endParaRPr lang="en-GB" dirty="0"/>
          </a:p>
          <a:p>
            <a:pPr marL="457200" lvl="1" indent="0">
              <a:buNone/>
            </a:pPr>
            <a:endParaRPr lang="en-GB" dirty="0"/>
          </a:p>
          <a:p>
            <a:pPr marL="457200" lvl="1" indent="0">
              <a:buNone/>
            </a:pPr>
            <a:endParaRPr lang="en-GB" dirty="0">
              <a:ea typeface="+mn-lt"/>
              <a:cs typeface="+mn-lt"/>
            </a:endParaRPr>
          </a:p>
          <a:p>
            <a:pPr marL="285750" indent="-285750"/>
            <a:r>
              <a:rPr lang="en-GB" sz="1600" dirty="0">
                <a:ea typeface="+mn-lt"/>
                <a:cs typeface="+mn-lt"/>
              </a:rPr>
              <a:t>75         </a:t>
            </a:r>
            <a:r>
              <a:rPr lang="en-GB" sz="1600" dirty="0">
                <a:solidFill>
                  <a:srgbClr val="00B050"/>
                </a:solidFill>
                <a:ea typeface="+mn-lt"/>
                <a:cs typeface="+mn-lt"/>
              </a:rPr>
              <a:t>// int</a:t>
            </a:r>
          </a:p>
          <a:p>
            <a:pPr marL="285750" indent="-285750"/>
            <a:r>
              <a:rPr lang="en-GB" sz="1600" dirty="0">
                <a:ea typeface="+mn-lt"/>
                <a:cs typeface="+mn-lt"/>
              </a:rPr>
              <a:t>75</a:t>
            </a:r>
            <a:r>
              <a:rPr lang="en-GB" sz="1600" dirty="0">
                <a:solidFill>
                  <a:srgbClr val="7030A0"/>
                </a:solidFill>
                <a:ea typeface="+mn-lt"/>
                <a:cs typeface="+mn-lt"/>
              </a:rPr>
              <a:t>u</a:t>
            </a:r>
            <a:r>
              <a:rPr lang="en-GB" sz="1600" dirty="0">
                <a:ea typeface="+mn-lt"/>
                <a:cs typeface="+mn-lt"/>
              </a:rPr>
              <a:t>        </a:t>
            </a:r>
            <a:r>
              <a:rPr lang="en-GB" sz="1600" dirty="0">
                <a:solidFill>
                  <a:srgbClr val="00B050"/>
                </a:solidFill>
                <a:ea typeface="+mn-lt"/>
                <a:cs typeface="+mn-lt"/>
              </a:rPr>
              <a:t>// unsigned int</a:t>
            </a:r>
            <a:endParaRPr lang="en-GB" sz="1600">
              <a:solidFill>
                <a:srgbClr val="00B050"/>
              </a:solidFill>
            </a:endParaRPr>
          </a:p>
          <a:p>
            <a:pPr marL="285750" indent="-285750"/>
            <a:r>
              <a:rPr lang="en-GB" sz="1600" dirty="0">
                <a:ea typeface="+mn-lt"/>
                <a:cs typeface="+mn-lt"/>
              </a:rPr>
              <a:t>75</a:t>
            </a:r>
            <a:r>
              <a:rPr lang="en-GB" sz="1600" dirty="0">
                <a:solidFill>
                  <a:srgbClr val="7030A0"/>
                </a:solidFill>
                <a:ea typeface="+mn-lt"/>
                <a:cs typeface="+mn-lt"/>
              </a:rPr>
              <a:t>l </a:t>
            </a:r>
            <a:r>
              <a:rPr lang="en-GB" sz="1600" dirty="0">
                <a:ea typeface="+mn-lt"/>
                <a:cs typeface="+mn-lt"/>
              </a:rPr>
              <a:t>       </a:t>
            </a:r>
            <a:r>
              <a:rPr lang="en-GB" sz="1600" dirty="0">
                <a:solidFill>
                  <a:srgbClr val="00B050"/>
                </a:solidFill>
                <a:ea typeface="+mn-lt"/>
                <a:cs typeface="+mn-lt"/>
              </a:rPr>
              <a:t>// long</a:t>
            </a:r>
          </a:p>
          <a:p>
            <a:pPr marL="285750" indent="-285750"/>
            <a:r>
              <a:rPr lang="en-GB" sz="1600" dirty="0">
                <a:ea typeface="+mn-lt"/>
                <a:cs typeface="+mn-lt"/>
              </a:rPr>
              <a:t>75</a:t>
            </a:r>
            <a:r>
              <a:rPr lang="en-GB" sz="1600" dirty="0">
                <a:solidFill>
                  <a:srgbClr val="7030A0"/>
                </a:solidFill>
                <a:ea typeface="+mn-lt"/>
                <a:cs typeface="+mn-lt"/>
              </a:rPr>
              <a:t>ul </a:t>
            </a:r>
            <a:r>
              <a:rPr lang="en-GB" sz="1600" dirty="0">
                <a:ea typeface="+mn-lt"/>
                <a:cs typeface="+mn-lt"/>
              </a:rPr>
              <a:t>      </a:t>
            </a:r>
            <a:r>
              <a:rPr lang="en-GB" sz="1600" dirty="0">
                <a:solidFill>
                  <a:srgbClr val="00B050"/>
                </a:solidFill>
                <a:ea typeface="+mn-lt"/>
                <a:cs typeface="+mn-lt"/>
              </a:rPr>
              <a:t>// unsigned long </a:t>
            </a:r>
            <a:endParaRPr lang="bg-BG" sz="1600">
              <a:solidFill>
                <a:srgbClr val="00B050"/>
              </a:solidFill>
              <a:ea typeface="+mn-lt"/>
              <a:cs typeface="+mn-lt"/>
            </a:endParaRPr>
          </a:p>
          <a:p>
            <a:pPr marL="285750" indent="-285750"/>
            <a:r>
              <a:rPr lang="en-GB" sz="1600" dirty="0">
                <a:ea typeface="+mn-lt"/>
                <a:cs typeface="+mn-lt"/>
              </a:rPr>
              <a:t>75</a:t>
            </a:r>
            <a:r>
              <a:rPr lang="en-GB" sz="1600" dirty="0">
                <a:solidFill>
                  <a:srgbClr val="7030A0"/>
                </a:solidFill>
                <a:ea typeface="+mn-lt"/>
                <a:cs typeface="+mn-lt"/>
              </a:rPr>
              <a:t>lu </a:t>
            </a:r>
            <a:r>
              <a:rPr lang="en-GB" sz="1600" dirty="0">
                <a:ea typeface="+mn-lt"/>
                <a:cs typeface="+mn-lt"/>
              </a:rPr>
              <a:t>      </a:t>
            </a:r>
            <a:r>
              <a:rPr lang="en-GB" sz="1600" dirty="0">
                <a:solidFill>
                  <a:srgbClr val="00B050"/>
                </a:solidFill>
                <a:ea typeface="+mn-lt"/>
                <a:cs typeface="+mn-lt"/>
              </a:rPr>
              <a:t>// unsigned long </a:t>
            </a:r>
            <a:endParaRPr lang="bg-BG" sz="1600">
              <a:solidFill>
                <a:srgbClr val="00B050"/>
              </a:solidFill>
            </a:endParaRPr>
          </a:p>
          <a:p>
            <a:pPr lvl="1"/>
            <a:endParaRPr lang="en-GB" sz="5400" dirty="0">
              <a:solidFill>
                <a:srgbClr val="FF0000"/>
              </a:solidFill>
            </a:endParaRPr>
          </a:p>
          <a:p>
            <a:endParaRPr lang="en-GB" dirty="0"/>
          </a:p>
        </p:txBody>
      </p:sp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ABF082A9-8323-4C40-AD98-F76B26DFD6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0334598"/>
              </p:ext>
            </p:extLst>
          </p:nvPr>
        </p:nvGraphicFramePr>
        <p:xfrm>
          <a:off x="1080977" y="2803806"/>
          <a:ext cx="4709530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4765">
                  <a:extLst>
                    <a:ext uri="{9D8B030D-6E8A-4147-A177-3AD203B41FA5}">
                      <a16:colId xmlns:a16="http://schemas.microsoft.com/office/drawing/2014/main" val="3966034712"/>
                    </a:ext>
                  </a:extLst>
                </a:gridCol>
                <a:gridCol w="2354765">
                  <a:extLst>
                    <a:ext uri="{9D8B030D-6E8A-4147-A177-3AD203B41FA5}">
                      <a16:colId xmlns:a16="http://schemas.microsoft.com/office/drawing/2014/main" val="1114957472"/>
                    </a:ext>
                  </a:extLst>
                </a:gridCol>
              </a:tblGrid>
              <a:tr h="317492">
                <a:tc>
                  <a:txBody>
                    <a:bodyPr/>
                    <a:lstStyle/>
                    <a:p>
                      <a:r>
                        <a:rPr lang="af-ZA" sz="1600" dirty="0" err="1"/>
                        <a:t>Suffix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af-ZA" sz="1600" dirty="0" err="1"/>
                        <a:t>Type</a:t>
                      </a:r>
                      <a:r>
                        <a:rPr lang="af-ZA" sz="1600" dirty="0"/>
                        <a:t> </a:t>
                      </a:r>
                      <a:r>
                        <a:rPr lang="af-ZA" sz="1600" dirty="0" err="1"/>
                        <a:t>modifier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53932648"/>
                  </a:ext>
                </a:extLst>
              </a:tr>
              <a:tr h="317492">
                <a:tc>
                  <a:txBody>
                    <a:bodyPr/>
                    <a:lstStyle/>
                    <a:p>
                      <a:r>
                        <a:rPr lang="af-ZA" sz="1600" dirty="0"/>
                        <a:t>u </a:t>
                      </a:r>
                      <a:r>
                        <a:rPr lang="af-ZA" sz="1600" dirty="0" err="1"/>
                        <a:t>or</a:t>
                      </a:r>
                      <a:r>
                        <a:rPr lang="af-ZA" sz="1600" dirty="0"/>
                        <a:t> U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af-ZA" sz="1600" dirty="0" err="1"/>
                        <a:t>unsigned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8312263"/>
                  </a:ext>
                </a:extLst>
              </a:tr>
              <a:tr h="317492">
                <a:tc>
                  <a:txBody>
                    <a:bodyPr/>
                    <a:lstStyle/>
                    <a:p>
                      <a:r>
                        <a:rPr lang="af-ZA" sz="1600" dirty="0"/>
                        <a:t>l </a:t>
                      </a:r>
                      <a:r>
                        <a:rPr lang="af-ZA" sz="1600" dirty="0" err="1"/>
                        <a:t>or</a:t>
                      </a:r>
                      <a:r>
                        <a:rPr lang="af-ZA" sz="1600" dirty="0"/>
                        <a:t> 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af-ZA" sz="1600" dirty="0"/>
                        <a:t>long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3042683"/>
                  </a:ext>
                </a:extLst>
              </a:tr>
              <a:tr h="317492">
                <a:tc>
                  <a:txBody>
                    <a:bodyPr/>
                    <a:lstStyle/>
                    <a:p>
                      <a:r>
                        <a:rPr lang="af-ZA" sz="1600" dirty="0" err="1"/>
                        <a:t>ll</a:t>
                      </a:r>
                      <a:r>
                        <a:rPr lang="af-ZA" sz="1600" dirty="0"/>
                        <a:t> </a:t>
                      </a:r>
                      <a:r>
                        <a:rPr lang="af-ZA" sz="1600" dirty="0" err="1"/>
                        <a:t>or</a:t>
                      </a:r>
                      <a:r>
                        <a:rPr lang="af-ZA" sz="1600" dirty="0"/>
                        <a:t> 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af-ZA" sz="1600" dirty="0"/>
                        <a:t>long </a:t>
                      </a:r>
                      <a:r>
                        <a:rPr lang="af-ZA" sz="1600" dirty="0" err="1"/>
                        <a:t>long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426091"/>
                  </a:ext>
                </a:extLst>
              </a:tr>
            </a:tbl>
          </a:graphicData>
        </a:graphic>
      </p:graphicFrame>
      <p:sp>
        <p:nvSpPr>
          <p:cNvPr id="6" name="Текстово поле 5">
            <a:extLst>
              <a:ext uri="{FF2B5EF4-FFF2-40B4-BE49-F238E27FC236}">
                <a16:creationId xmlns:a16="http://schemas.microsoft.com/office/drawing/2014/main" id="{6508DF4A-71D5-4FE0-8420-0D156AA059AA}"/>
              </a:ext>
            </a:extLst>
          </p:cNvPr>
          <p:cNvSpPr txBox="1"/>
          <p:nvPr/>
        </p:nvSpPr>
        <p:spPr>
          <a:xfrm>
            <a:off x="6292702" y="3271284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35364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AD91E5D7-E4DF-4CBA-BEDB-09DD9F655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Числа с плаваща запетая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6771D53B-3962-44FB-A4C2-CD2DF082EA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bg-BG" dirty="0"/>
              <a:t>Ключова дума </a:t>
            </a:r>
            <a:r>
              <a:rPr lang="en-GB" dirty="0"/>
              <a:t>double</a:t>
            </a:r>
          </a:p>
          <a:p>
            <a:endParaRPr lang="en-GB" dirty="0"/>
          </a:p>
          <a:p>
            <a:r>
              <a:rPr lang="bg-BG" dirty="0"/>
              <a:t>Множество от стойности: </a:t>
            </a:r>
            <a:r>
              <a:rPr lang="en-GB" dirty="0"/>
              <a:t>+/- 1.7e +/- 308 (~15 digits)</a:t>
            </a:r>
          </a:p>
          <a:p>
            <a:endParaRPr lang="en-GB" dirty="0"/>
          </a:p>
          <a:p>
            <a:r>
              <a:rPr lang="bg-BG" dirty="0"/>
              <a:t>Модификатори </a:t>
            </a:r>
          </a:p>
          <a:p>
            <a:pPr lvl="1"/>
            <a:r>
              <a:rPr lang="en-GB" dirty="0"/>
              <a:t>long</a:t>
            </a:r>
            <a:r>
              <a:rPr lang="bg-BG" dirty="0"/>
              <a:t>: също като при </a:t>
            </a:r>
            <a:r>
              <a:rPr lang="en-GB" dirty="0"/>
              <a:t>int </a:t>
            </a:r>
            <a:r>
              <a:rPr lang="bg-BG" dirty="0"/>
              <a:t>нищо не прави под моята архитектура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46796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Тема на Office">
  <a:themeElements>
    <a:clrScheme name="О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 екран</PresentationFormat>
  <Paragraphs>0</Paragraphs>
  <Slides>47</Slides>
  <Notes>5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47</vt:i4>
      </vt:variant>
    </vt:vector>
  </HeadingPairs>
  <TitlesOfParts>
    <vt:vector size="48" baseType="lpstr">
      <vt:lpstr>Facet</vt:lpstr>
      <vt:lpstr>Променливи</vt:lpstr>
      <vt:lpstr>Какво са бит, байт, килобайт и т.н.?</vt:lpstr>
      <vt:lpstr>Типове данни</vt:lpstr>
      <vt:lpstr>Примитивни типове данни</vt:lpstr>
      <vt:lpstr>Размер на примитивните типове данни</vt:lpstr>
      <vt:lpstr>Boolean</vt:lpstr>
      <vt:lpstr>Цели числа</vt:lpstr>
      <vt:lpstr>Цели числа</vt:lpstr>
      <vt:lpstr>Числа с плаваща запетая</vt:lpstr>
      <vt:lpstr>Числа с плаваща запетая</vt:lpstr>
      <vt:lpstr>Вградени функции за работа с дробни числа</vt:lpstr>
      <vt:lpstr>Вградени функции за работа с дробни числа</vt:lpstr>
      <vt:lpstr>Character </vt:lpstr>
      <vt:lpstr>Презентация на PowerPoint</vt:lpstr>
      <vt:lpstr>Важни неща относно ASCII на този етап</vt:lpstr>
      <vt:lpstr>Изборен тип</vt:lpstr>
      <vt:lpstr>Задача</vt:lpstr>
      <vt:lpstr>Задача</vt:lpstr>
      <vt:lpstr>Константи и литерали</vt:lpstr>
      <vt:lpstr>Променливи</vt:lpstr>
      <vt:lpstr>Синтаксис (не важи за enum)</vt:lpstr>
      <vt:lpstr>Именуване на променливи</vt:lpstr>
      <vt:lpstr>Именуване на променливи</vt:lpstr>
      <vt:lpstr>Примери</vt:lpstr>
      <vt:lpstr>Важно!!!</vt:lpstr>
      <vt:lpstr>Именуване на променливи – добри практики</vt:lpstr>
      <vt:lpstr>Примери</vt:lpstr>
      <vt:lpstr>Презентация на PowerPoint</vt:lpstr>
      <vt:lpstr>Представяне на константа в бройна система, различна от десетичната</vt:lpstr>
      <vt:lpstr>Преобразуване на числа с std</vt:lpstr>
      <vt:lpstr>Пример</vt:lpstr>
      <vt:lpstr>Пример - резултат</vt:lpstr>
      <vt:lpstr>Константни променливи</vt:lpstr>
      <vt:lpstr>Магически константи</vt:lpstr>
      <vt:lpstr>Магически константи - пример</vt:lpstr>
      <vt:lpstr>Магически константи - пример</vt:lpstr>
      <vt:lpstr>Магически константи - пример</vt:lpstr>
      <vt:lpstr>Преобразуване на типове (casting)</vt:lpstr>
      <vt:lpstr>Преобразуване на типове (casting)</vt:lpstr>
      <vt:lpstr>Преобразуване на типове (casting)</vt:lpstr>
      <vt:lpstr>Преобразуване на типове (casting)</vt:lpstr>
      <vt:lpstr>Преобразуване на типове (casting)</vt:lpstr>
      <vt:lpstr>Макроси</vt:lpstr>
      <vt:lpstr>Пример</vt:lpstr>
      <vt:lpstr>Пример</vt:lpstr>
      <vt:lpstr>Пример - пояснение</vt:lpstr>
      <vt:lpstr>Пример - пояснение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на PowerPoint</dc:title>
  <dc:creator/>
  <cp:lastModifiedBy/>
  <cp:revision>1008</cp:revision>
  <dcterms:created xsi:type="dcterms:W3CDTF">2020-08-01T14:19:07Z</dcterms:created>
  <dcterms:modified xsi:type="dcterms:W3CDTF">2020-10-18T14:14:28Z</dcterms:modified>
</cp:coreProperties>
</file>