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75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1" r:id="rId2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0A3B3-5C20-AF95-5727-835E1C0CDEE4}" v="1656" dt="2020-10-30T10:12:47.747"/>
    <p1510:client id="{7CEB166B-9FB6-45FB-B2EF-D29751B0998B}" v="1686" dt="2020-08-01T22:05:47.727"/>
    <p1510:client id="{A2C1AC66-C28E-6FB3-38DF-83B67C318BAA}" v="4" dt="2020-11-19T19:30:43.770"/>
    <p1510:client id="{BD08DDBD-2E9C-31B3-FAA9-9D7C5AFB4755}" v="36" dt="2021-11-05T17:28:35.452"/>
    <p1510:client id="{D39620F0-021C-91BF-EF5C-0DEF8E12B474}" v="22" dt="2020-10-30T22:04:44.310"/>
    <p1510:client id="{DC4DF57D-32BB-34E7-080A-1BB03890AB73}" v="129" dt="2020-08-03T20:54:40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1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955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0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45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0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6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1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ange-based-loop-c/" TargetMode="External"/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bg-BG" sz="6000">
                <a:solidFill>
                  <a:srgbClr val="FFFFFF"/>
                </a:solidFill>
              </a:rPr>
              <a:t>STL </a:t>
            </a:r>
            <a:r>
              <a:rPr lang="bg-BG" sz="6000" err="1">
                <a:solidFill>
                  <a:srgbClr val="FFFFFF"/>
                </a:solidFill>
              </a:rPr>
              <a:t>vector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bg-BG">
                <a:solidFill>
                  <a:srgbClr val="FFFFFF"/>
                </a:solidFill>
                <a:ea typeface="+mn-lt"/>
                <a:cs typeface="+mn-lt"/>
              </a:rPr>
              <a:t>Изготвена от Мартин Илиев</a:t>
            </a:r>
          </a:p>
          <a:p>
            <a:pPr algn="l"/>
            <a:endParaRPr lang="bg-BG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4110B5-B775-4F2B-B967-87B94C63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begin</a:t>
            </a:r>
            <a:r>
              <a:rPr lang="bg-BG"/>
              <a:t>() и </a:t>
            </a:r>
            <a:r>
              <a:rPr lang="bg-BG" err="1"/>
              <a:t>end</a:t>
            </a:r>
            <a:r>
              <a:rPr lang="bg-BG"/>
              <a:t>()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2DDAE1D-DA9F-412B-8D05-0DAA535A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 err="1"/>
              <a:t>begin</a:t>
            </a:r>
            <a:r>
              <a:rPr lang="bg-BG" dirty="0"/>
              <a:t>() и </a:t>
            </a:r>
            <a:r>
              <a:rPr lang="bg-BG" dirty="0" err="1"/>
              <a:t>end</a:t>
            </a:r>
            <a:r>
              <a:rPr lang="bg-BG" dirty="0"/>
              <a:t>() са функции, които връщат </a:t>
            </a:r>
            <a:r>
              <a:rPr lang="bg-BG" dirty="0" err="1"/>
              <a:t>итератори</a:t>
            </a:r>
            <a:endParaRPr lang="bg-BG" dirty="0"/>
          </a:p>
          <a:p>
            <a:endParaRPr lang="bg-BG"/>
          </a:p>
          <a:p>
            <a:r>
              <a:rPr lang="bg-BG" dirty="0"/>
              <a:t>Накратко </a:t>
            </a:r>
            <a:r>
              <a:rPr lang="bg-BG" dirty="0" err="1"/>
              <a:t>итераторите</a:t>
            </a:r>
            <a:r>
              <a:rPr lang="bg-BG" dirty="0"/>
              <a:t> са обекти за по-лесна работа със STL обекти</a:t>
            </a:r>
          </a:p>
          <a:p>
            <a:endParaRPr lang="bg-BG"/>
          </a:p>
          <a:p>
            <a:pPr marL="0" indent="0">
              <a:buNone/>
            </a:pPr>
            <a:r>
              <a:rPr lang="bg-BG" dirty="0">
                <a:solidFill>
                  <a:srgbClr val="404040"/>
                </a:solidFill>
              </a:rPr>
              <a:t> </a:t>
            </a:r>
            <a:r>
              <a:rPr lang="bg-BG" u="sng" dirty="0" err="1">
                <a:solidFill>
                  <a:srgbClr val="7030A0"/>
                </a:solidFill>
              </a:rPr>
              <a:t>begin</a:t>
            </a:r>
            <a:r>
              <a:rPr lang="bg-BG" dirty="0">
                <a:solidFill>
                  <a:srgbClr val="7030A0"/>
                </a:solidFill>
              </a:rPr>
              <a:t>  </a:t>
            </a:r>
            <a:r>
              <a:rPr lang="bg-BG" dirty="0">
                <a:solidFill>
                  <a:srgbClr val="404040"/>
                </a:solidFill>
              </a:rPr>
              <a:t>                  </a:t>
            </a:r>
            <a:r>
              <a:rPr lang="bg-BG" dirty="0" err="1">
                <a:solidFill>
                  <a:srgbClr val="00B050"/>
                </a:solidFill>
              </a:rPr>
              <a:t>end</a:t>
            </a:r>
            <a:endParaRPr lang="bg-BG">
              <a:solidFill>
                <a:srgbClr val="00B050"/>
              </a:solidFill>
            </a:endParaRPr>
          </a:p>
          <a:p>
            <a:endParaRPr lang="bg-BG">
              <a:solidFill>
                <a:srgbClr val="404040"/>
              </a:solidFill>
            </a:endParaRPr>
          </a:p>
          <a:p>
            <a:r>
              <a:rPr lang="bg-BG" u="sng" dirty="0" err="1">
                <a:solidFill>
                  <a:srgbClr val="7030A0"/>
                </a:solidFill>
              </a:rPr>
              <a:t>s</a:t>
            </a:r>
            <a:r>
              <a:rPr lang="bg-BG" dirty="0" err="1">
                <a:solidFill>
                  <a:srgbClr val="404040"/>
                </a:solidFill>
              </a:rPr>
              <a:t>ome</a:t>
            </a:r>
            <a:r>
              <a:rPr lang="bg-BG" dirty="0"/>
              <a:t> </a:t>
            </a:r>
            <a:r>
              <a:rPr lang="bg-BG" dirty="0" err="1"/>
              <a:t>string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>
                <a:solidFill>
                  <a:srgbClr val="00B050"/>
                </a:solidFill>
              </a:rPr>
              <a:t>|</a:t>
            </a:r>
            <a:endParaRPr lang="bg-BG" err="1">
              <a:solidFill>
                <a:srgbClr val="00B050"/>
              </a:solidFill>
            </a:endParaRPr>
          </a:p>
          <a:p>
            <a:endParaRPr lang="bg-BG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Към </a:t>
            </a:r>
            <a:r>
              <a:rPr lang="bg-BG" dirty="0" err="1">
                <a:ea typeface="+mn-lt"/>
                <a:cs typeface="+mn-lt"/>
              </a:rPr>
              <a:t>итераторите</a:t>
            </a:r>
            <a:r>
              <a:rPr lang="bg-BG" dirty="0">
                <a:ea typeface="+mn-lt"/>
                <a:cs typeface="+mn-lt"/>
              </a:rPr>
              <a:t> може да се добавят стойности, които казват колко символа след </a:t>
            </a:r>
            <a:r>
              <a:rPr lang="bg-BG" dirty="0" err="1">
                <a:ea typeface="+mn-lt"/>
                <a:cs typeface="+mn-lt"/>
              </a:rPr>
              <a:t>итератора</a:t>
            </a:r>
            <a:endParaRPr lang="bg-BG" err="1">
              <a:solidFill>
                <a:schemeClr val="tx1"/>
              </a:solidFill>
            </a:endParaRPr>
          </a:p>
        </p:txBody>
      </p:sp>
      <p:cxnSp>
        <p:nvCxnSpPr>
          <p:cNvPr id="4" name="Съединител &quot;права стрелка&quot; 3">
            <a:extLst>
              <a:ext uri="{FF2B5EF4-FFF2-40B4-BE49-F238E27FC236}">
                <a16:creationId xmlns:a16="http://schemas.microsoft.com/office/drawing/2014/main" id="{AC988FAD-E813-4B32-9DB6-6F31EAD57B10}"/>
              </a:ext>
            </a:extLst>
          </p:cNvPr>
          <p:cNvCxnSpPr/>
          <p:nvPr/>
        </p:nvCxnSpPr>
        <p:spPr>
          <a:xfrm>
            <a:off x="1146543" y="4141382"/>
            <a:ext cx="1773" cy="5777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Съединител &quot;права стрелка&quot; 4">
            <a:extLst>
              <a:ext uri="{FF2B5EF4-FFF2-40B4-BE49-F238E27FC236}">
                <a16:creationId xmlns:a16="http://schemas.microsoft.com/office/drawing/2014/main" id="{CF353C01-332A-4446-8BBC-BDDD229498E0}"/>
              </a:ext>
            </a:extLst>
          </p:cNvPr>
          <p:cNvCxnSpPr>
            <a:cxnSpLocks/>
          </p:cNvCxnSpPr>
          <p:nvPr/>
        </p:nvCxnSpPr>
        <p:spPr>
          <a:xfrm>
            <a:off x="2945217" y="4105940"/>
            <a:ext cx="1773" cy="5777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183D7BE-7BD7-4F78-A424-E1F0D3E7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ea typeface="+mj-lt"/>
                <a:cs typeface="+mj-lt"/>
              </a:rPr>
              <a:t>Работа с </a:t>
            </a:r>
            <a:r>
              <a:rPr lang="bg-BG" err="1">
                <a:ea typeface="+mj-lt"/>
                <a:cs typeface="+mj-lt"/>
              </a:rPr>
              <a:t>итератори</a:t>
            </a:r>
            <a:endParaRPr lang="en-US" err="1">
              <a:ea typeface="+mj-lt"/>
              <a:cs typeface="+mj-lt"/>
            </a:endParaRPr>
          </a:p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7D54B5C-8CC6-4E57-87D8-C31F69E1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bg-BG" dirty="0">
                <a:ea typeface="+mn-lt"/>
                <a:cs typeface="+mn-lt"/>
              </a:rPr>
              <a:t>Някои функции, които знаят как да работят с </a:t>
            </a:r>
            <a:r>
              <a:rPr lang="bg-BG" dirty="0" err="1">
                <a:ea typeface="+mn-lt"/>
                <a:cs typeface="+mn-lt"/>
              </a:rPr>
              <a:t>итератори</a:t>
            </a:r>
            <a:endParaRPr lang="bg-BG" dirty="0">
              <a:ea typeface="+mn-lt"/>
              <a:cs typeface="+mn-lt"/>
            </a:endParaRPr>
          </a:p>
          <a:p>
            <a:endParaRPr lang="bg-BG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Ако искаме да вземем стойността на </a:t>
            </a:r>
            <a:r>
              <a:rPr lang="bg-BG" dirty="0" err="1">
                <a:ea typeface="+mn-lt"/>
                <a:cs typeface="+mn-lt"/>
              </a:rPr>
              <a:t>итератора</a:t>
            </a:r>
            <a:r>
              <a:rPr lang="bg-BG" dirty="0">
                <a:ea typeface="+mn-lt"/>
                <a:cs typeface="+mn-lt"/>
              </a:rPr>
              <a:t> трябва да използваме * пред името му:</a:t>
            </a:r>
          </a:p>
          <a:p>
            <a:pPr marL="0" indent="0">
              <a:buNone/>
            </a:pPr>
            <a:endParaRPr lang="bg-BG"/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= {1, 5, 8, 3, 5, 6, 1, 6, 8};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first.begin</a:t>
            </a:r>
            <a:r>
              <a:rPr lang="bg-BG" dirty="0">
                <a:latin typeface="Consolas"/>
                <a:ea typeface="+mn-lt"/>
                <a:cs typeface="+mn-lt"/>
              </a:rPr>
              <a:t>();       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compile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error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*(</a:t>
            </a:r>
            <a:r>
              <a:rPr lang="bg-BG" dirty="0" err="1">
                <a:latin typeface="Consolas"/>
                <a:ea typeface="+mn-lt"/>
                <a:cs typeface="+mn-lt"/>
              </a:rPr>
              <a:t>first.begin</a:t>
            </a:r>
            <a:r>
              <a:rPr lang="bg-BG" dirty="0">
                <a:latin typeface="Consolas"/>
                <a:ea typeface="+mn-lt"/>
                <a:cs typeface="+mn-lt"/>
              </a:rPr>
              <a:t>());    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1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*(</a:t>
            </a:r>
            <a:r>
              <a:rPr lang="bg-BG" dirty="0" err="1">
                <a:latin typeface="Consolas"/>
                <a:ea typeface="+mn-lt"/>
                <a:cs typeface="+mn-lt"/>
              </a:rPr>
              <a:t>first.end</a:t>
            </a:r>
            <a:r>
              <a:rPr lang="bg-BG" dirty="0">
                <a:latin typeface="Consolas"/>
                <a:ea typeface="+mn-lt"/>
                <a:cs typeface="+mn-lt"/>
              </a:rPr>
              <a:t>());      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undefined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behaviour</a:t>
            </a:r>
            <a:endParaRPr lang="bg-BG" dirty="0">
              <a:solidFill>
                <a:srgbClr val="00B050"/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*(</a:t>
            </a:r>
            <a:r>
              <a:rPr lang="bg-BG" dirty="0" err="1">
                <a:latin typeface="Consolas"/>
                <a:ea typeface="+mn-lt"/>
                <a:cs typeface="+mn-lt"/>
              </a:rPr>
              <a:t>first.end</a:t>
            </a:r>
            <a:r>
              <a:rPr lang="bg-BG" dirty="0">
                <a:latin typeface="Consolas"/>
                <a:ea typeface="+mn-lt"/>
                <a:cs typeface="+mn-lt"/>
              </a:rPr>
              <a:t>() - 2); 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6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0;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938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183D7BE-7BD7-4F78-A424-E1F0D3E7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ea typeface="+mj-lt"/>
                <a:cs typeface="+mj-lt"/>
              </a:rPr>
              <a:t>Работа с </a:t>
            </a:r>
            <a:r>
              <a:rPr lang="bg-BG" err="1">
                <a:ea typeface="+mj-lt"/>
                <a:cs typeface="+mj-lt"/>
              </a:rPr>
              <a:t>итератори</a:t>
            </a:r>
            <a:endParaRPr lang="en-US" err="1">
              <a:ea typeface="+mj-lt"/>
              <a:cs typeface="+mj-lt"/>
            </a:endParaRPr>
          </a:p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7D54B5C-8CC6-4E57-87D8-C31F69E1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68382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bg-BG" dirty="0">
                <a:latin typeface="Trebuchet MS" panose="020B0603020202020204"/>
                <a:ea typeface="+mn-lt"/>
                <a:cs typeface="+mn-lt"/>
              </a:rPr>
              <a:t>Обхождане на вектор чрез </a:t>
            </a:r>
            <a:r>
              <a:rPr lang="bg-BG" dirty="0" err="1">
                <a:latin typeface="Trebuchet MS" panose="020B0603020202020204"/>
                <a:ea typeface="+mn-lt"/>
                <a:cs typeface="+mn-lt"/>
              </a:rPr>
              <a:t>итератори</a:t>
            </a:r>
            <a:endParaRPr lang="bg-BG">
              <a:latin typeface="Trebuchet MS" panose="020B0603020202020204"/>
              <a:ea typeface="+mn-lt"/>
              <a:cs typeface="+mn-lt"/>
            </a:endParaRPr>
          </a:p>
          <a:p>
            <a:pPr marL="0" indent="0">
              <a:buNone/>
            </a:pPr>
            <a:endParaRPr lang="bg-BG" dirty="0"/>
          </a:p>
          <a:p>
            <a:pPr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vec</a:t>
            </a:r>
            <a:r>
              <a:rPr lang="bg-BG" dirty="0">
                <a:latin typeface="Consolas"/>
                <a:ea typeface="+mn-lt"/>
                <a:cs typeface="+mn-lt"/>
              </a:rPr>
              <a:t> = {1, 4, 6, 1};</a:t>
            </a:r>
          </a:p>
          <a:p>
            <a:pPr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for</a:t>
            </a:r>
            <a:r>
              <a:rPr lang="bg-BG" dirty="0">
                <a:latin typeface="Consolas"/>
                <a:ea typeface="+mn-lt"/>
                <a:cs typeface="+mn-lt"/>
              </a:rPr>
              <a:t> (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&gt;::</a:t>
            </a:r>
            <a:r>
              <a:rPr lang="bg-BG" dirty="0" err="1">
                <a:latin typeface="Consolas"/>
                <a:ea typeface="+mn-lt"/>
                <a:cs typeface="+mn-lt"/>
              </a:rPr>
              <a:t>iterator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 = </a:t>
            </a:r>
            <a:r>
              <a:rPr lang="bg-BG" dirty="0" err="1">
                <a:latin typeface="Consolas"/>
                <a:ea typeface="+mn-lt"/>
                <a:cs typeface="+mn-lt"/>
              </a:rPr>
              <a:t>vec.begin</a:t>
            </a:r>
            <a:r>
              <a:rPr lang="bg-BG" dirty="0">
                <a:latin typeface="Consolas"/>
                <a:ea typeface="+mn-lt"/>
                <a:cs typeface="+mn-lt"/>
              </a:rPr>
              <a:t>(); </a:t>
            </a:r>
            <a:r>
              <a:rPr lang="bg-BG" dirty="0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 != </a:t>
            </a:r>
            <a:r>
              <a:rPr lang="bg-BG" dirty="0" err="1">
                <a:latin typeface="Consolas"/>
                <a:ea typeface="+mn-lt"/>
                <a:cs typeface="+mn-lt"/>
              </a:rPr>
              <a:t>vec.end</a:t>
            </a:r>
            <a:r>
              <a:rPr lang="bg-BG" dirty="0">
                <a:latin typeface="Consolas"/>
                <a:ea typeface="+mn-lt"/>
                <a:cs typeface="+mn-lt"/>
              </a:rPr>
              <a:t>(); ++</a:t>
            </a:r>
            <a:r>
              <a:rPr lang="bg-BG" dirty="0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) {</a:t>
            </a: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(*</a:t>
            </a:r>
            <a:r>
              <a:rPr lang="bg-BG" dirty="0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) &lt;&lt; ' ';</a:t>
            </a: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'\n';</a:t>
            </a: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for</a:t>
            </a:r>
            <a:r>
              <a:rPr lang="bg-BG" dirty="0">
                <a:latin typeface="Consolas"/>
                <a:ea typeface="+mn-lt"/>
                <a:cs typeface="+mn-lt"/>
              </a:rPr>
              <a:t> (</a:t>
            </a:r>
            <a:r>
              <a:rPr lang="bg-BG" dirty="0" err="1">
                <a:latin typeface="Consolas"/>
                <a:ea typeface="+mn-lt"/>
                <a:cs typeface="+mn-lt"/>
              </a:rPr>
              <a:t>auto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 = </a:t>
            </a:r>
            <a:r>
              <a:rPr lang="bg-BG" dirty="0" err="1">
                <a:latin typeface="Consolas"/>
                <a:ea typeface="+mn-lt"/>
                <a:cs typeface="+mn-lt"/>
              </a:rPr>
              <a:t>vec.begin</a:t>
            </a:r>
            <a:r>
              <a:rPr lang="bg-BG" dirty="0">
                <a:latin typeface="Consolas"/>
                <a:ea typeface="+mn-lt"/>
                <a:cs typeface="+mn-lt"/>
              </a:rPr>
              <a:t>(); </a:t>
            </a:r>
            <a:r>
              <a:rPr lang="bg-BG" dirty="0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 != </a:t>
            </a:r>
            <a:r>
              <a:rPr lang="bg-BG" dirty="0" err="1">
                <a:latin typeface="Consolas"/>
                <a:ea typeface="+mn-lt"/>
                <a:cs typeface="+mn-lt"/>
              </a:rPr>
              <a:t>vec.end</a:t>
            </a:r>
            <a:r>
              <a:rPr lang="bg-BG" dirty="0">
                <a:latin typeface="Consolas"/>
                <a:ea typeface="+mn-lt"/>
                <a:cs typeface="+mn-lt"/>
              </a:rPr>
              <a:t>(); ++</a:t>
            </a:r>
            <a:r>
              <a:rPr lang="bg-BG" dirty="0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) {</a:t>
            </a: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(*</a:t>
            </a:r>
            <a:r>
              <a:rPr lang="bg-BG" dirty="0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) &lt;&lt; ' ';</a:t>
            </a: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'\n';</a:t>
            </a:r>
            <a:endParaRPr lang="bg-BG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21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8C3EC6-B93F-464E-84A1-2227273F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>
                <a:ea typeface="+mj-lt"/>
                <a:cs typeface="+mj-lt"/>
              </a:rPr>
              <a:t>insert</a:t>
            </a:r>
            <a:r>
              <a:rPr lang="bg-BG" dirty="0">
                <a:ea typeface="+mj-lt"/>
                <a:cs typeface="+mj-lt"/>
              </a:rPr>
              <a:t>()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2E29B8-9ED5-42EA-9B80-E9E79177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>
                <a:ea typeface="+mn-lt"/>
                <a:cs typeface="+mn-lt"/>
              </a:rPr>
              <a:t>Добавя елемент(и) след посочения индекс или </a:t>
            </a:r>
            <a:r>
              <a:rPr lang="bg-BG" err="1">
                <a:ea typeface="+mn-lt"/>
                <a:cs typeface="+mn-lt"/>
              </a:rPr>
              <a:t>итератор</a:t>
            </a:r>
            <a:endParaRPr lang="bg-BG">
              <a:ea typeface="+mn-lt"/>
              <a:cs typeface="+mn-lt"/>
            </a:endParaRPr>
          </a:p>
          <a:p>
            <a:endParaRPr lang="bg-BG"/>
          </a:p>
          <a:p>
            <a:r>
              <a:rPr lang="bg-BG"/>
              <a:t>Може да му се подаде друг вектор или масив, като трябва да се отбележи каква част от него искаме да добавим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19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04A10D5-2B99-4347-A774-AB69B3F1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insert</a:t>
            </a:r>
            <a:r>
              <a:rPr lang="bg-BG" dirty="0"/>
              <a:t>()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6A6BD8-4483-4114-9B5D-7E727354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46" y="1646683"/>
            <a:ext cx="9439922" cy="513895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&lt;int</a:t>
            </a:r>
            <a:r>
              <a:rPr lang="bg-BG">
                <a:latin typeface="Consolas"/>
                <a:ea typeface="+mn-lt"/>
                <a:cs typeface="+mn-lt"/>
              </a:rPr>
              <a:t>&gt; v1(3, 100);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Вектор с 3 елемента 100</a:t>
            </a:r>
          </a:p>
          <a:p>
            <a:pPr>
              <a:buNone/>
            </a:pPr>
            <a:endParaRPr lang="bg-BG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v1.insert(v1.begin(), 200);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Добави 200 в началото на вектора</a:t>
            </a: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v1.insert(v1.begin() + 1, 2, 300);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Добави 2 елемента 300 на втора позиция</a:t>
            </a:r>
          </a:p>
          <a:p>
            <a:pPr>
              <a:buNone/>
            </a:pPr>
            <a:endParaRPr lang="bg-BG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err="1">
                <a:latin typeface="Consolas"/>
                <a:ea typeface="+mn-lt"/>
                <a:cs typeface="+mn-lt"/>
              </a:rPr>
              <a:t>int</a:t>
            </a:r>
            <a:r>
              <a:rPr lang="bg-BG">
                <a:latin typeface="Consolas"/>
                <a:ea typeface="+mn-lt"/>
                <a:cs typeface="+mn-lt"/>
              </a:rPr>
              <a:t>&gt; v2 = {2, 400};</a:t>
            </a:r>
            <a:endParaRPr lang="bg-BG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v1.insert(v1.end() - 1, v2.begin(), v2.end());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Добави v2 на предпоследна позиция във v1</a:t>
            </a:r>
          </a:p>
          <a:p>
            <a:pPr>
              <a:buNone/>
            </a:pPr>
            <a:endParaRPr lang="bg-BG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>
                <a:latin typeface="Consolas"/>
                <a:ea typeface="+mn-lt"/>
                <a:cs typeface="+mn-lt"/>
              </a:rPr>
              <a:t>arr</a:t>
            </a:r>
            <a:r>
              <a:rPr lang="bg-BG" dirty="0">
                <a:latin typeface="Consolas"/>
                <a:ea typeface="+mn-lt"/>
                <a:cs typeface="+mn-lt"/>
              </a:rPr>
              <a:t> [] = { 501, 502, 503 };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v1.insert(v1.begin(), arr, </a:t>
            </a:r>
            <a:r>
              <a:rPr lang="bg-BG">
                <a:latin typeface="Consolas"/>
                <a:ea typeface="+mn-lt"/>
                <a:cs typeface="+mn-lt"/>
              </a:rPr>
              <a:t>arr + 3); </a:t>
            </a:r>
            <a:r>
              <a:rPr lang="bg-BG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Добави масива arr в началото на v1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</a:p>
          <a:p>
            <a:pPr>
              <a:buNone/>
            </a:pPr>
            <a:endParaRPr lang="bg-BG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err="1">
                <a:latin typeface="Consolas"/>
                <a:ea typeface="+mn-lt"/>
                <a:cs typeface="+mn-lt"/>
              </a:rPr>
              <a:t>cout</a:t>
            </a:r>
            <a:r>
              <a:rPr lang="bg-BG">
                <a:latin typeface="Consolas"/>
                <a:ea typeface="+mn-lt"/>
                <a:cs typeface="+mn-lt"/>
              </a:rPr>
              <a:t> &lt;&lt; "v1 contains:";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err="1">
                <a:latin typeface="Consolas"/>
                <a:ea typeface="+mn-lt"/>
                <a:cs typeface="+mn-lt"/>
              </a:rPr>
              <a:t>for</a:t>
            </a:r>
            <a:r>
              <a:rPr lang="bg-BG" dirty="0">
                <a:latin typeface="Consolas"/>
                <a:ea typeface="+mn-lt"/>
                <a:cs typeface="+mn-lt"/>
              </a:rPr>
              <a:t> (</a:t>
            </a:r>
            <a:r>
              <a:rPr lang="bg-BG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&gt;::</a:t>
            </a:r>
            <a:r>
              <a:rPr lang="bg-BG" err="1">
                <a:latin typeface="Consolas"/>
                <a:ea typeface="+mn-lt"/>
                <a:cs typeface="+mn-lt"/>
              </a:rPr>
              <a:t>iterator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 = v1.begin(); </a:t>
            </a:r>
            <a:r>
              <a:rPr lang="bg-BG" err="1">
                <a:latin typeface="Consolas"/>
                <a:ea typeface="+mn-lt"/>
                <a:cs typeface="+mn-lt"/>
              </a:rPr>
              <a:t>it</a:t>
            </a:r>
            <a:r>
              <a:rPr lang="bg-BG">
                <a:latin typeface="Consolas"/>
                <a:ea typeface="+mn-lt"/>
                <a:cs typeface="+mn-lt"/>
              </a:rPr>
              <a:t> &lt; v1.end(); </a:t>
            </a:r>
            <a:r>
              <a:rPr lang="bg-BG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++) {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 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' ' &lt;&lt; *</a:t>
            </a:r>
            <a:r>
              <a:rPr lang="bg-BG" dirty="0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;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}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 </a:t>
            </a:r>
            <a:endParaRPr lang="bg-BG" dirty="0">
              <a:latin typeface="Consolas"/>
            </a:endParaRPr>
          </a:p>
          <a:p>
            <a:endParaRPr lang="bg-BG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33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F7C8E56-9EB1-4422-88BE-30A10D5A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>
                <a:ea typeface="+mj-lt"/>
                <a:cs typeface="+mj-lt"/>
              </a:rPr>
              <a:t>erase</a:t>
            </a:r>
            <a:r>
              <a:rPr lang="bg-BG" dirty="0">
                <a:ea typeface="+mj-lt"/>
                <a:cs typeface="+mj-lt"/>
              </a:rPr>
              <a:t>()</a:t>
            </a:r>
            <a:endParaRPr lang="en-US" dirty="0">
              <a:ea typeface="+mj-lt"/>
              <a:cs typeface="+mj-lt"/>
            </a:endParaRPr>
          </a:p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B3F8D2-E335-4877-BC12-6E5B9847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>
                <a:ea typeface="+mn-lt"/>
                <a:cs typeface="+mn-lt"/>
              </a:rPr>
              <a:t>Изтрива елемент на подадената позиция</a:t>
            </a:r>
            <a:endParaRPr lang="en-US">
              <a:ea typeface="+mn-lt"/>
              <a:cs typeface="+mn-lt"/>
            </a:endParaRPr>
          </a:p>
          <a:p>
            <a:endParaRPr lang="bg-BG"/>
          </a:p>
          <a:p>
            <a:r>
              <a:rPr lang="bg-BG">
                <a:ea typeface="+mn-lt"/>
                <a:cs typeface="+mn-lt"/>
              </a:rPr>
              <a:t>Изтрива поредица от елементи на подадената позиция до другата подадена позиция</a:t>
            </a:r>
            <a:endParaRPr lang="en-US">
              <a:ea typeface="+mn-lt"/>
              <a:cs typeface="+mn-lt"/>
            </a:endParaRPr>
          </a:p>
          <a:p>
            <a:endParaRPr lang="bg-BG"/>
          </a:p>
          <a:p>
            <a:r>
              <a:rPr lang="bg-BG" b="1">
                <a:ea typeface="+mn-lt"/>
                <a:cs typeface="+mn-lt"/>
              </a:rPr>
              <a:t>Работи само с </a:t>
            </a:r>
            <a:r>
              <a:rPr lang="bg-BG" b="1" err="1">
                <a:ea typeface="+mn-lt"/>
                <a:cs typeface="+mn-lt"/>
              </a:rPr>
              <a:t>итератори</a:t>
            </a:r>
            <a:endParaRPr lang="en-US" b="1">
              <a:ea typeface="+mn-lt"/>
              <a:cs typeface="+mn-lt"/>
            </a:endParaRPr>
          </a:p>
          <a:p>
            <a:endParaRPr lang="bg-BG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53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CC170F7-8B65-4B99-A58B-383BF14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erase</a:t>
            </a:r>
            <a:r>
              <a:rPr lang="bg-BG" dirty="0"/>
              <a:t>()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D81EED1-B8C9-4FDC-AFE4-BDBB3154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myVector</a:t>
            </a:r>
            <a:r>
              <a:rPr lang="bg-BG" dirty="0">
                <a:latin typeface="Consolas"/>
                <a:ea typeface="+mn-lt"/>
                <a:cs typeface="+mn-lt"/>
              </a:rPr>
              <a:t>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 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    //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set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some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values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from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1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to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10)</a:t>
            </a:r>
            <a:endParaRPr lang="bg-BG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for</a:t>
            </a:r>
            <a:r>
              <a:rPr lang="bg-BG" dirty="0">
                <a:latin typeface="Consolas"/>
                <a:ea typeface="+mn-lt"/>
                <a:cs typeface="+mn-lt"/>
              </a:rPr>
              <a:t> (</a:t>
            </a: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i = 1; i&lt;= 10; i++) </a:t>
            </a:r>
            <a:r>
              <a:rPr lang="bg-BG" dirty="0" err="1">
                <a:latin typeface="Consolas"/>
                <a:ea typeface="+mn-lt"/>
                <a:cs typeface="+mn-lt"/>
              </a:rPr>
              <a:t>myVector.insert</a:t>
            </a:r>
            <a:r>
              <a:rPr lang="bg-BG" dirty="0">
                <a:latin typeface="Consolas"/>
                <a:ea typeface="+mn-lt"/>
                <a:cs typeface="+mn-lt"/>
              </a:rPr>
              <a:t>(</a:t>
            </a:r>
            <a:r>
              <a:rPr lang="bg-BG" dirty="0" err="1">
                <a:latin typeface="Consolas"/>
                <a:ea typeface="+mn-lt"/>
                <a:cs typeface="+mn-lt"/>
              </a:rPr>
              <a:t>myVector.begin</a:t>
            </a:r>
            <a:r>
              <a:rPr lang="bg-BG" dirty="0">
                <a:latin typeface="Consolas"/>
                <a:ea typeface="+mn-lt"/>
                <a:cs typeface="+mn-lt"/>
              </a:rPr>
              <a:t> (), i);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 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    //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erase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the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6th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element</a:t>
            </a:r>
            <a:endParaRPr lang="bg-BG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myvector.erase</a:t>
            </a:r>
            <a:r>
              <a:rPr lang="bg-BG" dirty="0">
                <a:latin typeface="Consolas"/>
                <a:ea typeface="+mn-lt"/>
                <a:cs typeface="+mn-lt"/>
              </a:rPr>
              <a:t>(</a:t>
            </a:r>
            <a:r>
              <a:rPr lang="bg-BG" dirty="0" err="1">
                <a:latin typeface="Consolas"/>
                <a:ea typeface="+mn-lt"/>
                <a:cs typeface="+mn-lt"/>
              </a:rPr>
              <a:t>myVector.begin</a:t>
            </a:r>
            <a:r>
              <a:rPr lang="bg-BG" dirty="0">
                <a:latin typeface="Consolas"/>
                <a:ea typeface="+mn-lt"/>
                <a:cs typeface="+mn-lt"/>
              </a:rPr>
              <a:t>() + 5);</a:t>
            </a:r>
            <a:endParaRPr lang="bg-BG">
              <a:latin typeface="Consolas"/>
            </a:endParaRPr>
          </a:p>
          <a:p>
            <a:pPr marL="0" indent="0">
              <a:buNone/>
            </a:pP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//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erase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the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3 </a:t>
            </a:r>
            <a:r>
              <a:rPr lang="bg-BG" dirty="0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elements</a:t>
            </a:r>
            <a:endParaRPr lang="bg-BG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myvector.erase</a:t>
            </a:r>
            <a:r>
              <a:rPr lang="bg-BG" dirty="0">
                <a:latin typeface="Consolas"/>
                <a:ea typeface="+mn-lt"/>
                <a:cs typeface="+mn-lt"/>
              </a:rPr>
              <a:t>(</a:t>
            </a:r>
            <a:r>
              <a:rPr lang="bg-BG" dirty="0" err="1">
                <a:latin typeface="Consolas"/>
                <a:ea typeface="+mn-lt"/>
                <a:cs typeface="+mn-lt"/>
              </a:rPr>
              <a:t>myVector.begin</a:t>
            </a:r>
            <a:r>
              <a:rPr lang="bg-BG" dirty="0">
                <a:latin typeface="Consolas"/>
                <a:ea typeface="+mn-lt"/>
                <a:cs typeface="+mn-lt"/>
              </a:rPr>
              <a:t>(), </a:t>
            </a:r>
            <a:r>
              <a:rPr lang="bg-BG" dirty="0" err="1">
                <a:latin typeface="Consolas"/>
                <a:ea typeface="+mn-lt"/>
                <a:cs typeface="+mn-lt"/>
              </a:rPr>
              <a:t>myVector.begin</a:t>
            </a:r>
            <a:r>
              <a:rPr lang="bg-BG" dirty="0">
                <a:latin typeface="Consolas"/>
                <a:ea typeface="+mn-lt"/>
                <a:cs typeface="+mn-lt"/>
              </a:rPr>
              <a:t>() + 3);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</a:rPr>
              <a:t>}</a:t>
            </a:r>
          </a:p>
          <a:p>
            <a:endParaRPr lang="bg-BG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75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F2C7F2-C112-4910-A072-960B5CB9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push_back</a:t>
            </a:r>
            <a:r>
              <a:rPr lang="bg-BG" dirty="0"/>
              <a:t>()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2B300-C0B4-4DF5-A5A2-99BDB6ED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Добавя един елемент в края на вектора</a:t>
            </a:r>
          </a:p>
          <a:p>
            <a:endParaRPr lang="bg-BG"/>
          </a:p>
          <a:p>
            <a:pPr marL="0" indent="0">
              <a:buNone/>
            </a:pPr>
            <a:r>
              <a:rPr lang="bg-BG" dirty="0" err="1">
                <a:latin typeface="Consolas"/>
              </a:rPr>
              <a:t>std</a:t>
            </a:r>
            <a:r>
              <a:rPr lang="bg-BG" dirty="0">
                <a:latin typeface="Consolas"/>
              </a:rPr>
              <a:t>::</a:t>
            </a:r>
            <a:r>
              <a:rPr lang="bg-BG" dirty="0" err="1">
                <a:latin typeface="Consolas"/>
              </a:rPr>
              <a:t>vector</a:t>
            </a:r>
            <a:r>
              <a:rPr lang="bg-BG" dirty="0">
                <a:latin typeface="Consolas"/>
              </a:rPr>
              <a:t>&lt;</a:t>
            </a:r>
            <a:r>
              <a:rPr lang="bg-BG" dirty="0" err="1">
                <a:latin typeface="Consolas"/>
              </a:rPr>
              <a:t>bool</a:t>
            </a:r>
            <a:r>
              <a:rPr lang="bg-BG" dirty="0">
                <a:latin typeface="Consolas"/>
              </a:rPr>
              <a:t>&gt; </a:t>
            </a:r>
            <a:r>
              <a:rPr lang="bg-BG" dirty="0" err="1">
                <a:latin typeface="Consolas"/>
              </a:rPr>
              <a:t>liar</a:t>
            </a:r>
            <a:r>
              <a:rPr lang="bg-BG" dirty="0"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bg-BG">
                <a:solidFill>
                  <a:srgbClr val="00B050"/>
                </a:solidFill>
                <a:latin typeface="Consolas"/>
              </a:rPr>
              <a:t>// Добавя 10 пъти стойността false в края на вектора</a:t>
            </a:r>
          </a:p>
          <a:p>
            <a:pPr marL="0" indent="0">
              <a:buNone/>
            </a:pPr>
            <a:r>
              <a:rPr lang="bg-BG" dirty="0" err="1">
                <a:latin typeface="Consolas"/>
              </a:rPr>
              <a:t>for</a:t>
            </a:r>
            <a:r>
              <a:rPr lang="bg-BG" dirty="0">
                <a:latin typeface="Consolas"/>
              </a:rPr>
              <a:t> (</a:t>
            </a:r>
            <a:r>
              <a:rPr lang="bg-BG" dirty="0" err="1">
                <a:latin typeface="Consolas"/>
              </a:rPr>
              <a:t>int</a:t>
            </a:r>
            <a:r>
              <a:rPr lang="bg-BG" dirty="0">
                <a:latin typeface="Consolas"/>
              </a:rPr>
              <a:t> i = 0; i &lt; 10; i++) {</a:t>
            </a:r>
          </a:p>
          <a:p>
            <a:pPr marL="0" indent="0">
              <a:buNone/>
            </a:pPr>
            <a:r>
              <a:rPr lang="bg-BG" dirty="0">
                <a:latin typeface="Consolas"/>
              </a:rPr>
              <a:t>    </a:t>
            </a:r>
            <a:r>
              <a:rPr lang="bg-BG" dirty="0" err="1">
                <a:latin typeface="Consolas"/>
              </a:rPr>
              <a:t>liar.push_back</a:t>
            </a:r>
            <a:r>
              <a:rPr lang="bg-BG" dirty="0">
                <a:latin typeface="Consolas"/>
              </a:rPr>
              <a:t>(</a:t>
            </a:r>
            <a:r>
              <a:rPr lang="bg-BG" dirty="0" err="1">
                <a:latin typeface="Consolas"/>
              </a:rPr>
              <a:t>false</a:t>
            </a:r>
            <a:r>
              <a:rPr lang="bg-BG" dirty="0"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bg-BG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9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C69D97A-93EE-48E1-A837-6F98AB6E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pop_back</a:t>
            </a:r>
            <a:r>
              <a:rPr lang="bg-BG" dirty="0"/>
              <a:t>()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D30F3CD-360B-4C3A-9169-7C035F49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bg-BG" dirty="0"/>
              <a:t>Изтрива последния елемент във вектора</a:t>
            </a:r>
          </a:p>
          <a:p>
            <a:endParaRPr lang="bg-BG"/>
          </a:p>
          <a:p>
            <a:pPr marL="0" indent="0">
              <a:buNone/>
            </a:pPr>
            <a:r>
              <a:rPr lang="bg-BG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err="1">
                <a:latin typeface="Consolas"/>
                <a:ea typeface="+mn-lt"/>
                <a:cs typeface="+mn-lt"/>
              </a:rPr>
              <a:t>bool</a:t>
            </a: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err="1">
                <a:latin typeface="Consolas"/>
                <a:ea typeface="+mn-lt"/>
                <a:cs typeface="+mn-lt"/>
              </a:rPr>
              <a:t>liar</a:t>
            </a:r>
            <a:r>
              <a:rPr lang="bg-BG" dirty="0">
                <a:latin typeface="Consolas"/>
                <a:ea typeface="+mn-lt"/>
                <a:cs typeface="+mn-lt"/>
              </a:rPr>
              <a:t>;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err="1">
                <a:latin typeface="Consolas"/>
                <a:ea typeface="+mn-lt"/>
                <a:cs typeface="+mn-lt"/>
              </a:rPr>
              <a:t>for</a:t>
            </a:r>
            <a:r>
              <a:rPr lang="bg-BG" dirty="0">
                <a:latin typeface="Consolas"/>
                <a:ea typeface="+mn-lt"/>
                <a:cs typeface="+mn-lt"/>
              </a:rPr>
              <a:t> (</a:t>
            </a:r>
            <a:r>
              <a:rPr lang="bg-BG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i = 0; i &lt; 10; i++) {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err="1">
                <a:latin typeface="Consolas"/>
                <a:ea typeface="+mn-lt"/>
                <a:cs typeface="+mn-lt"/>
              </a:rPr>
              <a:t>liar.push_back</a:t>
            </a:r>
            <a:r>
              <a:rPr lang="bg-BG" dirty="0">
                <a:latin typeface="Consolas"/>
                <a:ea typeface="+mn-lt"/>
                <a:cs typeface="+mn-lt"/>
              </a:rPr>
              <a:t>(</a:t>
            </a:r>
            <a:r>
              <a:rPr lang="bg-BG" err="1">
                <a:latin typeface="Consolas"/>
                <a:ea typeface="+mn-lt"/>
                <a:cs typeface="+mn-lt"/>
              </a:rPr>
              <a:t>false</a:t>
            </a:r>
            <a:r>
              <a:rPr lang="bg-BG" dirty="0">
                <a:latin typeface="Consolas"/>
                <a:ea typeface="+mn-lt"/>
                <a:cs typeface="+mn-lt"/>
              </a:rPr>
              <a:t>);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r>
              <a:rPr lang="bg-BG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10 пъти маха последния елемент на вектора, тоест всичко</a:t>
            </a:r>
          </a:p>
          <a:p>
            <a:pPr marL="0" indent="0">
              <a:buNone/>
            </a:pPr>
            <a:r>
              <a:rPr lang="bg-BG" err="1">
                <a:latin typeface="Consolas"/>
                <a:ea typeface="+mn-lt"/>
                <a:cs typeface="+mn-lt"/>
              </a:rPr>
              <a:t>for</a:t>
            </a:r>
            <a:r>
              <a:rPr lang="bg-BG" dirty="0">
                <a:latin typeface="Consolas"/>
                <a:ea typeface="+mn-lt"/>
                <a:cs typeface="+mn-lt"/>
              </a:rPr>
              <a:t> (</a:t>
            </a:r>
            <a:r>
              <a:rPr lang="bg-BG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i = 0; i &lt; 10; i++) {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>
                <a:latin typeface="Consolas"/>
                <a:ea typeface="+mn-lt"/>
                <a:cs typeface="+mn-lt"/>
              </a:rPr>
              <a:t>liar.pop_back();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  <a:endParaRPr lang="bg-BG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318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3916F10-5596-4BA0-B616-BB14B8A1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ea typeface="+mj-lt"/>
                <a:cs typeface="+mj-lt"/>
              </a:rPr>
              <a:t>Оператор ==</a:t>
            </a:r>
            <a:endParaRPr lang="en-US">
              <a:ea typeface="+mj-lt"/>
              <a:cs typeface="+mj-lt"/>
            </a:endParaRPr>
          </a:p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114FBA-A2E2-4A05-BDA8-9A2A496B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bg-BG">
                <a:ea typeface="+mn-lt"/>
                <a:cs typeface="+mn-lt"/>
              </a:rPr>
              <a:t>Оператор == сравнява двата вектора по </a:t>
            </a:r>
            <a:r>
              <a:rPr lang="bg-BG" err="1">
                <a:ea typeface="+mn-lt"/>
                <a:cs typeface="+mn-lt"/>
              </a:rPr>
              <a:t>елементно</a:t>
            </a:r>
            <a:r>
              <a:rPr lang="bg-BG">
                <a:ea typeface="+mn-lt"/>
                <a:cs typeface="+mn-lt"/>
              </a:rPr>
              <a:t> и връща </a:t>
            </a:r>
            <a:r>
              <a:rPr lang="bg-BG" err="1">
                <a:ea typeface="+mn-lt"/>
                <a:cs typeface="+mn-lt"/>
              </a:rPr>
              <a:t>true</a:t>
            </a:r>
            <a:r>
              <a:rPr lang="bg-BG">
                <a:ea typeface="+mn-lt"/>
                <a:cs typeface="+mn-lt"/>
              </a:rPr>
              <a:t> ако съвпадат напълно или </a:t>
            </a:r>
            <a:r>
              <a:rPr lang="bg-BG" err="1">
                <a:ea typeface="+mn-lt"/>
                <a:cs typeface="+mn-lt"/>
              </a:rPr>
              <a:t>false</a:t>
            </a:r>
            <a:r>
              <a:rPr lang="bg-BG">
                <a:ea typeface="+mn-lt"/>
                <a:cs typeface="+mn-lt"/>
              </a:rPr>
              <a:t> ако има разминаване в съдържанието им</a:t>
            </a:r>
          </a:p>
          <a:p>
            <a:endParaRPr lang="bg-BG"/>
          </a:p>
          <a:p>
            <a:pPr>
              <a:buNone/>
            </a:pPr>
            <a:r>
              <a:rPr lang="bg-BG">
                <a:ea typeface="+mn-lt"/>
                <a:cs typeface="+mn-lt"/>
              </a:rPr>
              <a:t>#include &lt;</a:t>
            </a:r>
            <a:r>
              <a:rPr lang="bg-BG" err="1">
                <a:ea typeface="+mn-lt"/>
                <a:cs typeface="+mn-lt"/>
              </a:rPr>
              <a:t>iostream</a:t>
            </a:r>
            <a:r>
              <a:rPr lang="bg-BG">
                <a:ea typeface="+mn-lt"/>
                <a:cs typeface="+mn-lt"/>
              </a:rPr>
              <a:t>&gt;</a:t>
            </a:r>
            <a:endParaRPr lang="bg-BG"/>
          </a:p>
          <a:p>
            <a:pPr>
              <a:buNone/>
            </a:pPr>
            <a:r>
              <a:rPr lang="bg-BG">
                <a:ea typeface="+mn-lt"/>
                <a:cs typeface="+mn-lt"/>
              </a:rPr>
              <a:t>#include &lt;</a:t>
            </a:r>
            <a:r>
              <a:rPr lang="bg-BG" err="1">
                <a:ea typeface="+mn-lt"/>
                <a:cs typeface="+mn-lt"/>
              </a:rPr>
              <a:t>vector</a:t>
            </a:r>
            <a:r>
              <a:rPr lang="bg-BG">
                <a:ea typeface="+mn-lt"/>
                <a:cs typeface="+mn-lt"/>
              </a:rPr>
              <a:t>&gt;</a:t>
            </a:r>
            <a:endParaRPr lang="bg-BG"/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err="1">
                <a:ea typeface="+mn-lt"/>
                <a:cs typeface="+mn-lt"/>
              </a:rPr>
              <a:t>int</a:t>
            </a:r>
            <a:r>
              <a:rPr lang="bg-BG">
                <a:ea typeface="+mn-lt"/>
                <a:cs typeface="+mn-lt"/>
              </a:rPr>
              <a:t> </a:t>
            </a:r>
            <a:r>
              <a:rPr lang="bg-BG" err="1">
                <a:ea typeface="+mn-lt"/>
                <a:cs typeface="+mn-lt"/>
              </a:rPr>
              <a:t>main</a:t>
            </a:r>
            <a:r>
              <a:rPr lang="bg-BG">
                <a:ea typeface="+mn-lt"/>
                <a:cs typeface="+mn-lt"/>
              </a:rPr>
              <a:t> () {</a:t>
            </a:r>
            <a:endParaRPr lang="bg-BG"/>
          </a:p>
          <a:p>
            <a:pPr>
              <a:buNone/>
            </a:pPr>
            <a:r>
              <a:rPr lang="bg-BG">
                <a:ea typeface="+mn-lt"/>
                <a:cs typeface="+mn-lt"/>
              </a:rPr>
              <a:t>    </a:t>
            </a:r>
            <a:r>
              <a:rPr lang="bg-BG" err="1">
                <a:ea typeface="+mn-lt"/>
                <a:cs typeface="+mn-lt"/>
              </a:rPr>
              <a:t>std</a:t>
            </a:r>
            <a:r>
              <a:rPr lang="bg-BG">
                <a:ea typeface="+mn-lt"/>
                <a:cs typeface="+mn-lt"/>
              </a:rPr>
              <a:t>::</a:t>
            </a:r>
            <a:r>
              <a:rPr lang="bg-BG" err="1">
                <a:ea typeface="+mn-lt"/>
                <a:cs typeface="+mn-lt"/>
              </a:rPr>
              <a:t>vector</a:t>
            </a:r>
            <a:r>
              <a:rPr lang="bg-BG">
                <a:ea typeface="+mn-lt"/>
                <a:cs typeface="+mn-lt"/>
              </a:rPr>
              <a:t>&lt;</a:t>
            </a:r>
            <a:r>
              <a:rPr lang="bg-BG" err="1">
                <a:ea typeface="+mn-lt"/>
                <a:cs typeface="+mn-lt"/>
              </a:rPr>
              <a:t>int</a:t>
            </a:r>
            <a:r>
              <a:rPr lang="bg-BG">
                <a:ea typeface="+mn-lt"/>
                <a:cs typeface="+mn-lt"/>
              </a:rPr>
              <a:t>&gt; vector1 {1,2,3,4};</a:t>
            </a:r>
            <a:endParaRPr lang="bg-BG"/>
          </a:p>
          <a:p>
            <a:pPr>
              <a:buNone/>
            </a:pPr>
            <a:r>
              <a:rPr lang="bg-BG">
                <a:ea typeface="+mn-lt"/>
                <a:cs typeface="+mn-lt"/>
              </a:rPr>
              <a:t>    </a:t>
            </a:r>
            <a:r>
              <a:rPr lang="bg-BG" err="1">
                <a:ea typeface="+mn-lt"/>
                <a:cs typeface="+mn-lt"/>
              </a:rPr>
              <a:t>std</a:t>
            </a:r>
            <a:r>
              <a:rPr lang="bg-BG">
                <a:ea typeface="+mn-lt"/>
                <a:cs typeface="+mn-lt"/>
              </a:rPr>
              <a:t>::</a:t>
            </a:r>
            <a:r>
              <a:rPr lang="bg-BG" err="1">
                <a:ea typeface="+mn-lt"/>
                <a:cs typeface="+mn-lt"/>
              </a:rPr>
              <a:t>vector</a:t>
            </a:r>
            <a:r>
              <a:rPr lang="bg-BG">
                <a:ea typeface="+mn-lt"/>
                <a:cs typeface="+mn-lt"/>
              </a:rPr>
              <a:t>&lt;</a:t>
            </a:r>
            <a:r>
              <a:rPr lang="bg-BG" err="1">
                <a:ea typeface="+mn-lt"/>
                <a:cs typeface="+mn-lt"/>
              </a:rPr>
              <a:t>int</a:t>
            </a:r>
            <a:r>
              <a:rPr lang="bg-BG">
                <a:ea typeface="+mn-lt"/>
                <a:cs typeface="+mn-lt"/>
              </a:rPr>
              <a:t>&gt; vector2 {1,2,3,4};</a:t>
            </a:r>
            <a:endParaRPr lang="bg-BG"/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>
                <a:ea typeface="+mn-lt"/>
                <a:cs typeface="+mn-lt"/>
              </a:rPr>
              <a:t>   </a:t>
            </a:r>
            <a:r>
              <a:rPr lang="bg-BG" err="1">
                <a:ea typeface="+mn-lt"/>
                <a:cs typeface="+mn-lt"/>
              </a:rPr>
              <a:t>std</a:t>
            </a:r>
            <a:r>
              <a:rPr lang="bg-BG">
                <a:ea typeface="+mn-lt"/>
                <a:cs typeface="+mn-lt"/>
              </a:rPr>
              <a:t>::</a:t>
            </a:r>
            <a:r>
              <a:rPr lang="bg-BG" err="1">
                <a:ea typeface="+mn-lt"/>
                <a:cs typeface="+mn-lt"/>
              </a:rPr>
              <a:t>cout</a:t>
            </a:r>
            <a:r>
              <a:rPr lang="bg-BG">
                <a:ea typeface="+mn-lt"/>
                <a:cs typeface="+mn-lt"/>
              </a:rPr>
              <a:t> &lt;&lt; (vector1 == vector2);  </a:t>
            </a:r>
            <a:r>
              <a:rPr lang="bg-BG">
                <a:solidFill>
                  <a:srgbClr val="00B050"/>
                </a:solidFill>
                <a:ea typeface="+mn-lt"/>
                <a:cs typeface="+mn-lt"/>
              </a:rPr>
              <a:t>//1</a:t>
            </a:r>
            <a:endParaRPr lang="bg-BG">
              <a:solidFill>
                <a:srgbClr val="00B050"/>
              </a:solidFill>
            </a:endParaRPr>
          </a:p>
          <a:p>
            <a:pPr>
              <a:buNone/>
            </a:pPr>
            <a:r>
              <a:rPr lang="bg-BG">
                <a:ea typeface="+mn-lt"/>
                <a:cs typeface="+mn-lt"/>
              </a:rPr>
              <a:t>}</a:t>
            </a:r>
            <a:endParaRPr lang="bg-BG"/>
          </a:p>
          <a:p>
            <a:pPr marL="0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63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C4143E-5EC8-457A-AE80-57F1DC15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std</a:t>
            </a:r>
            <a:r>
              <a:rPr lang="bg-BG"/>
              <a:t>::</a:t>
            </a:r>
            <a:r>
              <a:rPr lang="bg-BG" err="1"/>
              <a:t>vector</a:t>
            </a:r>
            <a:r>
              <a:rPr lang="bg-BG"/>
              <a:t>&lt;T&gt;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6B3F72D-9FCB-432E-8A93-01AAF0CE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>
                <a:ea typeface="+mn-lt"/>
                <a:cs typeface="+mn-lt"/>
              </a:rPr>
              <a:t>Това е обект от стандартната библиотека, който цели да улесни работата с масиви</a:t>
            </a:r>
          </a:p>
          <a:p>
            <a:endParaRPr lang="bg-BG"/>
          </a:p>
          <a:p>
            <a:r>
              <a:rPr lang="bg-BG"/>
              <a:t>За да се използва </a:t>
            </a:r>
            <a:r>
              <a:rPr lang="bg-BG" err="1"/>
              <a:t>std</a:t>
            </a:r>
            <a:r>
              <a:rPr lang="bg-BG"/>
              <a:t>::</a:t>
            </a:r>
            <a:r>
              <a:rPr lang="bg-BG" err="1"/>
              <a:t>vector</a:t>
            </a:r>
            <a:r>
              <a:rPr lang="bg-BG"/>
              <a:t>&lt;T&gt; е необходима библиотеката &lt;</a:t>
            </a:r>
            <a:r>
              <a:rPr lang="bg-BG" err="1"/>
              <a:t>vector</a:t>
            </a:r>
            <a:r>
              <a:rPr lang="bg-BG"/>
              <a:t>&gt;</a:t>
            </a:r>
          </a:p>
          <a:p>
            <a:endParaRPr lang="bg-BG"/>
          </a:p>
          <a:p>
            <a:r>
              <a:rPr lang="bg-BG">
                <a:ea typeface="+mn-lt"/>
                <a:cs typeface="+mn-lt"/>
              </a:rPr>
              <a:t>Когато се запознаете с основните принципи на ООП, се опитайте да имплементирате ваш собствен </a:t>
            </a:r>
            <a:r>
              <a:rPr lang="bg-BG" err="1">
                <a:ea typeface="+mn-lt"/>
                <a:cs typeface="+mn-lt"/>
              </a:rPr>
              <a:t>vector</a:t>
            </a:r>
            <a:r>
              <a:rPr lang="bg-BG">
                <a:ea typeface="+mn-lt"/>
                <a:cs typeface="+mn-lt"/>
              </a:rPr>
              <a:t>, за да разберете от първа ръка на какъв принцип работи</a:t>
            </a:r>
            <a:endParaRPr lang="en-US">
              <a:ea typeface="+mn-lt"/>
              <a:cs typeface="+mn-lt"/>
            </a:endParaRP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11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FB4425-DE17-4C14-8FD8-3270BD4A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ea typeface="+mj-lt"/>
                <a:cs typeface="+mj-lt"/>
              </a:rPr>
              <a:t>Подаване на вектор като параметър на функция</a:t>
            </a:r>
            <a:endParaRPr lang="en-US">
              <a:ea typeface="+mj-lt"/>
              <a:cs typeface="+mj-lt"/>
            </a:endParaRPr>
          </a:p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906B64-9A99-4133-AFA5-87E1F8CB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Подаването на вектор като параметър на функция е лоша практика, за която ще учите в курса по ООП</a:t>
            </a:r>
            <a:endParaRPr lang="en-US" dirty="0">
              <a:ea typeface="+mn-lt"/>
              <a:cs typeface="+mn-lt"/>
            </a:endParaRPr>
          </a:p>
          <a:p>
            <a:endParaRPr lang="bg-BG"/>
          </a:p>
          <a:p>
            <a:r>
              <a:rPr lang="bg-BG" dirty="0">
                <a:ea typeface="+mn-lt"/>
                <a:cs typeface="+mn-lt"/>
              </a:rPr>
              <a:t>Използвайте референции (когато се налага константни) за параметри на функции, когато ще използвате обекти</a:t>
            </a:r>
            <a:endParaRPr lang="en-US" dirty="0">
              <a:ea typeface="+mn-lt"/>
              <a:cs typeface="+mn-lt"/>
            </a:endParaRPr>
          </a:p>
          <a:p>
            <a:endParaRPr lang="bg-BG"/>
          </a:p>
          <a:p>
            <a:pPr marL="0" indent="0">
              <a:buNone/>
            </a:pPr>
            <a:r>
              <a:rPr lang="bg-BG" dirty="0" err="1">
                <a:latin typeface="Consolas"/>
              </a:rPr>
              <a:t>void</a:t>
            </a:r>
            <a:r>
              <a:rPr lang="bg-BG" dirty="0">
                <a:latin typeface="Consolas"/>
              </a:rPr>
              <a:t> </a:t>
            </a:r>
            <a:r>
              <a:rPr lang="bg-BG" dirty="0" err="1">
                <a:latin typeface="Consolas"/>
              </a:rPr>
              <a:t>print</a:t>
            </a:r>
            <a:r>
              <a:rPr lang="bg-BG" dirty="0">
                <a:latin typeface="Consolas"/>
              </a:rPr>
              <a:t>(</a:t>
            </a:r>
            <a:r>
              <a:rPr lang="bg-BG" dirty="0" err="1">
                <a:latin typeface="Consolas"/>
              </a:rPr>
              <a:t>const</a:t>
            </a:r>
            <a:r>
              <a:rPr lang="bg-BG" dirty="0">
                <a:latin typeface="Consolas"/>
              </a:rPr>
              <a:t> </a:t>
            </a:r>
            <a:r>
              <a:rPr lang="bg-BG" dirty="0" err="1">
                <a:latin typeface="Consolas"/>
              </a:rPr>
              <a:t>std</a:t>
            </a:r>
            <a:r>
              <a:rPr lang="bg-BG" dirty="0">
                <a:latin typeface="Consolas"/>
              </a:rPr>
              <a:t>::</a:t>
            </a:r>
            <a:r>
              <a:rPr lang="bg-BG" dirty="0" err="1">
                <a:latin typeface="Consolas"/>
              </a:rPr>
              <a:t>vector</a:t>
            </a:r>
            <a:r>
              <a:rPr lang="bg-BG" dirty="0">
                <a:latin typeface="Consolas"/>
              </a:rPr>
              <a:t>&lt;</a:t>
            </a:r>
            <a:r>
              <a:rPr lang="bg-BG" dirty="0" err="1">
                <a:latin typeface="Consolas"/>
              </a:rPr>
              <a:t>char</a:t>
            </a:r>
            <a:r>
              <a:rPr lang="bg-BG" dirty="0">
                <a:latin typeface="Consolas"/>
              </a:rPr>
              <a:t>&gt; &amp;);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dirty="0" err="1">
                <a:latin typeface="Consolas"/>
              </a:rPr>
              <a:t>void</a:t>
            </a:r>
            <a:r>
              <a:rPr lang="bg-BG" dirty="0">
                <a:latin typeface="Consolas"/>
              </a:rPr>
              <a:t> </a:t>
            </a:r>
            <a:r>
              <a:rPr lang="bg-BG" dirty="0" err="1">
                <a:latin typeface="Consolas"/>
              </a:rPr>
              <a:t>trim</a:t>
            </a:r>
            <a:r>
              <a:rPr lang="bg-BG" dirty="0">
                <a:latin typeface="Consolas"/>
              </a:rPr>
              <a:t>(</a:t>
            </a:r>
            <a:r>
              <a:rPr lang="bg-BG" dirty="0" err="1">
                <a:latin typeface="Consolas"/>
              </a:rPr>
              <a:t>std</a:t>
            </a:r>
            <a:r>
              <a:rPr lang="bg-BG" dirty="0">
                <a:latin typeface="Consolas"/>
              </a:rPr>
              <a:t>::</a:t>
            </a:r>
            <a:r>
              <a:rPr lang="bg-BG" dirty="0" err="1">
                <a:latin typeface="Consolas"/>
              </a:rPr>
              <a:t>vector</a:t>
            </a:r>
            <a:r>
              <a:rPr lang="bg-BG" dirty="0">
                <a:latin typeface="Consolas"/>
              </a:rPr>
              <a:t>&lt;</a:t>
            </a:r>
            <a:r>
              <a:rPr lang="bg-BG" dirty="0" err="1">
                <a:latin typeface="Consolas"/>
              </a:rPr>
              <a:t>int</a:t>
            </a:r>
            <a:r>
              <a:rPr lang="bg-BG" dirty="0">
                <a:latin typeface="Consolas"/>
              </a:rPr>
              <a:t>&gt; &amp;);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98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644DBE-8D0E-4C78-845D-2BD45B50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Източници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0A05EA0-153D-40AC-B69D-B3D23AEA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  <a:hlinkClick r:id="rId2"/>
              </a:rPr>
              <a:t>http://www.cplusplus.com/reference/vector/vector/</a:t>
            </a:r>
            <a:endParaRPr lang="bg-BG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  <a:hlinkClick r:id="rId3"/>
              </a:rPr>
              <a:t>https://www.geeksforgeeks.org/range-based-loop-c/</a:t>
            </a:r>
            <a:endParaRPr lang="bg-BG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73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C4143E-5EC8-457A-AE80-57F1DC15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std</a:t>
            </a:r>
            <a:r>
              <a:rPr lang="bg-BG"/>
              <a:t>::</a:t>
            </a:r>
            <a:r>
              <a:rPr lang="bg-BG" err="1"/>
              <a:t>vector</a:t>
            </a:r>
            <a:r>
              <a:rPr lang="bg-BG"/>
              <a:t>&lt;T&gt;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6B3F72D-9FCB-432E-8A93-01AAF0CE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За разлика от масивите,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vector</a:t>
            </a:r>
            <a:r>
              <a:rPr lang="bg-BG" dirty="0">
                <a:ea typeface="+mn-lt"/>
                <a:cs typeface="+mn-lt"/>
              </a:rPr>
              <a:t> е </a:t>
            </a:r>
            <a:r>
              <a:rPr lang="bg-BG" dirty="0" err="1">
                <a:ea typeface="+mn-lt"/>
                <a:cs typeface="+mn-lt"/>
              </a:rPr>
              <a:t>гъвкъв</a:t>
            </a:r>
            <a:r>
              <a:rPr lang="bg-BG" dirty="0">
                <a:ea typeface="+mn-lt"/>
                <a:cs typeface="+mn-lt"/>
              </a:rPr>
              <a:t> и може да му се променя размера</a:t>
            </a:r>
            <a:endParaRPr lang="bg-BG" dirty="0"/>
          </a:p>
          <a:p>
            <a:endParaRPr lang="bg-BG" dirty="0"/>
          </a:p>
          <a:p>
            <a:r>
              <a:rPr lang="bg-BG" dirty="0"/>
              <a:t>Също така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vector</a:t>
            </a:r>
            <a:r>
              <a:rPr lang="bg-BG" dirty="0"/>
              <a:t> притежава функции, които позволяват да се извършват някои операции по много лесен начин</a:t>
            </a:r>
          </a:p>
          <a:p>
            <a:endParaRPr lang="bg-BG" dirty="0"/>
          </a:p>
          <a:p>
            <a:r>
              <a:rPr lang="bg-BG" dirty="0"/>
              <a:t>Заради горните си свойства,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vector</a:t>
            </a:r>
            <a:r>
              <a:rPr lang="bg-BG" dirty="0"/>
              <a:t> е много полезен, когато имате нужда от динамичен контейнер за данни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067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50EF9D-DCE4-4A65-BD5E-D4A63F4D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ea typeface="+mj-lt"/>
                <a:cs typeface="+mj-lt"/>
              </a:rPr>
              <a:t>Дефиниране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037B571-034B-4048-B9BB-46F56429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bg-BG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err="1">
                <a:ea typeface="+mn-lt"/>
                <a:cs typeface="+mn-lt"/>
              </a:rPr>
              <a:t>vector</a:t>
            </a:r>
            <a:r>
              <a:rPr lang="bg-BG">
                <a:ea typeface="+mn-lt"/>
                <a:cs typeface="+mn-lt"/>
              </a:rPr>
              <a:t>&lt;T&gt; NAME [= VALUE];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/>
              <a:t>std::vector&lt;T&gt; NAME (TIMES, VALUE);</a:t>
            </a:r>
            <a:endParaRPr lang="bg-BG" dirty="0"/>
          </a:p>
          <a:p>
            <a:endParaRPr lang="bg-BG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Където вместо T трябва да се укаже какъв тип данни да съхранява векторът</a:t>
            </a:r>
          </a:p>
          <a:p>
            <a:endParaRPr lang="bg-BG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Ако не се подаде някаква стойност по подразбиране се създава празен вектор</a:t>
            </a:r>
            <a:endParaRPr lang="bg-BG" dirty="0"/>
          </a:p>
          <a:p>
            <a:endParaRPr lang="bg-BG"/>
          </a:p>
          <a:p>
            <a:r>
              <a:rPr lang="bg-BG" dirty="0"/>
              <a:t>Като стойност могат да се подаде друг вектор или масив, като типът трябва да съвпада</a:t>
            </a:r>
          </a:p>
        </p:txBody>
      </p:sp>
    </p:spTree>
    <p:extLst>
      <p:ext uri="{BB962C8B-B14F-4D97-AF65-F5344CB8AC3E}">
        <p14:creationId xmlns:p14="http://schemas.microsoft.com/office/powerpoint/2010/main" val="371947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657BD9-36E2-402C-95A5-86AFAF4B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- примери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24542CC-684A-45AF-B5B4-770ABC8F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#include &lt;</a:t>
            </a:r>
            <a:r>
              <a:rPr lang="bg-BG" dirty="0" err="1">
                <a:latin typeface="Consolas"/>
                <a:ea typeface="+mn-lt"/>
                <a:cs typeface="+mn-lt"/>
              </a:rPr>
              <a:t>iostream</a:t>
            </a:r>
            <a:r>
              <a:rPr lang="bg-BG" dirty="0">
                <a:latin typeface="Consolas"/>
                <a:ea typeface="+mn-lt"/>
                <a:cs typeface="+mn-lt"/>
              </a:rPr>
              <a:t>&gt;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#include &lt;</a:t>
            </a:r>
            <a:r>
              <a:rPr lang="bg-BG" dirty="0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&gt;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>
                <a:latin typeface="Consolas"/>
                <a:ea typeface="+mn-lt"/>
                <a:cs typeface="+mn-lt"/>
              </a:rPr>
              <a:t>() {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latin typeface="Consolas"/>
                <a:ea typeface="+mn-lt"/>
                <a:cs typeface="+mn-lt"/>
              </a:rPr>
              <a:t>double</a:t>
            </a: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= {0.5, 1.6, 2.1};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err="1">
                <a:latin typeface="Consolas"/>
                <a:ea typeface="+mn-lt"/>
                <a:cs typeface="+mn-lt"/>
              </a:rPr>
              <a:t>double</a:t>
            </a: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err="1">
                <a:latin typeface="Consolas"/>
                <a:ea typeface="+mn-lt"/>
                <a:cs typeface="+mn-lt"/>
              </a:rPr>
              <a:t>second</a:t>
            </a:r>
            <a:r>
              <a:rPr lang="bg-BG" dirty="0">
                <a:latin typeface="Consolas"/>
                <a:ea typeface="+mn-lt"/>
                <a:cs typeface="+mn-lt"/>
              </a:rPr>
              <a:t> = </a:t>
            </a:r>
            <a:r>
              <a:rPr lang="bg-BG">
                <a:latin typeface="Consolas"/>
                <a:ea typeface="+mn-lt"/>
                <a:cs typeface="+mn-lt"/>
              </a:rPr>
              <a:t>first;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err="1">
                <a:latin typeface="Consolas"/>
                <a:ea typeface="+mn-lt"/>
                <a:cs typeface="+mn-lt"/>
              </a:rPr>
              <a:t>double</a:t>
            </a:r>
            <a:r>
              <a:rPr lang="bg-BG" dirty="0">
                <a:latin typeface="Consolas"/>
                <a:ea typeface="+mn-lt"/>
                <a:cs typeface="+mn-lt"/>
              </a:rPr>
              <a:t>&gt;&gt; </a:t>
            </a:r>
            <a:r>
              <a:rPr lang="bg-BG" err="1">
                <a:latin typeface="Consolas"/>
                <a:ea typeface="+mn-lt"/>
                <a:cs typeface="+mn-lt"/>
              </a:rPr>
              <a:t>third</a:t>
            </a:r>
            <a:r>
              <a:rPr lang="bg-BG" dirty="0">
                <a:latin typeface="Consolas"/>
                <a:ea typeface="+mn-lt"/>
                <a:cs typeface="+mn-lt"/>
              </a:rPr>
              <a:t> = {</a:t>
            </a:r>
            <a:r>
              <a:rPr lang="bg-BG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, </a:t>
            </a:r>
            <a:r>
              <a:rPr lang="bg-BG">
                <a:latin typeface="Consolas"/>
                <a:ea typeface="+mn-lt"/>
                <a:cs typeface="+mn-lt"/>
              </a:rPr>
              <a:t>second};</a:t>
            </a: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std::vector&lt;double&gt; fourth(10, 0.1); </a:t>
            </a:r>
            <a:r>
              <a:rPr lang="bg-BG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 10 елемента 0.1</a:t>
            </a: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0;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  <a:endParaRPr lang="bg-BG" dirty="0">
              <a:latin typeface="Consolas"/>
            </a:endParaRP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87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F27B303-F32F-401C-B570-679C2B29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ea typeface="+mj-lt"/>
                <a:cs typeface="+mj-lt"/>
              </a:rPr>
              <a:t>Оператор []</a:t>
            </a:r>
            <a:endParaRPr lang="en-US">
              <a:ea typeface="+mj-lt"/>
              <a:cs typeface="+mj-lt"/>
            </a:endParaRPr>
          </a:p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E83A3B-86A3-4B3B-8D4D-BC7AF2B0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bg-BG" dirty="0">
                <a:ea typeface="+mn-lt"/>
                <a:cs typeface="+mn-lt"/>
              </a:rPr>
              <a:t>Както при масиви и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vector</a:t>
            </a:r>
            <a:r>
              <a:rPr lang="bg-BG" dirty="0">
                <a:ea typeface="+mn-lt"/>
                <a:cs typeface="+mn-lt"/>
              </a:rPr>
              <a:t>, връща символа, който се намира на указания индекс</a:t>
            </a:r>
            <a:endParaRPr lang="en-US" dirty="0">
              <a:ea typeface="+mn-lt"/>
              <a:cs typeface="+mn-lt"/>
            </a:endParaRPr>
          </a:p>
          <a:p>
            <a:endParaRPr lang="bg-BG"/>
          </a:p>
          <a:p>
            <a:r>
              <a:rPr lang="bg-BG" dirty="0">
                <a:ea typeface="+mn-lt"/>
                <a:cs typeface="+mn-lt"/>
              </a:rPr>
              <a:t>Индексирането започва от 0</a:t>
            </a:r>
            <a:endParaRPr lang="en-US" dirty="0">
              <a:ea typeface="+mn-lt"/>
              <a:cs typeface="+mn-lt"/>
            </a:endParaRPr>
          </a:p>
          <a:p>
            <a:endParaRPr lang="bg-BG"/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latin typeface="Consolas"/>
                <a:ea typeface="+mn-lt"/>
                <a:cs typeface="+mn-lt"/>
              </a:rPr>
              <a:t>char</a:t>
            </a: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= {'a', 'b', 'c', 'd'};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[0];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//a</a:t>
            </a:r>
            <a:endParaRPr lang="bg-BG" dirty="0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[3]; </a:t>
            </a:r>
            <a:r>
              <a:rPr lang="bg-BG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//d</a:t>
            </a:r>
            <a:endParaRPr lang="bg-BG" dirty="0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0;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  <a:endParaRPr lang="bg-BG" dirty="0">
              <a:latin typeface="Consolas"/>
            </a:endParaRP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762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83C9BD-C8FB-4498-BDC6-91884069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>
                <a:ea typeface="+mj-lt"/>
                <a:cs typeface="+mj-lt"/>
              </a:rPr>
              <a:t>size</a:t>
            </a:r>
            <a:r>
              <a:rPr lang="bg-BG">
                <a:ea typeface="+mj-lt"/>
                <a:cs typeface="+mj-lt"/>
              </a:rPr>
              <a:t>()</a:t>
            </a:r>
            <a:endParaRPr lang="en-US">
              <a:ea typeface="+mj-lt"/>
              <a:cs typeface="+mj-lt"/>
            </a:endParaRPr>
          </a:p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305E197-9E88-4812-A825-6C3BA1DE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bg-BG" dirty="0">
                <a:ea typeface="+mn-lt"/>
                <a:cs typeface="+mn-lt"/>
              </a:rPr>
              <a:t>Функцията на класа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vector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size</a:t>
            </a:r>
            <a:r>
              <a:rPr lang="bg-BG" dirty="0">
                <a:ea typeface="+mn-lt"/>
                <a:cs typeface="+mn-lt"/>
              </a:rPr>
              <a:t> връща броя на елементите във вектора</a:t>
            </a:r>
          </a:p>
          <a:p>
            <a:endParaRPr lang="bg-BG"/>
          </a:p>
          <a:p>
            <a:r>
              <a:rPr lang="bg-BG" dirty="0">
                <a:ea typeface="+mn-lt"/>
                <a:cs typeface="+mn-lt"/>
              </a:rPr>
              <a:t>Много е удобна за обхождане на целия вектор</a:t>
            </a:r>
          </a:p>
          <a:p>
            <a:endParaRPr lang="bg-BG"/>
          </a:p>
          <a:p>
            <a:pPr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latin typeface="Consolas"/>
                <a:ea typeface="+mn-lt"/>
                <a:cs typeface="+mn-lt"/>
              </a:rPr>
              <a:t>char</a:t>
            </a: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= {'a', 'b', 'c', 'd'};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for</a:t>
            </a:r>
            <a:r>
              <a:rPr lang="bg-BG" dirty="0">
                <a:latin typeface="Consolas"/>
                <a:ea typeface="+mn-lt"/>
                <a:cs typeface="+mn-lt"/>
              </a:rPr>
              <a:t> (</a:t>
            </a: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i = 0; i &lt; </a:t>
            </a:r>
            <a:r>
              <a:rPr lang="bg-BG" dirty="0" err="1">
                <a:latin typeface="Consolas"/>
                <a:ea typeface="+mn-lt"/>
                <a:cs typeface="+mn-lt"/>
              </a:rPr>
              <a:t>first.size</a:t>
            </a:r>
            <a:r>
              <a:rPr lang="bg-BG" dirty="0">
                <a:latin typeface="Consolas"/>
                <a:ea typeface="+mn-lt"/>
                <a:cs typeface="+mn-lt"/>
              </a:rPr>
              <a:t>(); i++) {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 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[i];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}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0;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30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D61395-9663-4044-B529-9A3FBD67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Обхождане с range-based for loop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05CB4D-B637-4420-8CA2-2807282A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52" y="2197760"/>
            <a:ext cx="9451594" cy="4484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2000" dirty="0"/>
              <a:t>Също както при масивите е възможно един вектор да се обходи с </a:t>
            </a:r>
            <a:r>
              <a:rPr lang="bg-BG" sz="2000" dirty="0" err="1"/>
              <a:t>range-based</a:t>
            </a:r>
            <a:r>
              <a:rPr lang="bg-BG" sz="2000" dirty="0"/>
              <a:t> </a:t>
            </a:r>
            <a:r>
              <a:rPr lang="bg-BG" sz="2000" dirty="0" err="1"/>
              <a:t>loop</a:t>
            </a:r>
          </a:p>
          <a:p>
            <a:endParaRPr lang="bg-BG" sz="2000" dirty="0"/>
          </a:p>
          <a:p>
            <a:r>
              <a:rPr lang="bg-BG" sz="2000" dirty="0"/>
              <a:t>Също както при масивите това е по-лесно за писане, но има ограничения</a:t>
            </a:r>
          </a:p>
          <a:p>
            <a:pPr marL="0" indent="0">
              <a:buNone/>
            </a:pPr>
            <a:endParaRPr lang="bg-BG" sz="2000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sz="2000" dirty="0">
                <a:latin typeface="Consolas"/>
                <a:ea typeface="+mn-lt"/>
                <a:cs typeface="+mn-lt"/>
              </a:rPr>
              <a:t>std::vector&lt;int&gt; v = {0, 1, 2, 3, 4, 5}; </a:t>
            </a:r>
            <a:br>
              <a:rPr lang="bg-BG" sz="2000" dirty="0">
                <a:latin typeface="Consolas"/>
                <a:ea typeface="+mn-lt"/>
                <a:cs typeface="+mn-lt"/>
              </a:rPr>
            </a:br>
            <a:r>
              <a:rPr lang="bg-BG" sz="2000" dirty="0">
                <a:latin typeface="Consolas"/>
                <a:ea typeface="+mn-lt"/>
                <a:cs typeface="+mn-lt"/>
              </a:rPr>
              <a:t>for (int i: v) { </a:t>
            </a:r>
            <a:br>
              <a:rPr lang="bg-BG" sz="2000" dirty="0">
                <a:latin typeface="Consolas"/>
                <a:ea typeface="+mn-lt"/>
                <a:cs typeface="+mn-lt"/>
              </a:rPr>
            </a:br>
            <a:r>
              <a:rPr lang="bg-BG" sz="2000" dirty="0">
                <a:latin typeface="Consolas"/>
                <a:ea typeface="+mn-lt"/>
                <a:cs typeface="+mn-lt"/>
              </a:rPr>
              <a:t>    std::cout &lt;&lt; i; </a:t>
            </a:r>
            <a:br>
              <a:rPr lang="bg-BG" sz="2000" dirty="0">
                <a:latin typeface="Consolas"/>
                <a:ea typeface="+mn-lt"/>
                <a:cs typeface="+mn-lt"/>
              </a:rPr>
            </a:br>
            <a:r>
              <a:rPr lang="bg-BG" sz="2000" dirty="0">
                <a:latin typeface="Consolas"/>
                <a:ea typeface="+mn-lt"/>
                <a:cs typeface="+mn-lt"/>
              </a:rPr>
              <a:t>} </a:t>
            </a:r>
            <a:br>
              <a:rPr lang="bg-BG" sz="2000" dirty="0">
                <a:latin typeface="Consolas"/>
                <a:ea typeface="+mn-lt"/>
                <a:cs typeface="+mn-lt"/>
              </a:rPr>
            </a:br>
            <a:r>
              <a:rPr lang="bg-BG" sz="2000" dirty="0" err="1">
                <a:latin typeface="Consolas"/>
                <a:ea typeface="+mn-lt"/>
                <a:cs typeface="+mn-lt"/>
              </a:rPr>
              <a:t>std</a:t>
            </a:r>
            <a:r>
              <a:rPr lang="bg-BG" sz="2000" dirty="0">
                <a:latin typeface="Consolas"/>
                <a:ea typeface="+mn-lt"/>
                <a:cs typeface="+mn-lt"/>
              </a:rPr>
              <a:t>::</a:t>
            </a:r>
            <a:r>
              <a:rPr lang="bg-BG" sz="2000" dirty="0" err="1">
                <a:latin typeface="Consolas"/>
                <a:ea typeface="+mn-lt"/>
                <a:cs typeface="+mn-lt"/>
              </a:rPr>
              <a:t>cout</a:t>
            </a:r>
            <a:r>
              <a:rPr lang="bg-BG" sz="2000" dirty="0">
                <a:latin typeface="Consolas"/>
                <a:ea typeface="+mn-lt"/>
                <a:cs typeface="+mn-lt"/>
              </a:rPr>
              <a:t> &lt;&lt; "\n";</a:t>
            </a:r>
          </a:p>
        </p:txBody>
      </p:sp>
    </p:spTree>
    <p:extLst>
      <p:ext uri="{BB962C8B-B14F-4D97-AF65-F5344CB8AC3E}">
        <p14:creationId xmlns:p14="http://schemas.microsoft.com/office/powerpoint/2010/main" val="23916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126B76-8D9E-4BAB-90F3-58557E74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>
                <a:ea typeface="+mj-lt"/>
                <a:cs typeface="+mj-lt"/>
              </a:rPr>
              <a:t>clear</a:t>
            </a:r>
            <a:r>
              <a:rPr lang="bg-BG">
                <a:ea typeface="+mj-lt"/>
                <a:cs typeface="+mj-lt"/>
              </a:rPr>
              <a:t>()</a:t>
            </a:r>
            <a:endParaRPr lang="en-US">
              <a:ea typeface="+mj-lt"/>
              <a:cs typeface="+mj-lt"/>
            </a:endParaRPr>
          </a:p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0CE9F2B-D1B6-4D87-B5A4-5E5D072C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Изтрива всички елементи във вектора</a:t>
            </a:r>
          </a:p>
          <a:p>
            <a:endParaRPr lang="bg-BG"/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vector</a:t>
            </a:r>
            <a:r>
              <a:rPr lang="bg-BG" dirty="0"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latin typeface="Consolas"/>
                <a:ea typeface="+mn-lt"/>
                <a:cs typeface="+mn-lt"/>
              </a:rPr>
              <a:t>char</a:t>
            </a: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= {'a', 'b', 'c', 'd'};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first.clear</a:t>
            </a:r>
            <a:r>
              <a:rPr lang="bg-BG" dirty="0">
                <a:latin typeface="Consolas"/>
                <a:ea typeface="+mn-lt"/>
                <a:cs typeface="+mn-lt"/>
              </a:rPr>
              <a:t>();</a:t>
            </a:r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latin typeface="Consolas"/>
                <a:ea typeface="+mn-lt"/>
                <a:cs typeface="+mn-lt"/>
              </a:rPr>
              <a:t>first.size</a:t>
            </a:r>
            <a:r>
              <a:rPr lang="bg-BG" dirty="0">
                <a:latin typeface="Consolas"/>
                <a:ea typeface="+mn-lt"/>
                <a:cs typeface="+mn-lt"/>
              </a:rPr>
              <a:t>();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0;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  <a:endParaRPr lang="bg-BG">
              <a:latin typeface="Consolas"/>
            </a:endParaRP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91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 екран</PresentationFormat>
  <Slides>21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2" baseType="lpstr">
      <vt:lpstr>Facet</vt:lpstr>
      <vt:lpstr>STL vector</vt:lpstr>
      <vt:lpstr>std::vector&lt;T&gt;</vt:lpstr>
      <vt:lpstr>std::vector&lt;T&gt;</vt:lpstr>
      <vt:lpstr>Дефиниране</vt:lpstr>
      <vt:lpstr>Дефиниране - примери</vt:lpstr>
      <vt:lpstr>Оператор [] </vt:lpstr>
      <vt:lpstr>size() </vt:lpstr>
      <vt:lpstr>Обхождане с range-based for loop</vt:lpstr>
      <vt:lpstr>clear() </vt:lpstr>
      <vt:lpstr>begin() и end()</vt:lpstr>
      <vt:lpstr>Работа с итератори </vt:lpstr>
      <vt:lpstr>Работа с итератори </vt:lpstr>
      <vt:lpstr>insert()</vt:lpstr>
      <vt:lpstr>insert() - пример</vt:lpstr>
      <vt:lpstr>erase() </vt:lpstr>
      <vt:lpstr>erase() - пример</vt:lpstr>
      <vt:lpstr>push_back()</vt:lpstr>
      <vt:lpstr>pop_back()</vt:lpstr>
      <vt:lpstr>Оператор == </vt:lpstr>
      <vt:lpstr>Подаване на вектор като параметър на функция </vt:lpstr>
      <vt:lpstr>Източници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revision>258</cp:revision>
  <dcterms:created xsi:type="dcterms:W3CDTF">2020-08-01T21:05:02Z</dcterms:created>
  <dcterms:modified xsi:type="dcterms:W3CDTF">2021-11-05T17:32:05Z</dcterms:modified>
</cp:coreProperties>
</file>