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2" r:id="rId9"/>
    <p:sldId id="267" r:id="rId10"/>
    <p:sldId id="263" r:id="rId11"/>
    <p:sldId id="265" r:id="rId12"/>
    <p:sldId id="264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C3C6E-EB05-41B2-F0FA-4E792B1AB014}" v="7" dt="2020-11-27T12:43:42.493"/>
    <p1510:client id="{3B38645E-D5F8-C5E1-0971-3A57D69C0DC3}" v="5" dt="2020-08-03T20:55:09.896"/>
    <p1510:client id="{482B225E-C1BE-3D0A-6150-03DBC3996F3E}" v="138" dt="2020-08-01T22:04:19.414"/>
    <p1510:client id="{70E0120B-26B3-EE3C-F305-228D745A420B}" v="71" dt="2020-10-30T10:19:15.556"/>
    <p1510:client id="{890C4916-E5DD-D02C-C4EC-8ABB71C46E09}" v="3932" dt="2020-08-01T20:41:51.059"/>
    <p1510:client id="{F75EEA6A-8CA1-00C4-3144-EA3910D253C9}" v="42" dt="2021-09-28T09:43:21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3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9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45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332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03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4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3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0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4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4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3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0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5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8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bg-BG" sz="6000" dirty="0">
                <a:solidFill>
                  <a:srgbClr val="FFFFFF"/>
                </a:solidFill>
              </a:rPr>
              <a:t>STL </a:t>
            </a:r>
            <a:r>
              <a:rPr lang="bg-BG" sz="6000" dirty="0" err="1">
                <a:solidFill>
                  <a:srgbClr val="FFFFFF"/>
                </a:solidFill>
              </a:rPr>
              <a:t>string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rgbClr val="FFFFFF"/>
                </a:solidFill>
              </a:rPr>
              <a:t>Изготвена от Мартин Илиев</a:t>
            </a:r>
            <a:endParaRPr lang="bg-BG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71C4F0C-3200-40B0-B72F-1651BC86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insert</a:t>
            </a:r>
            <a:r>
              <a:rPr lang="bg-BG" dirty="0"/>
              <a:t>()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383952-7CF5-487C-9048-E49BD4A3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Добавя текст след посочения индекс или </a:t>
            </a:r>
            <a:r>
              <a:rPr lang="bg-BG" dirty="0" err="1"/>
              <a:t>итератор</a:t>
            </a:r>
            <a:endParaRPr lang="bg-BG"/>
          </a:p>
          <a:p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</a:t>
            </a: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string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name</a:t>
            </a:r>
            <a:r>
              <a:rPr lang="bg-BG" dirty="0">
                <a:latin typeface="Consolas"/>
                <a:ea typeface="+mn-lt"/>
                <a:cs typeface="+mn-lt"/>
              </a:rPr>
              <a:t> = "</a:t>
            </a:r>
            <a:r>
              <a:rPr lang="bg-BG" dirty="0" err="1">
                <a:latin typeface="Consolas"/>
                <a:ea typeface="+mn-lt"/>
                <a:cs typeface="+mn-lt"/>
              </a:rPr>
              <a:t>Ivan</a:t>
            </a:r>
            <a:r>
              <a:rPr lang="bg-BG" dirty="0">
                <a:latin typeface="Consolas"/>
                <a:ea typeface="+mn-lt"/>
                <a:cs typeface="+mn-lt"/>
              </a:rPr>
              <a:t>";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name.insert</a:t>
            </a:r>
            <a:r>
              <a:rPr lang="bg-BG" dirty="0">
                <a:latin typeface="Consolas"/>
                <a:ea typeface="+mn-lt"/>
                <a:cs typeface="+mn-lt"/>
              </a:rPr>
              <a:t>(1, "</a:t>
            </a:r>
            <a:r>
              <a:rPr lang="bg-BG" dirty="0" err="1">
                <a:latin typeface="Consolas"/>
                <a:ea typeface="+mn-lt"/>
                <a:cs typeface="+mn-lt"/>
              </a:rPr>
              <a:t>ztar</a:t>
            </a:r>
            <a:r>
              <a:rPr lang="bg-BG" dirty="0">
                <a:latin typeface="Consolas"/>
                <a:ea typeface="+mn-lt"/>
                <a:cs typeface="+mn-lt"/>
              </a:rPr>
              <a:t>");  </a:t>
            </a:r>
            <a:r>
              <a:rPr lang="bg-BG" dirty="0">
                <a:solidFill>
                  <a:srgbClr val="404040"/>
                </a:solidFill>
                <a:latin typeface="Consolas"/>
                <a:ea typeface="+mn-lt"/>
                <a:cs typeface="+mn-lt"/>
              </a:rPr>
              <a:t>         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Iztarvan</a:t>
            </a:r>
            <a:endParaRPr lang="bg-BG">
              <a:solidFill>
                <a:srgbClr val="00B050"/>
              </a:solidFill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   </a:t>
            </a:r>
            <a:r>
              <a:rPr lang="bg-BG" dirty="0" err="1">
                <a:latin typeface="Consolas"/>
                <a:ea typeface="+mn-lt"/>
                <a:cs typeface="+mn-lt"/>
              </a:rPr>
              <a:t>name.insert</a:t>
            </a:r>
            <a:r>
              <a:rPr lang="bg-BG" dirty="0">
                <a:latin typeface="Consolas"/>
                <a:ea typeface="+mn-lt"/>
                <a:cs typeface="+mn-lt"/>
              </a:rPr>
              <a:t>(</a:t>
            </a:r>
            <a:r>
              <a:rPr lang="bg-BG" dirty="0" err="1">
                <a:latin typeface="Consolas"/>
                <a:ea typeface="+mn-lt"/>
                <a:cs typeface="+mn-lt"/>
              </a:rPr>
              <a:t>name.end</a:t>
            </a:r>
            <a:r>
              <a:rPr lang="bg-BG" dirty="0">
                <a:latin typeface="Consolas"/>
                <a:ea typeface="+mn-lt"/>
                <a:cs typeface="+mn-lt"/>
              </a:rPr>
              <a:t>(), 'a');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     //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Iztarvana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  </a:t>
            </a:r>
            <a:endParaRPr lang="bg-BG">
              <a:solidFill>
                <a:srgbClr val="00B050"/>
              </a:solidFill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name.insert</a:t>
            </a:r>
            <a:r>
              <a:rPr lang="bg-BG" dirty="0">
                <a:latin typeface="Consolas"/>
                <a:ea typeface="+mn-lt"/>
                <a:cs typeface="+mn-lt"/>
              </a:rPr>
              <a:t>(</a:t>
            </a:r>
            <a:r>
              <a:rPr lang="bg-BG" dirty="0" err="1">
                <a:latin typeface="Consolas"/>
                <a:ea typeface="+mn-lt"/>
                <a:cs typeface="+mn-lt"/>
              </a:rPr>
              <a:t>name.end</a:t>
            </a:r>
            <a:r>
              <a:rPr lang="bg-BG" dirty="0">
                <a:latin typeface="Consolas"/>
                <a:ea typeface="+mn-lt"/>
                <a:cs typeface="+mn-lt"/>
              </a:rPr>
              <a:t>() - 1, 'k'); 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Iztarvanka</a:t>
            </a:r>
            <a:endParaRPr lang="bg-BG">
              <a:solidFill>
                <a:srgbClr val="00B050"/>
              </a:solidFill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0;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  <a:endParaRPr lang="bg-BG" dirty="0">
              <a:latin typeface="Consolas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72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095936-7FFC-4377-9DE2-B949535B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erase</a:t>
            </a:r>
            <a:r>
              <a:rPr lang="bg-BG" dirty="0"/>
              <a:t>()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531AE8F-994F-4C6D-A909-3FE15903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Изтрива символ на подадената позиция</a:t>
            </a:r>
          </a:p>
          <a:p>
            <a:endParaRPr lang="bg-BG" dirty="0"/>
          </a:p>
          <a:p>
            <a:r>
              <a:rPr lang="bg-BG" dirty="0"/>
              <a:t>Изтрива поредица от символи на подадената позиция</a:t>
            </a:r>
          </a:p>
          <a:p>
            <a:endParaRPr lang="bg-BG" dirty="0"/>
          </a:p>
          <a:p>
            <a:r>
              <a:rPr lang="bg-BG" b="1" dirty="0"/>
              <a:t>Работи само с </a:t>
            </a:r>
            <a:r>
              <a:rPr lang="bg-BG" b="1" dirty="0" err="1"/>
              <a:t>итератори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96665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8D1D32-7AAF-48E5-8F80-5A9D4EB7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erase</a:t>
            </a:r>
            <a:r>
              <a:rPr lang="bg-BG" dirty="0"/>
              <a:t>()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0851F4-DEB0-4D71-B797-47741781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6055"/>
            <a:ext cx="8890359" cy="51400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string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str</a:t>
            </a:r>
            <a:r>
              <a:rPr lang="bg-BG" dirty="0">
                <a:latin typeface="Consolas"/>
                <a:ea typeface="+mn-lt"/>
                <a:cs typeface="+mn-lt"/>
              </a:rPr>
              <a:t> ("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an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example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sentence</a:t>
            </a:r>
            <a:r>
              <a:rPr lang="bg-BG" dirty="0">
                <a:latin typeface="Consolas"/>
                <a:ea typeface="+mn-lt"/>
                <a:cs typeface="+mn-lt"/>
              </a:rPr>
              <a:t>.");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str</a:t>
            </a:r>
            <a:r>
              <a:rPr lang="bg-BG" dirty="0">
                <a:latin typeface="Consolas"/>
                <a:ea typeface="+mn-lt"/>
                <a:cs typeface="+mn-lt"/>
              </a:rPr>
              <a:t> &lt;&lt; '\n';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                                                   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"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an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example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sentence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."</a:t>
            </a:r>
            <a:endParaRPr lang="bg-BG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 </a:t>
            </a:r>
            <a:r>
              <a:rPr lang="bg-BG" dirty="0" err="1">
                <a:latin typeface="Consolas"/>
                <a:ea typeface="+mn-lt"/>
                <a:cs typeface="+mn-lt"/>
              </a:rPr>
              <a:t>str.erase</a:t>
            </a:r>
            <a:r>
              <a:rPr lang="bg-BG" dirty="0">
                <a:latin typeface="Consolas"/>
                <a:ea typeface="+mn-lt"/>
                <a:cs typeface="+mn-lt"/>
              </a:rPr>
              <a:t>(10,8);                                    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             ^^^^^^^</a:t>
            </a:r>
            <a:endParaRPr lang="bg-BG" dirty="0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str</a:t>
            </a:r>
            <a:r>
              <a:rPr lang="bg-BG" dirty="0">
                <a:latin typeface="Consolas"/>
                <a:ea typeface="+mn-lt"/>
                <a:cs typeface="+mn-lt"/>
              </a:rPr>
              <a:t> &lt;&lt; '\n';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                                                  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"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an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sentence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."</a:t>
            </a:r>
            <a:endParaRPr lang="bg-BG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 </a:t>
            </a:r>
            <a:r>
              <a:rPr lang="bg-BG" dirty="0" err="1">
                <a:latin typeface="Consolas"/>
                <a:ea typeface="+mn-lt"/>
                <a:cs typeface="+mn-lt"/>
              </a:rPr>
              <a:t>str.erase</a:t>
            </a:r>
            <a:r>
              <a:rPr lang="bg-BG" dirty="0">
                <a:latin typeface="Consolas"/>
                <a:ea typeface="+mn-lt"/>
                <a:cs typeface="+mn-lt"/>
              </a:rPr>
              <a:t>(</a:t>
            </a:r>
            <a:r>
              <a:rPr lang="bg-BG" dirty="0" err="1">
                <a:latin typeface="Consolas"/>
                <a:ea typeface="+mn-lt"/>
                <a:cs typeface="+mn-lt"/>
              </a:rPr>
              <a:t>str.begin</a:t>
            </a:r>
            <a:r>
              <a:rPr lang="bg-BG" dirty="0">
                <a:latin typeface="Consolas"/>
                <a:ea typeface="+mn-lt"/>
                <a:cs typeface="+mn-lt"/>
              </a:rPr>
              <a:t>()+9);                       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   //           ^</a:t>
            </a:r>
            <a:endParaRPr lang="bg-BG" dirty="0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str</a:t>
            </a:r>
            <a:r>
              <a:rPr lang="bg-BG" dirty="0">
                <a:latin typeface="Consolas"/>
                <a:ea typeface="+mn-lt"/>
                <a:cs typeface="+mn-lt"/>
              </a:rPr>
              <a:t> &lt;&lt; '\n';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                                                </a:t>
            </a:r>
            <a:r>
              <a:rPr lang="bg-BG" dirty="0">
                <a:solidFill>
                  <a:srgbClr val="40404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"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a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sentence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."</a:t>
            </a:r>
            <a:endParaRPr lang="bg-BG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 </a:t>
            </a:r>
            <a:r>
              <a:rPr lang="bg-BG" dirty="0" err="1">
                <a:latin typeface="Consolas"/>
                <a:ea typeface="+mn-lt"/>
                <a:cs typeface="+mn-lt"/>
              </a:rPr>
              <a:t>str.erase</a:t>
            </a:r>
            <a:r>
              <a:rPr lang="bg-BG" dirty="0">
                <a:latin typeface="Consolas"/>
                <a:ea typeface="+mn-lt"/>
                <a:cs typeface="+mn-lt"/>
              </a:rPr>
              <a:t>(</a:t>
            </a:r>
            <a:r>
              <a:rPr lang="bg-BG" dirty="0" err="1">
                <a:latin typeface="Consolas"/>
                <a:ea typeface="+mn-lt"/>
                <a:cs typeface="+mn-lt"/>
              </a:rPr>
              <a:t>str.begin</a:t>
            </a:r>
            <a:r>
              <a:rPr lang="bg-BG" dirty="0">
                <a:latin typeface="Consolas"/>
                <a:ea typeface="+mn-lt"/>
                <a:cs typeface="+mn-lt"/>
              </a:rPr>
              <a:t>()+5, </a:t>
            </a:r>
            <a:r>
              <a:rPr lang="bg-BG" dirty="0" err="1">
                <a:latin typeface="Consolas"/>
                <a:ea typeface="+mn-lt"/>
                <a:cs typeface="+mn-lt"/>
              </a:rPr>
              <a:t>str.end</a:t>
            </a:r>
            <a:r>
              <a:rPr lang="bg-BG" dirty="0">
                <a:latin typeface="Consolas"/>
                <a:ea typeface="+mn-lt"/>
                <a:cs typeface="+mn-lt"/>
              </a:rPr>
              <a:t>()-9);      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      //       ^^^^</a:t>
            </a:r>
            <a:endParaRPr lang="bg-BG" dirty="0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str</a:t>
            </a:r>
            <a:r>
              <a:rPr lang="bg-BG" dirty="0">
                <a:latin typeface="Consolas"/>
                <a:ea typeface="+mn-lt"/>
                <a:cs typeface="+mn-lt"/>
              </a:rPr>
              <a:t> &lt;&lt; '\n';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                                                 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"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sentence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."</a:t>
            </a:r>
            <a:endParaRPr lang="bg-BG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 </a:t>
            </a:r>
            <a:r>
              <a:rPr lang="bg-BG" dirty="0" err="1"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0;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  <a:endParaRPr lang="bg-BG">
              <a:latin typeface="Consolas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76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F356EC-7172-4F6F-9895-8B42AF65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pop_back</a:t>
            </a:r>
            <a:r>
              <a:rPr lang="bg-BG" dirty="0"/>
              <a:t> ()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4639FC-2432-4D04-9948-23137FB1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Изтрива последния символ от стринга</a:t>
            </a:r>
          </a:p>
          <a:p>
            <a:endParaRPr lang="bg-BG" dirty="0">
              <a:latin typeface="Consolas"/>
            </a:endParaRPr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
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string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str</a:t>
            </a:r>
            <a:r>
              <a:rPr lang="bg-BG" dirty="0">
                <a:latin typeface="Consolas"/>
                <a:ea typeface="+mn-lt"/>
                <a:cs typeface="+mn-lt"/>
              </a:rPr>
              <a:t> = "</a:t>
            </a:r>
            <a:r>
              <a:rPr lang="bg-BG" dirty="0" err="1">
                <a:latin typeface="Consolas"/>
                <a:ea typeface="+mn-lt"/>
                <a:cs typeface="+mn-lt"/>
              </a:rPr>
              <a:t>hello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world</a:t>
            </a:r>
            <a:r>
              <a:rPr lang="bg-BG" dirty="0">
                <a:latin typeface="Consolas"/>
                <a:ea typeface="+mn-lt"/>
                <a:cs typeface="+mn-lt"/>
              </a:rPr>
              <a:t>!";
    </a:t>
            </a:r>
            <a:r>
              <a:rPr lang="bg-BG" dirty="0" err="1">
                <a:latin typeface="Consolas"/>
                <a:ea typeface="+mn-lt"/>
                <a:cs typeface="+mn-lt"/>
              </a:rPr>
              <a:t>str.pop_back</a:t>
            </a:r>
            <a:r>
              <a:rPr lang="bg-BG" dirty="0">
                <a:latin typeface="Consolas"/>
                <a:ea typeface="+mn-lt"/>
                <a:cs typeface="+mn-lt"/>
              </a:rPr>
              <a:t>();
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str</a:t>
            </a:r>
            <a:r>
              <a:rPr lang="bg-BG" dirty="0">
                <a:latin typeface="Consolas"/>
                <a:ea typeface="+mn-lt"/>
                <a:cs typeface="+mn-lt"/>
              </a:rPr>
              <a:t> &lt;&lt; '\n';
    </a:t>
            </a:r>
            <a:r>
              <a:rPr lang="bg-BG" dirty="0" err="1"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0;
}</a:t>
            </a:r>
            <a:endParaRPr lang="bg-BG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0813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004BFF-A9C6-4BED-83C7-E6FB9530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==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302A2C8-6189-4097-8858-61AE82C1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Оператор == сравнява двата стринга по </a:t>
            </a:r>
            <a:r>
              <a:rPr lang="bg-BG" dirty="0" err="1"/>
              <a:t>елементно</a:t>
            </a:r>
            <a:r>
              <a:rPr lang="bg-BG" dirty="0"/>
              <a:t> и връща </a:t>
            </a:r>
            <a:r>
              <a:rPr lang="bg-BG" dirty="0" err="1"/>
              <a:t>true</a:t>
            </a:r>
            <a:r>
              <a:rPr lang="bg-BG" dirty="0"/>
              <a:t> ако съвпадат напълно или </a:t>
            </a:r>
            <a:r>
              <a:rPr lang="bg-BG" dirty="0" err="1"/>
              <a:t>false</a:t>
            </a:r>
            <a:r>
              <a:rPr lang="bg-BG" dirty="0"/>
              <a:t> ако има разминаване в съдържанието им</a:t>
            </a:r>
          </a:p>
          <a:p>
            <a:endParaRPr lang="bg-BG" dirty="0">
              <a:latin typeface="Consolas"/>
            </a:endParaRPr>
          </a:p>
          <a:p>
            <a:pPr marL="0" indent="0">
              <a:buNone/>
            </a:pPr>
            <a:r>
              <a:rPr lang="bg-BG" dirty="0" err="1">
                <a:latin typeface="Consolas"/>
              </a:rPr>
              <a:t>std</a:t>
            </a:r>
            <a:r>
              <a:rPr lang="bg-BG" dirty="0">
                <a:latin typeface="Consolas"/>
              </a:rPr>
              <a:t>::</a:t>
            </a:r>
            <a:r>
              <a:rPr lang="bg-BG" dirty="0" err="1">
                <a:latin typeface="Consolas"/>
              </a:rPr>
              <a:t>string</a:t>
            </a:r>
            <a:r>
              <a:rPr lang="bg-BG" dirty="0">
                <a:latin typeface="Consolas"/>
              </a:rPr>
              <a:t> name1 = "</a:t>
            </a:r>
            <a:r>
              <a:rPr lang="bg-BG" dirty="0" err="1">
                <a:latin typeface="Consolas"/>
              </a:rPr>
              <a:t>Ivan</a:t>
            </a:r>
            <a:r>
              <a:rPr lang="bg-BG" dirty="0">
                <a:latin typeface="Consolas"/>
              </a:rPr>
              <a:t>", name2 = "</a:t>
            </a:r>
            <a:r>
              <a:rPr lang="bg-BG" dirty="0" err="1">
                <a:latin typeface="Consolas"/>
              </a:rPr>
              <a:t>Tony</a:t>
            </a:r>
            <a:r>
              <a:rPr lang="bg-BG" dirty="0">
                <a:latin typeface="Consolas"/>
              </a:rPr>
              <a:t>";</a:t>
            </a:r>
          </a:p>
          <a:p>
            <a:pPr marL="0" indent="0">
              <a:buNone/>
            </a:pPr>
            <a:r>
              <a:rPr lang="bg-BG" dirty="0" err="1">
                <a:latin typeface="Consolas"/>
              </a:rPr>
              <a:t>std</a:t>
            </a:r>
            <a:r>
              <a:rPr lang="bg-BG" dirty="0">
                <a:latin typeface="Consolas"/>
              </a:rPr>
              <a:t>::</a:t>
            </a:r>
            <a:r>
              <a:rPr lang="bg-BG" dirty="0" err="1">
                <a:latin typeface="Consolas"/>
              </a:rPr>
              <a:t>cout</a:t>
            </a:r>
            <a:r>
              <a:rPr lang="bg-BG" dirty="0">
                <a:latin typeface="Consolas"/>
              </a:rPr>
              <a:t> &lt;&lt; (name1 == name2); </a:t>
            </a:r>
            <a:r>
              <a:rPr lang="bg-BG" dirty="0">
                <a:solidFill>
                  <a:srgbClr val="00B050"/>
                </a:solidFill>
                <a:latin typeface="Consolas"/>
              </a:rPr>
              <a:t>//0</a:t>
            </a:r>
          </a:p>
        </p:txBody>
      </p:sp>
    </p:spTree>
    <p:extLst>
      <p:ext uri="{BB962C8B-B14F-4D97-AF65-F5344CB8AC3E}">
        <p14:creationId xmlns:p14="http://schemas.microsoft.com/office/powerpoint/2010/main" val="875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72EAB45-85ED-4ADF-9FA7-C4AA86B8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стринг като параметър на функция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8760BC2-265E-43AA-AACE-07D498763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Подаването на стринг като параметър на функция е лоша практика, за която ще учите в курса по ООП</a:t>
            </a:r>
          </a:p>
          <a:p>
            <a:endParaRPr lang="bg-BG" dirty="0"/>
          </a:p>
          <a:p>
            <a:r>
              <a:rPr lang="bg-BG" dirty="0"/>
              <a:t>Използвайте референции (когато се налага константни) за параметри на функции, когато ще използвате обекти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 err="1">
                <a:latin typeface="Consolas"/>
              </a:rPr>
              <a:t>void</a:t>
            </a:r>
            <a:r>
              <a:rPr lang="bg-BG" dirty="0">
                <a:latin typeface="Consolas"/>
              </a:rPr>
              <a:t> </a:t>
            </a:r>
            <a:r>
              <a:rPr lang="bg-BG" dirty="0" err="1">
                <a:latin typeface="Consolas"/>
              </a:rPr>
              <a:t>print</a:t>
            </a:r>
            <a:r>
              <a:rPr lang="bg-BG" dirty="0">
                <a:latin typeface="Consolas"/>
              </a:rPr>
              <a:t>(</a:t>
            </a:r>
            <a:r>
              <a:rPr lang="bg-BG" dirty="0" err="1">
                <a:latin typeface="Consolas"/>
              </a:rPr>
              <a:t>const</a:t>
            </a:r>
            <a:r>
              <a:rPr lang="bg-BG" dirty="0">
                <a:latin typeface="Consolas"/>
              </a:rPr>
              <a:t> </a:t>
            </a:r>
            <a:r>
              <a:rPr lang="bg-BG" dirty="0" err="1">
                <a:latin typeface="Consolas"/>
              </a:rPr>
              <a:t>std</a:t>
            </a:r>
            <a:r>
              <a:rPr lang="bg-BG" dirty="0">
                <a:latin typeface="Consolas"/>
              </a:rPr>
              <a:t>::</a:t>
            </a:r>
            <a:r>
              <a:rPr lang="bg-BG" dirty="0" err="1">
                <a:latin typeface="Consolas"/>
              </a:rPr>
              <a:t>string</a:t>
            </a:r>
            <a:r>
              <a:rPr lang="bg-BG" dirty="0">
                <a:latin typeface="Consolas"/>
              </a:rPr>
              <a:t> &amp;);</a:t>
            </a:r>
          </a:p>
          <a:p>
            <a:pPr marL="0" indent="0">
              <a:buNone/>
            </a:pPr>
            <a:r>
              <a:rPr lang="bg-BG" dirty="0" err="1">
                <a:latin typeface="Consolas"/>
              </a:rPr>
              <a:t>void</a:t>
            </a:r>
            <a:r>
              <a:rPr lang="bg-BG" dirty="0">
                <a:latin typeface="Consolas"/>
              </a:rPr>
              <a:t> </a:t>
            </a:r>
            <a:r>
              <a:rPr lang="bg-BG" dirty="0" err="1">
                <a:latin typeface="Consolas"/>
              </a:rPr>
              <a:t>trim</a:t>
            </a:r>
            <a:r>
              <a:rPr lang="bg-BG" dirty="0">
                <a:latin typeface="Consolas"/>
              </a:rPr>
              <a:t>(</a:t>
            </a:r>
            <a:r>
              <a:rPr lang="bg-BG" dirty="0" err="1">
                <a:latin typeface="Consolas"/>
              </a:rPr>
              <a:t>std</a:t>
            </a:r>
            <a:r>
              <a:rPr lang="bg-BG" dirty="0">
                <a:latin typeface="Consolas"/>
              </a:rPr>
              <a:t>::</a:t>
            </a:r>
            <a:r>
              <a:rPr lang="bg-BG" dirty="0" err="1">
                <a:latin typeface="Consolas"/>
              </a:rPr>
              <a:t>string</a:t>
            </a:r>
            <a:r>
              <a:rPr lang="bg-BG" dirty="0">
                <a:latin typeface="Consolas"/>
              </a:rPr>
              <a:t> &amp;);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33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5670AD-1DEA-4C64-A436-F7AF4F68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7E21AE4-6249-435E-9469-8C2BFDF3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  <a:hlinkClick r:id="rId2"/>
              </a:rPr>
              <a:t>http://www.cplusplus.com/reference/string/string</a:t>
            </a:r>
            <a:r>
              <a:rPr lang="bg-BG" dirty="0">
                <a:ea typeface="+mn-lt"/>
                <a:cs typeface="+mn-lt"/>
              </a:rPr>
              <a:t>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126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B74A71-2B8F-4089-9DA7-A747EC9F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string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16CE636-AAD1-4E2D-B5DB-846C531F8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Това е обект от стандартната библиотека, който цели да улесни работата със символни низове</a:t>
            </a:r>
          </a:p>
          <a:p>
            <a:endParaRPr lang="bg-BG" dirty="0"/>
          </a:p>
          <a:p>
            <a:r>
              <a:rPr lang="bg-BG" dirty="0"/>
              <a:t>За да се използва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string</a:t>
            </a:r>
            <a:r>
              <a:rPr lang="bg-BG" dirty="0"/>
              <a:t>, е необходима библиотеката &lt;</a:t>
            </a:r>
            <a:r>
              <a:rPr lang="bg-BG" dirty="0" err="1"/>
              <a:t>string</a:t>
            </a:r>
            <a:r>
              <a:rPr lang="bg-BG" dirty="0"/>
              <a:t>&gt; или някоя друга библиотека, която я включва</a:t>
            </a:r>
          </a:p>
          <a:p>
            <a:endParaRPr lang="bg-BG" dirty="0"/>
          </a:p>
          <a:p>
            <a:r>
              <a:rPr lang="bg-BG" dirty="0"/>
              <a:t>Когато се запознаете с основните принципи на ООП, се опитайте да имплементирате ваш собствен </a:t>
            </a:r>
            <a:r>
              <a:rPr lang="bg-BG" dirty="0" err="1"/>
              <a:t>string</a:t>
            </a:r>
            <a:r>
              <a:rPr lang="bg-BG" dirty="0"/>
              <a:t>, за да разберете от първа ръка на какъв принцип работи</a:t>
            </a:r>
          </a:p>
        </p:txBody>
      </p:sp>
    </p:spTree>
    <p:extLst>
      <p:ext uri="{BB962C8B-B14F-4D97-AF65-F5344CB8AC3E}">
        <p14:creationId xmlns:p14="http://schemas.microsoft.com/office/powerpoint/2010/main" val="213375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E0DE59-61EB-4817-9E8F-5A1B90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D938B1C-9523-407F-BC71-05FCBB6C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string</a:t>
            </a:r>
            <a:r>
              <a:rPr lang="bg-BG" dirty="0"/>
              <a:t> &lt;NAME&gt; [= VALUE];</a:t>
            </a:r>
          </a:p>
          <a:p>
            <a:endParaRPr lang="bg-BG" dirty="0"/>
          </a:p>
          <a:p>
            <a:r>
              <a:rPr lang="bg-BG" dirty="0"/>
              <a:t>Ако не се подаде някаква стойност по подразбиране се приема стойност "", което е символен низ, съдържащ само '\0'</a:t>
            </a:r>
          </a:p>
          <a:p>
            <a:endParaRPr lang="bg-BG" dirty="0"/>
          </a:p>
          <a:p>
            <a:r>
              <a:rPr lang="bg-BG" dirty="0"/>
              <a:t>Като стойност може да се подават както друг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string</a:t>
            </a:r>
            <a:r>
              <a:rPr lang="bg-BG" dirty="0"/>
              <a:t>, така и обикновен символен низ</a:t>
            </a:r>
          </a:p>
          <a:p>
            <a:pPr marL="0" indent="0">
              <a:buNone/>
            </a:pPr>
            <a:endParaRPr lang="bg-BG" dirty="0">
              <a:latin typeface="Consolas"/>
            </a:endParaRPr>
          </a:p>
          <a:p>
            <a:pPr marL="0" indent="0">
              <a:buNone/>
            </a:pPr>
            <a:r>
              <a:rPr lang="bg-BG" dirty="0" err="1">
                <a:latin typeface="Consolas"/>
              </a:rPr>
              <a:t>std</a:t>
            </a:r>
            <a:r>
              <a:rPr lang="bg-BG" dirty="0">
                <a:latin typeface="Consolas"/>
              </a:rPr>
              <a:t>::</a:t>
            </a:r>
            <a:r>
              <a:rPr lang="bg-BG" dirty="0" err="1">
                <a:latin typeface="Consolas"/>
              </a:rPr>
              <a:t>string</a:t>
            </a:r>
            <a:r>
              <a:rPr lang="bg-BG" dirty="0">
                <a:latin typeface="Consolas"/>
              </a:rPr>
              <a:t> name1 = "</a:t>
            </a:r>
            <a:r>
              <a:rPr lang="bg-BG" dirty="0" err="1">
                <a:latin typeface="Consolas"/>
              </a:rPr>
              <a:t>Ivan</a:t>
            </a:r>
            <a:r>
              <a:rPr lang="bg-BG" dirty="0">
                <a:latin typeface="Consolas"/>
              </a:rPr>
              <a:t>";</a:t>
            </a:r>
          </a:p>
          <a:p>
            <a:pPr marL="0" indent="0">
              <a:buNone/>
            </a:pPr>
            <a:r>
              <a:rPr lang="bg-BG" dirty="0" err="1">
                <a:latin typeface="Consolas"/>
              </a:rPr>
              <a:t>std</a:t>
            </a:r>
            <a:r>
              <a:rPr lang="bg-BG" dirty="0">
                <a:latin typeface="Consolas"/>
              </a:rPr>
              <a:t>::</a:t>
            </a:r>
            <a:r>
              <a:rPr lang="bg-BG" dirty="0" err="1">
                <a:latin typeface="Consolas"/>
              </a:rPr>
              <a:t>string</a:t>
            </a:r>
            <a:r>
              <a:rPr lang="bg-BG" dirty="0">
                <a:latin typeface="Consolas"/>
              </a:rPr>
              <a:t> name2 = name1;</a:t>
            </a:r>
          </a:p>
        </p:txBody>
      </p:sp>
    </p:spTree>
    <p:extLst>
      <p:ext uri="{BB962C8B-B14F-4D97-AF65-F5344CB8AC3E}">
        <p14:creationId xmlns:p14="http://schemas.microsoft.com/office/powerpoint/2010/main" val="42249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A7191B3-9E09-4199-A514-C5E89470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+=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BD7A1D2-853F-4A15-AB87-DC697129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Позволява да се добави друг стринг към края на настоящия</a:t>
            </a:r>
          </a:p>
          <a:p>
            <a:endParaRPr lang="bg-BG" dirty="0"/>
          </a:p>
          <a:p>
            <a:pPr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string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name</a:t>
            </a:r>
            <a:r>
              <a:rPr lang="bg-BG" dirty="0">
                <a:latin typeface="Consolas"/>
                <a:ea typeface="+mn-lt"/>
                <a:cs typeface="+mn-lt"/>
              </a:rPr>
              <a:t> = "</a:t>
            </a:r>
            <a:r>
              <a:rPr lang="bg-BG" dirty="0" err="1">
                <a:latin typeface="Consolas"/>
                <a:ea typeface="+mn-lt"/>
                <a:cs typeface="+mn-lt"/>
              </a:rPr>
              <a:t>Ivan</a:t>
            </a:r>
            <a:r>
              <a:rPr lang="bg-BG" dirty="0">
                <a:latin typeface="Consolas"/>
                <a:ea typeface="+mn-lt"/>
                <a:cs typeface="+mn-lt"/>
              </a:rPr>
              <a:t>";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name</a:t>
            </a:r>
            <a:r>
              <a:rPr lang="bg-BG" dirty="0">
                <a:latin typeface="Consolas"/>
                <a:ea typeface="+mn-lt"/>
                <a:cs typeface="+mn-lt"/>
              </a:rPr>
              <a:t> += " </a:t>
            </a:r>
            <a:r>
              <a:rPr lang="bg-BG" dirty="0" err="1">
                <a:latin typeface="Consolas"/>
                <a:ea typeface="+mn-lt"/>
                <a:cs typeface="+mn-lt"/>
              </a:rPr>
              <a:t>Ivanov</a:t>
            </a:r>
            <a:r>
              <a:rPr lang="bg-BG" dirty="0">
                <a:latin typeface="Consolas"/>
                <a:ea typeface="+mn-lt"/>
                <a:cs typeface="+mn-lt"/>
              </a:rPr>
              <a:t>";</a:t>
            </a:r>
            <a:endParaRPr lang="bg-BG">
              <a:latin typeface="Consolas"/>
            </a:endParaRPr>
          </a:p>
          <a:p>
            <a:pPr>
              <a:buNone/>
            </a:pP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name</a:t>
            </a:r>
            <a:r>
              <a:rPr lang="bg-BG" dirty="0">
                <a:latin typeface="Consolas"/>
                <a:ea typeface="+mn-lt"/>
                <a:cs typeface="+mn-lt"/>
              </a:rPr>
              <a:t>; 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Ivan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Ivanov</a:t>
            </a:r>
            <a:endParaRPr lang="bg-BG">
              <a:solidFill>
                <a:srgbClr val="00B050"/>
              </a:solidFill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0;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  <a:endParaRPr lang="bg-BG" dirty="0">
              <a:latin typeface="Consolas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547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3B994C3-8ED6-4E88-BDFB-AA7118F7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69E70D6-5374-4F5D-AB85-D7CA7F43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bg-BG" dirty="0"/>
              <a:t>Както при масиви и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string</a:t>
            </a:r>
            <a:r>
              <a:rPr lang="bg-BG" dirty="0"/>
              <a:t>, връща символа, който се намира на указания индекс</a:t>
            </a:r>
          </a:p>
          <a:p>
            <a:endParaRPr lang="bg-BG" dirty="0"/>
          </a:p>
          <a:p>
            <a:r>
              <a:rPr lang="bg-BG" dirty="0"/>
              <a:t>Индексирането започва от 0</a:t>
            </a:r>
          </a:p>
          <a:p>
            <a:endParaRPr lang="bg-BG" dirty="0"/>
          </a:p>
          <a:p>
            <a:pPr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string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name</a:t>
            </a:r>
            <a:r>
              <a:rPr lang="bg-BG" dirty="0">
                <a:latin typeface="Consolas"/>
                <a:ea typeface="+mn-lt"/>
                <a:cs typeface="+mn-lt"/>
              </a:rPr>
              <a:t> = "</a:t>
            </a:r>
            <a:r>
              <a:rPr lang="bg-BG" dirty="0" err="1">
                <a:latin typeface="Consolas"/>
                <a:ea typeface="+mn-lt"/>
                <a:cs typeface="+mn-lt"/>
              </a:rPr>
              <a:t>Ivan</a:t>
            </a:r>
            <a:r>
              <a:rPr lang="bg-BG" dirty="0">
                <a:latin typeface="Consolas"/>
                <a:ea typeface="+mn-lt"/>
                <a:cs typeface="+mn-lt"/>
              </a:rPr>
              <a:t>";</a:t>
            </a:r>
            <a:endParaRPr lang="bg-BG">
              <a:latin typeface="Consolas"/>
            </a:endParaRPr>
          </a:p>
          <a:p>
            <a:pPr>
              <a:buNone/>
            </a:pP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name</a:t>
            </a:r>
            <a:r>
              <a:rPr lang="bg-BG" dirty="0">
                <a:latin typeface="Consolas"/>
                <a:ea typeface="+mn-lt"/>
                <a:cs typeface="+mn-lt"/>
              </a:rPr>
              <a:t>[0]; 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//I</a:t>
            </a:r>
            <a:endParaRPr lang="bg-BG">
              <a:solidFill>
                <a:srgbClr val="00B050"/>
              </a:solidFill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name</a:t>
            </a:r>
            <a:r>
              <a:rPr lang="bg-BG" dirty="0">
                <a:latin typeface="Consolas"/>
                <a:ea typeface="+mn-lt"/>
                <a:cs typeface="+mn-lt"/>
              </a:rPr>
              <a:t> [3]; 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//n</a:t>
            </a:r>
            <a:endParaRPr lang="bg-BG">
              <a:solidFill>
                <a:srgbClr val="00B050"/>
              </a:solidFill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0;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  <a:endParaRPr lang="bg-BG" dirty="0">
              <a:latin typeface="Consolas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49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32D9AAB-1FE0-4E2C-8698-D7556D6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size</a:t>
            </a:r>
            <a:r>
              <a:rPr lang="bg-BG" dirty="0"/>
              <a:t>()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0874BB-18E3-41A8-AD56-E187D77D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bg-BG" dirty="0"/>
              <a:t>Функцията на класа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string</a:t>
            </a:r>
            <a:r>
              <a:rPr lang="bg-BG" dirty="0"/>
              <a:t> </a:t>
            </a:r>
            <a:r>
              <a:rPr lang="bg-BG" dirty="0" err="1"/>
              <a:t>size</a:t>
            </a:r>
            <a:r>
              <a:rPr lang="bg-BG" dirty="0"/>
              <a:t> връща броя на елементите в стринга, като не брои терминиращата нула</a:t>
            </a:r>
          </a:p>
          <a:p>
            <a:endParaRPr lang="bg-BG" dirty="0"/>
          </a:p>
          <a:p>
            <a:r>
              <a:rPr lang="bg-BG" dirty="0"/>
              <a:t>Много е удобна за обхождане на целия стринг</a:t>
            </a:r>
          </a:p>
          <a:p>
            <a:pPr marL="0" indent="0">
              <a:buNone/>
            </a:pPr>
            <a:endParaRPr lang="bg-BG"/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</a:t>
            </a: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string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name</a:t>
            </a:r>
            <a:r>
              <a:rPr lang="bg-BG" dirty="0">
                <a:latin typeface="Consolas"/>
                <a:ea typeface="+mn-lt"/>
                <a:cs typeface="+mn-lt"/>
              </a:rPr>
              <a:t> = "</a:t>
            </a:r>
            <a:r>
              <a:rPr lang="bg-BG" dirty="0" err="1">
                <a:latin typeface="Consolas"/>
                <a:ea typeface="+mn-lt"/>
                <a:cs typeface="+mn-lt"/>
              </a:rPr>
              <a:t>Ivan</a:t>
            </a:r>
            <a:r>
              <a:rPr lang="bg-BG" dirty="0">
                <a:latin typeface="Consolas"/>
                <a:ea typeface="+mn-lt"/>
                <a:cs typeface="+mn-lt"/>
              </a:rPr>
              <a:t>";</a:t>
            </a: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for</a:t>
            </a:r>
            <a:r>
              <a:rPr lang="bg-BG" dirty="0">
                <a:latin typeface="Consolas"/>
                <a:ea typeface="+mn-lt"/>
                <a:cs typeface="+mn-lt"/>
              </a:rPr>
              <a:t>(</a:t>
            </a: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i = 0; i &lt; </a:t>
            </a:r>
            <a:r>
              <a:rPr lang="bg-BG" dirty="0" err="1">
                <a:latin typeface="Consolas"/>
                <a:ea typeface="+mn-lt"/>
                <a:cs typeface="+mn-lt"/>
              </a:rPr>
              <a:t>name.size</a:t>
            </a:r>
            <a:r>
              <a:rPr lang="bg-BG" dirty="0">
                <a:latin typeface="Consolas"/>
                <a:ea typeface="+mn-lt"/>
                <a:cs typeface="+mn-lt"/>
              </a:rPr>
              <a:t>(); i++) {</a:t>
            </a: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 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name</a:t>
            </a:r>
            <a:r>
              <a:rPr lang="bg-BG" dirty="0">
                <a:latin typeface="Consolas"/>
                <a:ea typeface="+mn-lt"/>
                <a:cs typeface="+mn-lt"/>
              </a:rPr>
              <a:t>[i];</a:t>
            </a: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}</a:t>
            </a: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0;</a:t>
            </a: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80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28988C-EE5C-4286-BB03-35D6F8D7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clear</a:t>
            </a:r>
            <a:r>
              <a:rPr lang="bg-BG" dirty="0"/>
              <a:t>()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FD57093-704E-4E92-89CA-FA1DE465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Изтрива всички елементи от стринга като оставя само '\0'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string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name</a:t>
            </a:r>
            <a:r>
              <a:rPr lang="bg-BG" dirty="0">
                <a:latin typeface="Consolas"/>
                <a:ea typeface="+mn-lt"/>
                <a:cs typeface="+mn-lt"/>
              </a:rPr>
              <a:t> = "</a:t>
            </a:r>
            <a:r>
              <a:rPr lang="bg-BG" dirty="0" err="1">
                <a:latin typeface="Consolas"/>
                <a:ea typeface="+mn-lt"/>
                <a:cs typeface="+mn-lt"/>
              </a:rPr>
              <a:t>Ivan</a:t>
            </a:r>
            <a:r>
              <a:rPr lang="bg-BG" dirty="0">
                <a:latin typeface="Consolas"/>
                <a:ea typeface="+mn-lt"/>
                <a:cs typeface="+mn-lt"/>
              </a:rPr>
              <a:t>";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name.clear</a:t>
            </a:r>
            <a:r>
              <a:rPr lang="bg-BG" dirty="0">
                <a:latin typeface="Consolas"/>
                <a:ea typeface="+mn-lt"/>
                <a:cs typeface="+mn-lt"/>
              </a:rPr>
              <a:t>();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name</a:t>
            </a:r>
            <a:r>
              <a:rPr lang="bg-BG" dirty="0">
                <a:latin typeface="Consolas"/>
                <a:ea typeface="+mn-lt"/>
                <a:cs typeface="+mn-lt"/>
              </a:rPr>
              <a:t>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0;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  <a:endParaRPr lang="bg-BG" dirty="0">
              <a:latin typeface="Consolas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185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4110B5-B775-4F2B-B967-87B94C63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begin</a:t>
            </a:r>
            <a:r>
              <a:rPr lang="bg-BG" dirty="0"/>
              <a:t>() и </a:t>
            </a:r>
            <a:r>
              <a:rPr lang="bg-BG" dirty="0" err="1"/>
              <a:t>end</a:t>
            </a:r>
            <a:r>
              <a:rPr lang="bg-BG" dirty="0"/>
              <a:t>()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2DDAE1D-DA9F-412B-8D05-0DAA535A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 err="1"/>
              <a:t>begin</a:t>
            </a:r>
            <a:r>
              <a:rPr lang="bg-BG" dirty="0"/>
              <a:t> () и </a:t>
            </a:r>
            <a:r>
              <a:rPr lang="bg-BG" dirty="0" err="1"/>
              <a:t>end</a:t>
            </a:r>
            <a:r>
              <a:rPr lang="bg-BG" dirty="0"/>
              <a:t> () са функции, които връщат </a:t>
            </a:r>
            <a:r>
              <a:rPr lang="bg-BG" dirty="0" err="1"/>
              <a:t>итератори</a:t>
            </a:r>
            <a:endParaRPr lang="bg-BG" dirty="0"/>
          </a:p>
          <a:p>
            <a:endParaRPr lang="bg-BG" dirty="0"/>
          </a:p>
          <a:p>
            <a:r>
              <a:rPr lang="bg-BG" dirty="0"/>
              <a:t>Накратко </a:t>
            </a:r>
            <a:r>
              <a:rPr lang="bg-BG" dirty="0" err="1"/>
              <a:t>итераторите</a:t>
            </a:r>
            <a:r>
              <a:rPr lang="bg-BG" dirty="0"/>
              <a:t> са обекти за по-лесна работа със STL обекти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404040"/>
                </a:solidFill>
              </a:rPr>
              <a:t> </a:t>
            </a:r>
            <a:r>
              <a:rPr lang="bg-BG" u="sng" dirty="0" err="1">
                <a:solidFill>
                  <a:srgbClr val="7030A0"/>
                </a:solidFill>
              </a:rPr>
              <a:t>begin</a:t>
            </a:r>
            <a:r>
              <a:rPr lang="bg-BG" dirty="0">
                <a:solidFill>
                  <a:srgbClr val="7030A0"/>
                </a:solidFill>
              </a:rPr>
              <a:t>  </a:t>
            </a:r>
            <a:r>
              <a:rPr lang="bg-BG" dirty="0">
                <a:solidFill>
                  <a:srgbClr val="404040"/>
                </a:solidFill>
              </a:rPr>
              <a:t>                  </a:t>
            </a:r>
            <a:r>
              <a:rPr lang="bg-BG" dirty="0" err="1">
                <a:solidFill>
                  <a:srgbClr val="00B050"/>
                </a:solidFill>
              </a:rPr>
              <a:t>end</a:t>
            </a:r>
            <a:endParaRPr lang="bg-BG">
              <a:solidFill>
                <a:srgbClr val="00B050"/>
              </a:solidFill>
            </a:endParaRPr>
          </a:p>
          <a:p>
            <a:endParaRPr lang="bg-BG" dirty="0">
              <a:solidFill>
                <a:srgbClr val="404040"/>
              </a:solidFill>
            </a:endParaRPr>
          </a:p>
          <a:p>
            <a:r>
              <a:rPr lang="bg-BG" u="sng" dirty="0" err="1">
                <a:solidFill>
                  <a:srgbClr val="7030A0"/>
                </a:solidFill>
              </a:rPr>
              <a:t>s</a:t>
            </a:r>
            <a:r>
              <a:rPr lang="bg-BG" dirty="0" err="1">
                <a:solidFill>
                  <a:srgbClr val="404040"/>
                </a:solidFill>
              </a:rPr>
              <a:t>ome</a:t>
            </a:r>
            <a:r>
              <a:rPr lang="bg-BG" dirty="0"/>
              <a:t> </a:t>
            </a:r>
            <a:r>
              <a:rPr lang="bg-BG" dirty="0" err="1"/>
              <a:t>string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>
                <a:solidFill>
                  <a:srgbClr val="00B050"/>
                </a:solidFill>
              </a:rPr>
              <a:t>|</a:t>
            </a:r>
            <a:endParaRPr lang="bg-BG" dirty="0" err="1">
              <a:solidFill>
                <a:srgbClr val="00B050"/>
              </a:solidFill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Към </a:t>
            </a:r>
            <a:r>
              <a:rPr lang="bg-BG" dirty="0" err="1">
                <a:ea typeface="+mn-lt"/>
                <a:cs typeface="+mn-lt"/>
              </a:rPr>
              <a:t>итераторите</a:t>
            </a:r>
            <a:r>
              <a:rPr lang="bg-BG" dirty="0">
                <a:ea typeface="+mn-lt"/>
                <a:cs typeface="+mn-lt"/>
              </a:rPr>
              <a:t> може да се добавят стойности, които казват колко символа след </a:t>
            </a:r>
            <a:r>
              <a:rPr lang="bg-BG" dirty="0" err="1">
                <a:ea typeface="+mn-lt"/>
                <a:cs typeface="+mn-lt"/>
              </a:rPr>
              <a:t>итератора</a:t>
            </a:r>
            <a:endParaRPr lang="bg-BG" dirty="0" err="1">
              <a:solidFill>
                <a:schemeClr val="tx1"/>
              </a:solidFill>
            </a:endParaRPr>
          </a:p>
        </p:txBody>
      </p:sp>
      <p:cxnSp>
        <p:nvCxnSpPr>
          <p:cNvPr id="4" name="Съединител &quot;права стрелка&quot; 3">
            <a:extLst>
              <a:ext uri="{FF2B5EF4-FFF2-40B4-BE49-F238E27FC236}">
                <a16:creationId xmlns:a16="http://schemas.microsoft.com/office/drawing/2014/main" id="{AC988FAD-E813-4B32-9DB6-6F31EAD57B10}"/>
              </a:ext>
            </a:extLst>
          </p:cNvPr>
          <p:cNvCxnSpPr/>
          <p:nvPr/>
        </p:nvCxnSpPr>
        <p:spPr>
          <a:xfrm>
            <a:off x="1146543" y="4141382"/>
            <a:ext cx="1773" cy="5777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Съединител &quot;права стрелка&quot; 4">
            <a:extLst>
              <a:ext uri="{FF2B5EF4-FFF2-40B4-BE49-F238E27FC236}">
                <a16:creationId xmlns:a16="http://schemas.microsoft.com/office/drawing/2014/main" id="{CF353C01-332A-4446-8BBC-BDDD229498E0}"/>
              </a:ext>
            </a:extLst>
          </p:cNvPr>
          <p:cNvCxnSpPr>
            <a:cxnSpLocks/>
          </p:cNvCxnSpPr>
          <p:nvPr/>
        </p:nvCxnSpPr>
        <p:spPr>
          <a:xfrm>
            <a:off x="2945217" y="4105940"/>
            <a:ext cx="1773" cy="5777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90BD63-DD71-44FA-B3BD-DB8F72A1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bg-BG" dirty="0" err="1"/>
              <a:t>итератори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1BF6F32-6797-4D7C-9B01-7CF2C968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Някои функции, които знаят как да работят с </a:t>
            </a:r>
            <a:r>
              <a:rPr lang="bg-BG" dirty="0" err="1"/>
              <a:t>итератори</a:t>
            </a:r>
            <a:endParaRPr lang="bg-BG" dirty="0"/>
          </a:p>
          <a:p>
            <a:endParaRPr lang="bg-BG" dirty="0"/>
          </a:p>
          <a:p>
            <a:r>
              <a:rPr lang="bg-BG" dirty="0"/>
              <a:t>Ако искаме да вземем стойността на </a:t>
            </a:r>
            <a:r>
              <a:rPr lang="bg-BG" dirty="0" err="1"/>
              <a:t>итератора</a:t>
            </a:r>
            <a:r>
              <a:rPr lang="bg-BG" dirty="0"/>
              <a:t> трябва да използваме * пред името му: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err="1">
                <a:latin typeface="Consolas"/>
              </a:rPr>
              <a:t>std</a:t>
            </a:r>
            <a:r>
              <a:rPr lang="bg-BG" dirty="0">
                <a:latin typeface="Consolas"/>
              </a:rPr>
              <a:t>::</a:t>
            </a:r>
            <a:r>
              <a:rPr lang="bg-BG" dirty="0" err="1">
                <a:latin typeface="Consolas"/>
              </a:rPr>
              <a:t>string</a:t>
            </a:r>
            <a:r>
              <a:rPr lang="bg-BG" dirty="0">
                <a:latin typeface="Consolas"/>
              </a:rPr>
              <a:t> </a:t>
            </a:r>
            <a:r>
              <a:rPr lang="bg-BG" dirty="0" err="1">
                <a:latin typeface="Consolas"/>
              </a:rPr>
              <a:t>name</a:t>
            </a:r>
            <a:r>
              <a:rPr lang="bg-BG" dirty="0">
                <a:latin typeface="Consolas"/>
              </a:rPr>
              <a:t> = "</a:t>
            </a:r>
            <a:r>
              <a:rPr lang="bg-BG" dirty="0" err="1">
                <a:latin typeface="Consolas"/>
              </a:rPr>
              <a:t>Pesho</a:t>
            </a:r>
            <a:r>
              <a:rPr lang="bg-BG" dirty="0">
                <a:latin typeface="Consolas"/>
              </a:rPr>
              <a:t>";</a:t>
            </a:r>
          </a:p>
          <a:p>
            <a:pPr marL="0" indent="0">
              <a:buNone/>
            </a:pPr>
            <a:r>
              <a:rPr lang="bg-BG" dirty="0" err="1">
                <a:latin typeface="Consolas"/>
              </a:rPr>
              <a:t>std</a:t>
            </a:r>
            <a:r>
              <a:rPr lang="bg-BG" dirty="0">
                <a:latin typeface="Consolas"/>
              </a:rPr>
              <a:t>::</a:t>
            </a:r>
            <a:r>
              <a:rPr lang="bg-BG" dirty="0" err="1">
                <a:latin typeface="Consolas"/>
              </a:rPr>
              <a:t>cout</a:t>
            </a:r>
            <a:r>
              <a:rPr lang="bg-BG" dirty="0">
                <a:latin typeface="Consolas"/>
              </a:rPr>
              <a:t> &lt;&lt; </a:t>
            </a:r>
            <a:r>
              <a:rPr lang="bg-BG" dirty="0" err="1">
                <a:latin typeface="Consolas"/>
              </a:rPr>
              <a:t>name.begin</a:t>
            </a:r>
            <a:r>
              <a:rPr lang="bg-BG" dirty="0">
                <a:latin typeface="Consolas"/>
              </a:rPr>
              <a:t>() + 1;     </a:t>
            </a:r>
            <a:r>
              <a:rPr lang="bg-BG" dirty="0">
                <a:solidFill>
                  <a:srgbClr val="00B050"/>
                </a:solidFill>
                <a:latin typeface="Consolas"/>
              </a:rPr>
              <a:t>//Грешка при компилация</a:t>
            </a:r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*(</a:t>
            </a:r>
            <a:r>
              <a:rPr lang="bg-BG" dirty="0" err="1">
                <a:latin typeface="Consolas"/>
                <a:ea typeface="+mn-lt"/>
                <a:cs typeface="+mn-lt"/>
              </a:rPr>
              <a:t>name.begin</a:t>
            </a:r>
            <a:r>
              <a:rPr lang="bg-BG" dirty="0">
                <a:latin typeface="Consolas"/>
                <a:ea typeface="+mn-lt"/>
                <a:cs typeface="+mn-lt"/>
              </a:rPr>
              <a:t>() + 1); 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//е</a:t>
            </a:r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*(</a:t>
            </a:r>
            <a:r>
              <a:rPr lang="bg-BG" dirty="0" err="1">
                <a:latin typeface="Consolas"/>
                <a:ea typeface="+mn-lt"/>
                <a:cs typeface="+mn-lt"/>
              </a:rPr>
              <a:t>name.end</a:t>
            </a:r>
            <a:r>
              <a:rPr lang="bg-BG" dirty="0">
                <a:latin typeface="Consolas"/>
                <a:ea typeface="+mn-lt"/>
                <a:cs typeface="+mn-lt"/>
              </a:rPr>
              <a:t>() - 1);    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//o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17" baseType="lpstr">
      <vt:lpstr>Facet</vt:lpstr>
      <vt:lpstr>STL string</vt:lpstr>
      <vt:lpstr>std::string</vt:lpstr>
      <vt:lpstr>Дефиниране</vt:lpstr>
      <vt:lpstr>Оператор +=</vt:lpstr>
      <vt:lpstr>Оператор []</vt:lpstr>
      <vt:lpstr>size()</vt:lpstr>
      <vt:lpstr>clear()</vt:lpstr>
      <vt:lpstr>begin() и end()</vt:lpstr>
      <vt:lpstr>Работа с итератори</vt:lpstr>
      <vt:lpstr>insert()</vt:lpstr>
      <vt:lpstr>erase()</vt:lpstr>
      <vt:lpstr>erase() - пример</vt:lpstr>
      <vt:lpstr>pop_back ()</vt:lpstr>
      <vt:lpstr>Оператор ==</vt:lpstr>
      <vt:lpstr>Подаване на стринг като параметър на функция</vt:lpstr>
      <vt:lpstr>Източници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571</cp:revision>
  <dcterms:created xsi:type="dcterms:W3CDTF">2020-08-01T19:14:49Z</dcterms:created>
  <dcterms:modified xsi:type="dcterms:W3CDTF">2021-09-28T09:43:41Z</dcterms:modified>
</cp:coreProperties>
</file>