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6" r:id="rId19"/>
    <p:sldId id="287" r:id="rId20"/>
    <p:sldId id="274" r:id="rId21"/>
    <p:sldId id="275" r:id="rId22"/>
    <p:sldId id="276" r:id="rId23"/>
    <p:sldId id="279" r:id="rId24"/>
    <p:sldId id="280" r:id="rId25"/>
    <p:sldId id="288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D"/>
    <a:srgbClr val="FF7700"/>
    <a:srgbClr val="00FF26"/>
    <a:srgbClr val="807120"/>
    <a:srgbClr val="16018C"/>
    <a:srgbClr val="5C069E"/>
    <a:srgbClr val="00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29819-B8A0-4D68-BB44-45FC98E46D8F}" v="62" dt="2021-07-03T15:07:13.402"/>
    <p1510:client id="{19E8EB95-0FDF-3B6B-FC0E-78D62EFEFA42}" v="182" dt="2020-07-31T16:58:40.848"/>
    <p1510:client id="{1A2D26B9-99AA-87A4-04A0-900F3F9CBFA6}" v="75" dt="2020-11-27T12:54:16.775"/>
    <p1510:client id="{35777BCD-19B4-6D61-E221-2594C48DF0EE}" v="5" dt="2020-11-27T16:15:29.856"/>
    <p1510:client id="{3BFDE336-B701-9D9F-B57E-8BAF232B7509}" v="9" dt="2021-09-28T09:33:58.195"/>
    <p1510:client id="{3F867473-22D0-50B0-3C9E-7E97804D08CD}" v="15" dt="2020-07-31T13:26:20.326"/>
    <p1510:client id="{5FB526CF-650D-EB3C-DD31-FB03A5D8C2E7}" v="3" dt="2020-07-31T17:12:11.126"/>
    <p1510:client id="{68A088C1-9E6F-AA53-ACF8-301F77E347B0}" v="8056" dt="2020-07-31T16:48:48.834"/>
    <p1510:client id="{6AA253E9-1EB0-6214-59CF-5C1529A2FCCC}" v="173" dt="2020-07-31T13:43:03.084"/>
    <p1510:client id="{F508D3CB-ADBD-DD55-6B0D-E41AC8734F54}" v="590" dt="2021-11-22T21:16:05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 с тема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ъл стил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61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05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>
                <a:solidFill>
                  <a:srgbClr val="FFFFFF"/>
                </a:solidFill>
                <a:ea typeface="+mj-lt"/>
                <a:cs typeface="+mj-lt"/>
              </a:rPr>
              <a:t>Работа с текстови файлове</a:t>
            </a:r>
            <a:endParaRPr lang="bg-BG" sz="6000">
              <a:solidFill>
                <a:srgbClr val="FFFFFF"/>
              </a:solidFill>
            </a:endParaRPr>
          </a:p>
          <a:p>
            <a:pPr algn="l"/>
            <a:endParaRPr lang="bg-BG" sz="6000">
              <a:solidFill>
                <a:srgbClr val="FFFFFF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bg-BG">
                <a:solidFill>
                  <a:srgbClr val="FFFFFF">
                    <a:alpha val="70000"/>
                  </a:srgbClr>
                </a:solidFill>
              </a:rPr>
              <a:t>Изготвена от Мартин Илиев</a:t>
            </a:r>
            <a:endParaRPr lang="bg-BG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08BA38-C093-4B33-8E2A-64EEBB65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D134270-F2EC-453A-B255-18930975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Избира се какъв тип файлов дескриптор ще се използва за работа с файла</a:t>
            </a:r>
          </a:p>
          <a:p>
            <a:endParaRPr lang="bg-BG" dirty="0"/>
          </a:p>
          <a:p>
            <a:r>
              <a:rPr lang="bg-BG" dirty="0"/>
              <a:t>Препоръчително да се използва точно такъв, какъвто ни трябва без излишни привилегии, а не да се използва такъв за писане и четене постоянно</a:t>
            </a:r>
          </a:p>
          <a:p>
            <a:endParaRPr lang="bg-BG" dirty="0"/>
          </a:p>
          <a:p>
            <a:r>
              <a:rPr lang="bg-BG" dirty="0"/>
              <a:t>Ако файлът е отворен само за четене, то друг процес ще може да го отвори за писане ако му се налага, докато ако се отвори за четене и писане без да ни трябва, другият процес ще трябва да изчака ненужно, за да може да пише</a:t>
            </a:r>
          </a:p>
        </p:txBody>
      </p:sp>
    </p:spTree>
    <p:extLst>
      <p:ext uri="{BB962C8B-B14F-4D97-AF65-F5344CB8AC3E}">
        <p14:creationId xmlns:p14="http://schemas.microsoft.com/office/powerpoint/2010/main" val="9162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32A31D-92A6-4ACF-AD7C-A0D356D4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582FA2-746C-4F49-BCA9-3A55F2CE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Отварянето на файл се случва чрез функцията </a:t>
            </a:r>
            <a:r>
              <a:rPr lang="bg-BG" dirty="0" err="1"/>
              <a:t>open</a:t>
            </a:r>
            <a:r>
              <a:rPr lang="bg-BG" dirty="0"/>
              <a:t>() на класа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fstream</a:t>
            </a:r>
            <a:r>
              <a:rPr lang="bg-BG" dirty="0"/>
              <a:t>, който представлява файлов дескриптор</a:t>
            </a:r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pPr marL="400050" lvl="1" indent="0"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>
              <a:solidFill>
                <a:srgbClr val="00FFEB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</a:rPr>
              <a:t>fstream</a:t>
            </a:r>
            <a:r>
              <a:rPr lang="bg-BG" dirty="0">
                <a:solidFill>
                  <a:schemeClr val="tx1"/>
                </a:solidFill>
                <a:latin typeface="Consolas"/>
              </a:rPr>
              <a:t> myFile1(&lt;параметри&gt;);</a:t>
            </a:r>
          </a:p>
          <a:p>
            <a:pPr marL="457200" lvl="1" indent="0"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myFile2(); </a:t>
            </a:r>
          </a:p>
          <a:p>
            <a:pPr marL="457200" lvl="1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</a:rPr>
              <a:t>myFile2.open(&lt;параметри&gt;);</a:t>
            </a:r>
          </a:p>
        </p:txBody>
      </p:sp>
    </p:spTree>
    <p:extLst>
      <p:ext uri="{BB962C8B-B14F-4D97-AF65-F5344CB8AC3E}">
        <p14:creationId xmlns:p14="http://schemas.microsoft.com/office/powerpoint/2010/main" val="19401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C6D01B-A330-41C4-AF2F-DC1EC103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bg-BG" dirty="0"/>
              <a:t>Параметри при отваряне на файл</a:t>
            </a:r>
          </a:p>
        </p:txBody>
      </p:sp>
      <p:graphicFrame>
        <p:nvGraphicFramePr>
          <p:cNvPr id="5" name="Контейнер за съдържание 4">
            <a:extLst>
              <a:ext uri="{FF2B5EF4-FFF2-40B4-BE49-F238E27FC236}">
                <a16:creationId xmlns:a16="http://schemas.microsoft.com/office/drawing/2014/main" id="{7702F2ED-CF11-45FD-9530-807145497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09586"/>
              </p:ext>
            </p:extLst>
          </p:nvPr>
        </p:nvGraphicFramePr>
        <p:xfrm>
          <a:off x="454049" y="1829927"/>
          <a:ext cx="8753243" cy="42427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7008">
                  <a:extLst>
                    <a:ext uri="{9D8B030D-6E8A-4147-A177-3AD203B41FA5}">
                      <a16:colId xmlns:a16="http://schemas.microsoft.com/office/drawing/2014/main" val="2822319956"/>
                    </a:ext>
                  </a:extLst>
                </a:gridCol>
                <a:gridCol w="1933741">
                  <a:extLst>
                    <a:ext uri="{9D8B030D-6E8A-4147-A177-3AD203B41FA5}">
                      <a16:colId xmlns:a16="http://schemas.microsoft.com/office/drawing/2014/main" val="2617822975"/>
                    </a:ext>
                  </a:extLst>
                </a:gridCol>
                <a:gridCol w="4332494">
                  <a:extLst>
                    <a:ext uri="{9D8B030D-6E8A-4147-A177-3AD203B41FA5}">
                      <a16:colId xmlns:a16="http://schemas.microsoft.com/office/drawing/2014/main" val="650887971"/>
                    </a:ext>
                  </a:extLst>
                </a:gridCol>
              </a:tblGrid>
              <a:tr h="351477">
                <a:tc>
                  <a:txBody>
                    <a:bodyPr/>
                    <a:lstStyle/>
                    <a:p>
                      <a:r>
                        <a:rPr lang="af-ZA" sz="1700" dirty="0" err="1"/>
                        <a:t>member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constant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stands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for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access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47608868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/>
                        <a:t>in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/>
                        <a:t>input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open </a:t>
                      </a:r>
                      <a:r>
                        <a:rPr lang="af-ZA" sz="1700" dirty="0" err="1"/>
                        <a:t>for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reading</a:t>
                      </a:r>
                      <a:r>
                        <a:rPr lang="af-ZA" sz="1700" dirty="0"/>
                        <a:t>: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internal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stream</a:t>
                      </a:r>
                      <a:r>
                        <a:rPr lang="af-ZA" sz="1700" dirty="0"/>
                        <a:t> buffer </a:t>
                      </a:r>
                      <a:r>
                        <a:rPr lang="af-ZA" sz="1700" dirty="0" err="1"/>
                        <a:t>supports</a:t>
                      </a:r>
                      <a:r>
                        <a:rPr lang="af-ZA" sz="1700" dirty="0"/>
                        <a:t> input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2532337988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out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output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open </a:t>
                      </a:r>
                      <a:r>
                        <a:rPr lang="af-ZA" sz="1700" dirty="0" err="1"/>
                        <a:t>for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writing</a:t>
                      </a:r>
                      <a:r>
                        <a:rPr lang="af-ZA" sz="1700" dirty="0"/>
                        <a:t>: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internal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stream</a:t>
                      </a:r>
                      <a:r>
                        <a:rPr lang="af-ZA" sz="1700" dirty="0"/>
                        <a:t> buffer </a:t>
                      </a:r>
                      <a:r>
                        <a:rPr lang="af-ZA" sz="1700" dirty="0" err="1"/>
                        <a:t>supports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752013983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binary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binary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 are </a:t>
                      </a:r>
                      <a:r>
                        <a:rPr lang="af-ZA" sz="1700" dirty="0" err="1"/>
                        <a:t>performed</a:t>
                      </a:r>
                      <a:r>
                        <a:rPr lang="af-ZA" sz="1700" dirty="0"/>
                        <a:t> in </a:t>
                      </a:r>
                      <a:r>
                        <a:rPr lang="af-ZA" sz="1700" dirty="0" err="1"/>
                        <a:t>binary</a:t>
                      </a:r>
                      <a:r>
                        <a:rPr lang="af-ZA" sz="1700" dirty="0"/>
                        <a:t> mode </a:t>
                      </a:r>
                      <a:r>
                        <a:rPr lang="af-ZA" sz="1700" dirty="0" err="1"/>
                        <a:t>rather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than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text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70618915"/>
                  </a:ext>
                </a:extLst>
              </a:tr>
              <a:tr h="556505">
                <a:tc>
                  <a:txBody>
                    <a:bodyPr/>
                    <a:lstStyle/>
                    <a:p>
                      <a:r>
                        <a:rPr lang="af-ZA" sz="1700" dirty="0" err="1"/>
                        <a:t>ate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end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position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starts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end of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686621231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app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append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All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happen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end of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, </a:t>
                      </a:r>
                      <a:r>
                        <a:rPr lang="af-ZA" sz="1700" dirty="0" err="1"/>
                        <a:t>appending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to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existing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contents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939004183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trunc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truncate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Any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contents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existed</a:t>
                      </a:r>
                      <a:r>
                        <a:rPr lang="af-ZA" sz="1700" dirty="0"/>
                        <a:t> in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before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it</a:t>
                      </a:r>
                      <a:r>
                        <a:rPr lang="af-ZA" sz="1700" dirty="0"/>
                        <a:t> is open are </a:t>
                      </a:r>
                      <a:r>
                        <a:rPr lang="af-ZA" sz="1700" dirty="0" err="1"/>
                        <a:t>discarded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28877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F6C9C-8CCC-4638-8AA5-8494ADD3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3C4F05-DACD-463F-BC56-1C42C40E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4" y="1460612"/>
            <a:ext cx="10457364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</a:p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>
              <a:solidFill>
                <a:srgbClr val="00FFEB"/>
              </a:solidFill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latin typeface="Consolas"/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latin typeface="Consolas"/>
                <a:ea typeface="+mn-lt"/>
                <a:cs typeface="+mn-lt"/>
              </a:rPr>
              <a:t> myFile1;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    //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=&gt; ще изнася информация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myFile1.open(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"hello.txt"</a:t>
            </a:r>
            <a:r>
              <a:rPr lang="bg-BG" dirty="0"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dirty="0">
                <a:latin typeface="Consolas"/>
                <a:ea typeface="+mn-lt"/>
                <a:cs typeface="+mn-lt"/>
              </a:rPr>
              <a:t>);</a:t>
            </a:r>
            <a:endParaRPr lang="bg-BG" dirty="0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myFile1 &lt;&lt;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Hello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file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world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34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A3552C-2C73-4DE9-8721-8B22955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към примера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841456-B072-4492-8A3F-4EF778D2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 dirty="0" err="1"/>
              <a:t>std</a:t>
            </a:r>
            <a:r>
              <a:rPr lang="bg-BG" b="1" dirty="0"/>
              <a:t>::</a:t>
            </a:r>
            <a:r>
              <a:rPr lang="bg-BG" b="1" dirty="0" err="1"/>
              <a:t>fstream</a:t>
            </a:r>
            <a:r>
              <a:rPr lang="bg-BG" b="1" dirty="0"/>
              <a:t> myFile1 </a:t>
            </a:r>
            <a:r>
              <a:rPr lang="bg-BG" dirty="0"/>
              <a:t>създава файлов дескриптор</a:t>
            </a:r>
            <a:endParaRPr lang="bg-BG" b="1" dirty="0">
              <a:ea typeface="+mn-lt"/>
              <a:cs typeface="+mn-lt"/>
            </a:endParaRPr>
          </a:p>
          <a:p>
            <a:endParaRPr lang="bg-BG" dirty="0"/>
          </a:p>
          <a:p>
            <a:r>
              <a:rPr lang="bg-BG" b="1" dirty="0">
                <a:latin typeface="Consolas"/>
              </a:rPr>
              <a:t>myFile1.open("hello.txt", </a:t>
            </a:r>
            <a:r>
              <a:rPr lang="bg-BG" b="1" dirty="0" err="1">
                <a:latin typeface="Consolas"/>
              </a:rPr>
              <a:t>std</a:t>
            </a:r>
            <a:r>
              <a:rPr lang="bg-BG" b="1" dirty="0">
                <a:latin typeface="Consolas"/>
              </a:rPr>
              <a:t>::</a:t>
            </a:r>
            <a:r>
              <a:rPr lang="bg-BG" b="1" dirty="0" err="1">
                <a:latin typeface="Consolas"/>
              </a:rPr>
              <a:t>fstream</a:t>
            </a:r>
            <a:r>
              <a:rPr lang="bg-BG" b="1" dirty="0">
                <a:latin typeface="Consolas"/>
              </a:rPr>
              <a:t>::</a:t>
            </a:r>
            <a:r>
              <a:rPr lang="bg-BG" b="1" dirty="0" err="1">
                <a:latin typeface="Consolas"/>
              </a:rPr>
              <a:t>out</a:t>
            </a:r>
            <a:r>
              <a:rPr lang="bg-BG" b="1" dirty="0">
                <a:latin typeface="Consolas"/>
              </a:rPr>
              <a:t>)</a:t>
            </a:r>
            <a:r>
              <a:rPr lang="bg-BG" dirty="0"/>
              <a:t> кара файловия дескриптор да отвори файла hello.txt в режим на писане, защото </a:t>
            </a:r>
            <a:r>
              <a:rPr lang="bg-BG" b="1" dirty="0" err="1">
                <a:ea typeface="+mn-lt"/>
                <a:cs typeface="+mn-lt"/>
              </a:rPr>
              <a:t>std</a:t>
            </a:r>
            <a:r>
              <a:rPr lang="bg-BG" b="1" dirty="0">
                <a:ea typeface="+mn-lt"/>
                <a:cs typeface="+mn-lt"/>
              </a:rPr>
              <a:t>::</a:t>
            </a:r>
            <a:r>
              <a:rPr lang="bg-BG" b="1" dirty="0" err="1">
                <a:ea typeface="+mn-lt"/>
                <a:cs typeface="+mn-lt"/>
              </a:rPr>
              <a:t>fstream</a:t>
            </a:r>
            <a:r>
              <a:rPr lang="bg-BG" b="1" dirty="0">
                <a:ea typeface="+mn-lt"/>
                <a:cs typeface="+mn-lt"/>
              </a:rPr>
              <a:t>::</a:t>
            </a:r>
            <a:r>
              <a:rPr lang="bg-BG" b="1" dirty="0" err="1">
                <a:ea typeface="+mn-lt"/>
                <a:cs typeface="+mn-lt"/>
              </a:rPr>
              <a:t>out</a:t>
            </a:r>
            <a:r>
              <a:rPr lang="bg-BG" b="1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означава, че файловият дескриптор ще изнася информация към файла</a:t>
            </a:r>
          </a:p>
          <a:p>
            <a:endParaRPr lang="bg-BG" dirty="0"/>
          </a:p>
          <a:p>
            <a:r>
              <a:rPr lang="bg-BG" dirty="0"/>
              <a:t>Ако такъв файл не съществува при отваряне, то той ще бъде създаден като празен файл</a:t>
            </a:r>
          </a:p>
          <a:p>
            <a:endParaRPr lang="bg-BG" dirty="0"/>
          </a:p>
          <a:p>
            <a:r>
              <a:rPr lang="bg-BG" b="1" dirty="0">
                <a:latin typeface="Consolas"/>
              </a:rPr>
              <a:t>myFile1 &lt;&lt; "</a:t>
            </a:r>
            <a:r>
              <a:rPr lang="bg-BG" b="1" dirty="0" err="1">
                <a:latin typeface="Consolas"/>
              </a:rPr>
              <a:t>Hello</a:t>
            </a:r>
            <a:r>
              <a:rPr lang="bg-BG" b="1" dirty="0">
                <a:latin typeface="Consolas"/>
              </a:rPr>
              <a:t> </a:t>
            </a:r>
            <a:r>
              <a:rPr lang="bg-BG" b="1" dirty="0" err="1">
                <a:latin typeface="Consolas"/>
              </a:rPr>
              <a:t>file</a:t>
            </a:r>
            <a:r>
              <a:rPr lang="bg-BG" b="1" dirty="0">
                <a:latin typeface="Consolas"/>
              </a:rPr>
              <a:t> </a:t>
            </a:r>
            <a:r>
              <a:rPr lang="bg-BG" b="1" dirty="0" err="1">
                <a:latin typeface="Consolas"/>
              </a:rPr>
              <a:t>world</a:t>
            </a:r>
            <a:r>
              <a:rPr lang="bg-BG" b="1" dirty="0">
                <a:latin typeface="Consolas"/>
              </a:rPr>
              <a:t>"</a:t>
            </a:r>
            <a:r>
              <a:rPr lang="bg-BG" b="1" dirty="0"/>
              <a:t> </a:t>
            </a:r>
            <a:r>
              <a:rPr lang="bg-BG" dirty="0"/>
              <a:t>записва стринга във файла</a:t>
            </a:r>
            <a:endParaRPr lang="bg-BG" b="1" dirty="0">
              <a:ea typeface="+mn-lt"/>
              <a:cs typeface="+mn-lt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91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8805AB-3F70-408D-85F7-07AF05C5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Повторно изпълнение на примера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31ED4E0-66BD-4C6F-9BE9-2DD0D1A6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При първото изпълнение на примера се създава файл със съдържание "</a:t>
            </a:r>
            <a:r>
              <a:rPr lang="bg-BG" dirty="0" err="1">
                <a:solidFill>
                  <a:schemeClr val="tx1"/>
                </a:solidFill>
              </a:rPr>
              <a:t>Hello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 err="1">
                <a:solidFill>
                  <a:schemeClr val="tx1"/>
                </a:solidFill>
              </a:rPr>
              <a:t>file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 err="1">
                <a:solidFill>
                  <a:schemeClr val="tx1"/>
                </a:solidFill>
              </a:rPr>
              <a:t>world</a:t>
            </a:r>
            <a:r>
              <a:rPr lang="bg-BG" dirty="0">
                <a:solidFill>
                  <a:schemeClr val="tx1"/>
                </a:solidFill>
              </a:rPr>
              <a:t>"</a:t>
            </a:r>
          </a:p>
          <a:p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Какво ще стане при повторно изпълнение на програмата?</a:t>
            </a:r>
          </a:p>
          <a:p>
            <a:r>
              <a:rPr lang="bg-BG" dirty="0" err="1">
                <a:solidFill>
                  <a:srgbClr val="7030A0"/>
                </a:solidFill>
              </a:rPr>
              <a:t>Оговор</a:t>
            </a:r>
            <a:r>
              <a:rPr lang="bg-BG" dirty="0">
                <a:solidFill>
                  <a:srgbClr val="7030A0"/>
                </a:solidFill>
              </a:rPr>
              <a:t>: отново ще получим файл със съдържание 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Hello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file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7030A0"/>
                </a:solidFill>
                <a:ea typeface="+mn-lt"/>
                <a:cs typeface="+mn-lt"/>
              </a:rPr>
              <a:t>world</a:t>
            </a:r>
            <a:r>
              <a:rPr lang="bg-BG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</a:p>
          <a:p>
            <a:endParaRPr lang="bg-BG" dirty="0">
              <a:solidFill>
                <a:srgbClr val="7030A0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Причината за това е, че по подразбиране параметъра за отваряне на файл за писане е </a:t>
            </a:r>
            <a:r>
              <a:rPr lang="bg-BG" dirty="0" err="1">
                <a:solidFill>
                  <a:schemeClr val="tx1"/>
                </a:solidFill>
              </a:rPr>
              <a:t>trunc</a:t>
            </a:r>
            <a:r>
              <a:rPr lang="bg-BG" dirty="0">
                <a:solidFill>
                  <a:schemeClr val="tx1"/>
                </a:solidFill>
              </a:rPr>
              <a:t> (</a:t>
            </a:r>
            <a:r>
              <a:rPr lang="bg-BG" dirty="0" err="1">
                <a:solidFill>
                  <a:schemeClr val="tx1"/>
                </a:solidFill>
              </a:rPr>
              <a:t>truncate</a:t>
            </a:r>
            <a:r>
              <a:rPr lang="bg-BG" dirty="0">
                <a:solidFill>
                  <a:schemeClr val="tx1"/>
                </a:solidFill>
              </a:rPr>
              <a:t>), който унищожава цялата информация във файла по време на отваряне</a:t>
            </a:r>
          </a:p>
        </p:txBody>
      </p:sp>
    </p:spTree>
    <p:extLst>
      <p:ext uri="{BB962C8B-B14F-4D97-AF65-F5344CB8AC3E}">
        <p14:creationId xmlns:p14="http://schemas.microsoft.com/office/powerpoint/2010/main" val="17368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6095AD-CC09-4DEE-A420-C38CD35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подобрение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96E46F-3177-4FB0-897F-CAC3E11C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513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&lt;fstream&gt;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&lt;iostream&gt;</a:t>
            </a:r>
            <a:endParaRPr lang="bg-BG"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int main() {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std::fstream myFile1;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myFile1.open("hello.txt", std::fstream::out </a:t>
            </a:r>
            <a:r>
              <a:rPr lang="bg-BG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| std::fstream::app</a:t>
            </a:r>
            <a:r>
              <a:rPr lang="bg-BG">
                <a:latin typeface="Consolas"/>
                <a:ea typeface="+mn-lt"/>
                <a:cs typeface="+mn-lt"/>
              </a:rPr>
              <a:t>);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 &lt;&lt; "Hello file world";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return 0;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}</a:t>
            </a:r>
            <a:endParaRPr lang="bg-BG">
              <a:latin typeface="Consolas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92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8D317F-C033-4C0C-8C70-046466EC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на подобрения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30674B-B6DD-4A3B-A6E1-41E59D54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Параметрите за отваряне на флаг (наричани още флагове) се подават разделени с |</a:t>
            </a:r>
          </a:p>
          <a:p>
            <a:endParaRPr lang="bg-BG" dirty="0"/>
          </a:p>
          <a:p>
            <a:r>
              <a:rPr lang="bg-BG"/>
              <a:t>Сега при повторно изпълнение на програмата файлът има съдържание:</a:t>
            </a:r>
          </a:p>
          <a:p>
            <a:pPr marL="0" indent="0">
              <a:buNone/>
            </a:pPr>
            <a:r>
              <a:rPr lang="bg-BG">
                <a:ea typeface="+mn-lt"/>
                <a:cs typeface="+mn-lt"/>
              </a:rPr>
              <a:t>"Hello file worldHello file world"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/>
              <a:t>Това се дължи на факта, че не сме сложили символ за нов ред в края на стринга, който добавяме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53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F6C9C-8CCC-4638-8AA5-8494ADD3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Пример подобрение #2</a:t>
            </a:r>
            <a:endParaRPr lang="en-US" dirty="0">
              <a:ea typeface="+mj-lt"/>
              <a:cs typeface="+mj-lt"/>
            </a:endParaRPr>
          </a:p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3C4F05-DACD-463F-BC56-1C42C40E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92" y="2277040"/>
            <a:ext cx="10457364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</a:p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>
              <a:solidFill>
                <a:srgbClr val="00FFEB"/>
              </a:solidFill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myFile1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    //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=&gt; ще изнася информация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myFile1.open(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"hello.txt"</a:t>
            </a:r>
            <a:r>
              <a:rPr lang="bg-BG" dirty="0"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app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myFile1 &lt;&lt;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Hello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file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world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2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F6C9C-8CCC-4638-8AA5-8494ADD3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Пример за студентите във файл</a:t>
            </a:r>
            <a:endParaRPr lang="en-US" dirty="0">
              <a:ea typeface="+mj-lt"/>
              <a:cs typeface="+mj-lt"/>
            </a:endParaRPr>
          </a:p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3C4F05-DACD-463F-BC56-1C42C40E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92" y="2277040"/>
            <a:ext cx="1045736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</a:p>
          <a:p>
            <a:pPr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>
              <a:solidFill>
                <a:srgbClr val="00FFEB"/>
              </a:solidFill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myFile1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  <a:endParaRPr lang="bg-BG" dirty="0">
              <a:latin typeface="Consolas"/>
            </a:endParaRPr>
          </a:p>
          <a:p>
            <a:pPr>
              <a:buNone/>
            </a:pP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myFile1.open(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"students.txt"</a:t>
            </a:r>
            <a:r>
              <a:rPr lang="bg-BG" dirty="0"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app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myFile1 &lt;&lt;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"12345:Pesho\n"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dirty="0">
                <a:latin typeface="Consolas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82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78E349-80E4-4008-9DE9-E157FB54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F971AA-7A09-4100-9B84-B2B1FE6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Файлът е ресурс за съхранение на данни на дадено устройство</a:t>
            </a:r>
          </a:p>
          <a:p>
            <a:endParaRPr lang="bg-BG" dirty="0"/>
          </a:p>
          <a:p>
            <a:r>
              <a:rPr lang="bg-BG" dirty="0"/>
              <a:t>Има два </a:t>
            </a:r>
            <a:r>
              <a:rPr lang="bg-BG" dirty="0">
                <a:ea typeface="+mn-lt"/>
                <a:cs typeface="+mn-lt"/>
              </a:rPr>
              <a:t>основни </a:t>
            </a:r>
            <a:r>
              <a:rPr lang="bg-BG" dirty="0"/>
              <a:t>типа файлове:</a:t>
            </a:r>
          </a:p>
          <a:p>
            <a:pPr lvl="1"/>
            <a:r>
              <a:rPr lang="bg-BG" dirty="0"/>
              <a:t>Текстови: </a:t>
            </a:r>
          </a:p>
          <a:p>
            <a:pPr lvl="2"/>
            <a:r>
              <a:rPr lang="bg-BG" dirty="0"/>
              <a:t>Съхраняват данните под формата на четим текст (</a:t>
            </a:r>
            <a:r>
              <a:rPr lang="bg-BG" dirty="0" err="1"/>
              <a:t>plain</a:t>
            </a:r>
            <a:r>
              <a:rPr lang="bg-BG" dirty="0"/>
              <a:t> </a:t>
            </a:r>
            <a:r>
              <a:rPr lang="bg-BG" dirty="0" err="1"/>
              <a:t>text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Използват се за съхранение на конфигурации, код и др.</a:t>
            </a:r>
          </a:p>
          <a:p>
            <a:pPr lvl="1"/>
            <a:r>
              <a:rPr lang="bg-BG" dirty="0"/>
              <a:t>Двоични:</a:t>
            </a:r>
          </a:p>
          <a:p>
            <a:pPr lvl="2"/>
            <a:r>
              <a:rPr lang="bg-BG" dirty="0"/>
              <a:t>Съхраняват данните в двоична бройна система (0,1)</a:t>
            </a:r>
          </a:p>
          <a:p>
            <a:pPr lvl="2"/>
            <a:r>
              <a:rPr lang="bg-BG" dirty="0"/>
              <a:t>Използват се за съхранение на всякакви данни, както и за стартиране на нови процеси/програми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0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B6A7A4-D42E-447E-B7C3-CBEF9E9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ред по ред от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A5C4D6-790F-4BFB-81EC-45782D33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543"/>
            <a:ext cx="10545969" cy="49085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  <a:latin typeface="Consolas"/>
            </a:endParaRPr>
          </a:p>
          <a:p>
            <a:pPr marL="0" indent="0">
              <a:buNone/>
            </a:pPr>
            <a:r>
              <a:rPr lang="bg-BG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myFile2;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myFile2.open(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"hello.txt"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dirty="0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(myFile2,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)) {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"\n"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}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  <a:endParaRPr lang="bg-BG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20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CEB7D-94D0-46D2-B851-D8C89A0D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на примера за четене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958453-BCF2-4793-9429-46956889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60" y="2063124"/>
            <a:ext cx="8640970" cy="415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b="1"/>
              <a:t>myFile2.open("hello.txt", std::fstream::in) </a:t>
            </a:r>
            <a:r>
              <a:rPr lang="bg-BG"/>
              <a:t>не презаписва файла, защото не го отваряме за писане</a:t>
            </a:r>
            <a:endParaRPr lang="bg-BG">
              <a:ea typeface="+mn-lt"/>
              <a:cs typeface="+mn-lt"/>
            </a:endParaRPr>
          </a:p>
          <a:p>
            <a:endParaRPr lang="bg-BG" b="1" dirty="0"/>
          </a:p>
          <a:p>
            <a:r>
              <a:rPr lang="bg-BG" b="1"/>
              <a:t>std::string buffer </a:t>
            </a:r>
            <a:r>
              <a:rPr lang="bg-BG"/>
              <a:t>буфер, който ще използваме, за да съхранява прочетената информация от файла</a:t>
            </a:r>
            <a:endParaRPr lang="bg-BG">
              <a:ea typeface="+mn-lt"/>
              <a:cs typeface="+mn-lt"/>
            </a:endParaRPr>
          </a:p>
          <a:p>
            <a:endParaRPr lang="bg-BG" dirty="0"/>
          </a:p>
          <a:p>
            <a:r>
              <a:rPr lang="bg-BG" b="1"/>
              <a:t>while (getline(myFile2, buffer)) </a:t>
            </a:r>
            <a:r>
              <a:rPr lang="bg-BG"/>
              <a:t>докато има редове за четене от файла, това ще прочита реда от myFile2 и ще го записва в стринга buffer</a:t>
            </a:r>
          </a:p>
          <a:p>
            <a:endParaRPr lang="bg-BG" dirty="0"/>
          </a:p>
          <a:p>
            <a:r>
              <a:rPr lang="bg-BG" b="1"/>
              <a:t>std::cout &lt;&lt; buffer &lt;&lt; "\n" </a:t>
            </a:r>
            <a:r>
              <a:rPr lang="bg-BG"/>
              <a:t>всеки прочетен ред ще бъде изпечатан, тъй като се чете до "\n", то "\n" няма да бъде зареден в buffer и трябва сами да си го добавим</a:t>
            </a:r>
            <a:endParaRPr lang="bg-BG">
              <a:ea typeface="+mn-lt"/>
              <a:cs typeface="+mn-lt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6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AE6FBA-85D8-48EB-8CDB-7022B50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8" y="264042"/>
            <a:ext cx="8596668" cy="1320800"/>
          </a:xfrm>
        </p:spPr>
        <p:txBody>
          <a:bodyPr/>
          <a:lstStyle/>
          <a:p>
            <a:r>
              <a:rPr lang="bg-BG"/>
              <a:t>Цялостен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F0CF2-AB36-4912-A6A9-BB65C95E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8217"/>
            <a:ext cx="8366296" cy="44832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myFile1;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myFile1.open(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"test.txt"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app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myFile1 &lt;&lt;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"\n"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myFile2;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myFile2.open(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"test.txt"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sz="1400" dirty="0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(myFile2,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)) {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"\n"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}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35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9FEF46-B5AD-485B-9178-CB78E999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Цялостен пример изпълнение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B64CB8-A683-416B-B1D0-7826D5EC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What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happenning</a:t>
            </a:r>
            <a:r>
              <a:rPr lang="bg-BG" dirty="0">
                <a:latin typeface="Consolas"/>
                <a:ea typeface="+mn-lt"/>
                <a:cs typeface="+mn-lt"/>
              </a:rPr>
              <a:t>???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37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ACC682-E404-40E7-9B05-3533C832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F4D75C-0C22-4AB6-84FB-B3EEC6F2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При всяко изпълнение ние добавяме текст към файла и очакваме след това да го прочетем</a:t>
            </a:r>
          </a:p>
          <a:p>
            <a:endParaRPr lang="bg-BG" dirty="0"/>
          </a:p>
          <a:p>
            <a:r>
              <a:rPr lang="bg-BG"/>
              <a:t>Това обаче не се случва и ние получаваме само последната версия на файла преди да пишем</a:t>
            </a:r>
            <a:endParaRPr lang="bg-BG" dirty="0"/>
          </a:p>
          <a:p>
            <a:endParaRPr lang="bg-BG" dirty="0"/>
          </a:p>
          <a:p>
            <a:r>
              <a:rPr lang="bg-BG"/>
              <a:t>Причината за това е, че файлът е вече отворен за писане и тъй като процесът по писане още не е приключил, ние нямаме достъп до тази информация</a:t>
            </a:r>
            <a:endParaRPr lang="bg-BG" dirty="0"/>
          </a:p>
          <a:p>
            <a:endParaRPr lang="bg-BG" dirty="0"/>
          </a:p>
          <a:p>
            <a:r>
              <a:rPr lang="bg-BG"/>
              <a:t>Решението е да се затвори файловия дескриптор за писане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21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AE6FBA-85D8-48EB-8CDB-7022B50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8" y="264042"/>
            <a:ext cx="8596668" cy="1320800"/>
          </a:xfrm>
        </p:spPr>
        <p:txBody>
          <a:bodyPr/>
          <a:lstStyle/>
          <a:p>
            <a:r>
              <a:rPr lang="bg-BG"/>
              <a:t>Цялостен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F0CF2-AB36-4912-A6A9-BB65C95E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8217"/>
            <a:ext cx="9064795" cy="44832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sz="1400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sz="1400">
              <a:solidFill>
                <a:srgbClr val="00FFEB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myFile1;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myFile1.open(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"test.txt"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app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myFile1 &lt;&lt;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"\n"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myFile1.close();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myFile2;</a:t>
            </a:r>
            <a:endParaRPr lang="bg-BG" sz="140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myFile2.open(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"test.txt"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sz="1400" dirty="0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(myFile2,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)) {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cout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"\n"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}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myFile2.close();</a:t>
            </a: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bg-BG" sz="1400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// Добра практика е файловите дескриптори да се затварят ръчно</a:t>
            </a:r>
            <a:endParaRPr lang="en-US" sz="1400" dirty="0">
              <a:solidFill>
                <a:srgbClr val="00FF2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sz="1400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  <a:endParaRPr lang="bg-BG" sz="1400" dirty="0">
              <a:solidFill>
                <a:schemeClr val="tx1"/>
              </a:solidFill>
              <a:latin typeface="Consolas"/>
              <a:cs typeface="Time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81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6688C1-F62C-4229-A78B-B129FFA3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Цялостен пример изпълнение №2</a:t>
            </a:r>
            <a:endParaRPr lang="en-US">
              <a:ea typeface="+mj-lt"/>
              <a:cs typeface="+mj-lt"/>
            </a:endParaRPr>
          </a:p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14C753-D523-4C41-B5EF-B57BF48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63107" cy="44847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finally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working</a:t>
            </a:r>
            <a:r>
              <a:rPr lang="bg-BG" dirty="0">
                <a:latin typeface="Consolas"/>
                <a:ea typeface="+mn-lt"/>
                <a:cs typeface="+mn-lt"/>
              </a:rPr>
              <a:t> :)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 dirty="0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finally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working</a:t>
            </a:r>
            <a:r>
              <a:rPr lang="bg-BG" dirty="0">
                <a:latin typeface="Consolas"/>
                <a:ea typeface="+mn-lt"/>
                <a:cs typeface="+mn-lt"/>
              </a:rPr>
              <a:t> :)</a:t>
            </a:r>
            <a:endParaRPr lang="bg-BG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03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040CF-8970-4985-8E08-CD28A3CA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Проверка за успешно 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A5AA91-CCF9-4163-BB19-CFCA958A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Добра практика е да се проверява дали файлът е бил отворен успешно</a:t>
            </a:r>
          </a:p>
          <a:p>
            <a:endParaRPr lang="bg-BG" dirty="0"/>
          </a:p>
          <a:p>
            <a:r>
              <a:rPr lang="bg-BG" dirty="0"/>
              <a:t>Това става с </a:t>
            </a:r>
            <a:r>
              <a:rPr lang="bg-BG" dirty="0" err="1"/>
              <a:t>фунцкията</a:t>
            </a:r>
            <a:r>
              <a:rPr lang="bg-BG" dirty="0"/>
              <a:t> </a:t>
            </a:r>
            <a:r>
              <a:rPr lang="bg-BG" dirty="0" err="1"/>
              <a:t>is_open</a:t>
            </a:r>
            <a:r>
              <a:rPr lang="bg-BG" dirty="0"/>
              <a:t>()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err="1">
                <a:solidFill>
                  <a:srgbClr val="807120"/>
                </a:solidFill>
                <a:latin typeface="Consolas"/>
              </a:rPr>
              <a:t>if</a:t>
            </a:r>
            <a:r>
              <a:rPr lang="bg-BG" dirty="0">
                <a:latin typeface="Consolas"/>
              </a:rPr>
              <a:t> (</a:t>
            </a:r>
            <a:r>
              <a:rPr lang="bg-BG" dirty="0" err="1">
                <a:latin typeface="Consolas"/>
              </a:rPr>
              <a:t>myFile.is_open</a:t>
            </a:r>
            <a:r>
              <a:rPr lang="bg-BG" dirty="0">
                <a:latin typeface="Consolas"/>
              </a:rPr>
              <a:t>() == </a:t>
            </a:r>
            <a:r>
              <a:rPr lang="bg-BG" dirty="0" err="1">
                <a:solidFill>
                  <a:srgbClr val="FF00DD"/>
                </a:solidFill>
                <a:latin typeface="Consolas"/>
              </a:rPr>
              <a:t>false</a:t>
            </a:r>
            <a:r>
              <a:rPr lang="bg-BG" dirty="0">
                <a:latin typeface="Consolas"/>
              </a:rPr>
              <a:t>) {</a:t>
            </a:r>
          </a:p>
          <a:p>
            <a:pPr marL="457200" lvl="1" indent="0">
              <a:buNone/>
            </a:pPr>
            <a:r>
              <a:rPr lang="bg-BG" sz="1800" dirty="0" err="1">
                <a:latin typeface="Consolas"/>
              </a:rPr>
              <a:t>std</a:t>
            </a:r>
            <a:r>
              <a:rPr lang="bg-BG" sz="1800" dirty="0">
                <a:latin typeface="Consolas"/>
              </a:rPr>
              <a:t>::</a:t>
            </a:r>
            <a:r>
              <a:rPr lang="bg-BG" sz="1800" dirty="0" err="1">
                <a:latin typeface="Consolas"/>
              </a:rPr>
              <a:t>cerr</a:t>
            </a:r>
            <a:r>
              <a:rPr lang="bg-BG" sz="1800" dirty="0">
                <a:latin typeface="Consolas"/>
              </a:rPr>
              <a:t> &lt;&lt; </a:t>
            </a:r>
            <a:r>
              <a:rPr lang="bg-BG" sz="1800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sz="1800" dirty="0" err="1">
                <a:solidFill>
                  <a:srgbClr val="FF7700"/>
                </a:solidFill>
                <a:latin typeface="Consolas"/>
              </a:rPr>
              <a:t>Failed</a:t>
            </a:r>
            <a:r>
              <a:rPr lang="bg-BG" sz="1800" dirty="0">
                <a:solidFill>
                  <a:srgbClr val="FF7700"/>
                </a:solidFill>
                <a:latin typeface="Consolas"/>
              </a:rPr>
              <a:t> </a:t>
            </a:r>
            <a:r>
              <a:rPr lang="bg-BG" sz="1800" dirty="0" err="1">
                <a:solidFill>
                  <a:srgbClr val="FF7700"/>
                </a:solidFill>
                <a:latin typeface="Consolas"/>
              </a:rPr>
              <a:t>to</a:t>
            </a:r>
            <a:r>
              <a:rPr lang="bg-BG" sz="1800" dirty="0">
                <a:solidFill>
                  <a:srgbClr val="FF7700"/>
                </a:solidFill>
                <a:latin typeface="Consolas"/>
              </a:rPr>
              <a:t> </a:t>
            </a:r>
            <a:r>
              <a:rPr lang="bg-BG" sz="1800" dirty="0" err="1">
                <a:solidFill>
                  <a:srgbClr val="FF7700"/>
                </a:solidFill>
                <a:latin typeface="Consolas"/>
              </a:rPr>
              <a:t>open</a:t>
            </a:r>
            <a:r>
              <a:rPr lang="bg-BG" sz="1800" dirty="0">
                <a:solidFill>
                  <a:srgbClr val="FF7700"/>
                </a:solidFill>
                <a:latin typeface="Consolas"/>
              </a:rPr>
              <a:t> </a:t>
            </a:r>
            <a:r>
              <a:rPr lang="bg-BG" sz="1800" dirty="0" err="1">
                <a:solidFill>
                  <a:srgbClr val="FF7700"/>
                </a:solidFill>
                <a:latin typeface="Consolas"/>
              </a:rPr>
              <a:t>file</a:t>
            </a:r>
            <a:r>
              <a:rPr lang="bg-BG" sz="1800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sz="1800" dirty="0"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bg-BG" sz="1800" dirty="0" err="1">
                <a:latin typeface="Consolas"/>
              </a:rPr>
              <a:t>return</a:t>
            </a:r>
            <a:r>
              <a:rPr lang="bg-BG" sz="1800" dirty="0">
                <a:latin typeface="Consolas"/>
              </a:rPr>
              <a:t> </a:t>
            </a:r>
            <a:r>
              <a:rPr lang="bg-BG" sz="1800" dirty="0">
                <a:solidFill>
                  <a:srgbClr val="FF00DD"/>
                </a:solidFill>
                <a:latin typeface="Consolas"/>
              </a:rPr>
              <a:t>1</a:t>
            </a:r>
            <a:r>
              <a:rPr lang="bg-BG" sz="1800" dirty="0">
                <a:latin typeface="Consolas"/>
              </a:rPr>
              <a:t>;</a:t>
            </a:r>
          </a:p>
          <a:p>
            <a:pPr marL="57150">
              <a:buNone/>
            </a:pPr>
            <a:r>
              <a:rPr lang="bg-BG" dirty="0">
                <a:latin typeface="Consolas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40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AEA454-7E50-4384-BCD4-9F49D5D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Парсване на файла със студенти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5CAD4A-64A9-4F99-8AFB-6B0D2172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194"/>
            <a:ext cx="9092853" cy="536933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  <a:ea typeface="+mn-lt"/>
              <a:cs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iostream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  <a:ea typeface="+mn-lt"/>
              <a:cs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#include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bg-BG" dirty="0" err="1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solidFill>
                  <a:srgbClr val="00FFEB"/>
                </a:solidFill>
                <a:latin typeface="Consolas"/>
                <a:ea typeface="+mn-lt"/>
                <a:cs typeface="+mn-lt"/>
              </a:rPr>
              <a:t>&gt;</a:t>
            </a:r>
            <a:endParaRPr lang="bg-BG" dirty="0">
              <a:solidFill>
                <a:srgbClr val="00FFEB"/>
              </a:solidFill>
            </a:endParaRP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{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fn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myFile.open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"test.txt"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dirty="0" err="1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myFile.is_open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()){</a:t>
            </a:r>
            <a:endParaRPr lang="en-US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getline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myFile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)) {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</a:t>
            </a:r>
            <a:r>
              <a:rPr lang="bg-BG" dirty="0" err="1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bg-BG" dirty="0">
                <a:solidFill>
                  <a:srgbClr val="16018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 =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</a:t>
            </a:r>
            <a:r>
              <a:rPr lang="bg-BG" dirty="0" err="1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dirty="0">
                <a:solidFill>
                  <a:srgbClr val="80712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(i &lt;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buffer.size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 &amp;&amp;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[i] !=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':'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 {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fn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+=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[i++];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}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i++; 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order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to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skip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the</a:t>
            </a:r>
            <a:r>
              <a:rPr lang="bg-BG" dirty="0">
                <a:solidFill>
                  <a:srgbClr val="00FF26"/>
                </a:solidFill>
                <a:latin typeface="Consolas"/>
                <a:ea typeface="+mn-lt"/>
                <a:cs typeface="+mn-lt"/>
              </a:rPr>
              <a:t> ':'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(i &lt;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buffer.size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()) {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+=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buffer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[i++];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}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cout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Fn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fn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" </a:t>
            </a:r>
            <a:r>
              <a:rPr lang="bg-BG" dirty="0" err="1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&lt;&lt; </a:t>
            </a:r>
            <a:r>
              <a:rPr lang="bg-BG" dirty="0">
                <a:solidFill>
                  <a:srgbClr val="FF7700"/>
                </a:solidFill>
                <a:latin typeface="Consolas"/>
                <a:ea typeface="+mn-lt"/>
                <a:cs typeface="+mn-lt"/>
              </a:rPr>
              <a:t>'\n'</a:t>
            </a: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 }</a:t>
            </a: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}</a:t>
            </a:r>
            <a:endParaRPr lang="en-US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800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bg-BG" sz="18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bg-BG" dirty="0">
                <a:solidFill>
                  <a:srgbClr val="FF00D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sz="18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en-US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9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6C6998-2900-439F-BE19-9047365B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 на данни от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58D962-DA57-4ABD-85D5-71D282F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/>
              <a:t>Програмистът избира по какъв начин да съхранява данните във файлове</a:t>
            </a:r>
          </a:p>
          <a:p>
            <a:endParaRPr lang="bg-BG" dirty="0"/>
          </a:p>
          <a:p>
            <a:r>
              <a:rPr lang="bg-BG" dirty="0"/>
              <a:t>Има много стандарти за тази цел:</a:t>
            </a:r>
          </a:p>
          <a:p>
            <a:pPr lvl="1"/>
            <a:r>
              <a:rPr lang="bg-BG" dirty="0"/>
              <a:t>JSON</a:t>
            </a:r>
          </a:p>
          <a:p>
            <a:pPr lvl="1"/>
            <a:r>
              <a:rPr lang="bg-BG" dirty="0"/>
              <a:t>XML</a:t>
            </a:r>
          </a:p>
          <a:p>
            <a:pPr lvl="1"/>
            <a:r>
              <a:rPr lang="bg-BG" dirty="0"/>
              <a:t>YAML</a:t>
            </a:r>
          </a:p>
          <a:p>
            <a:pPr lvl="1"/>
            <a:r>
              <a:rPr lang="bg-BG" dirty="0"/>
              <a:t>TOML</a:t>
            </a:r>
          </a:p>
          <a:p>
            <a:pPr lvl="1"/>
            <a:r>
              <a:rPr lang="bg-BG" dirty="0"/>
              <a:t>CSV</a:t>
            </a:r>
          </a:p>
          <a:p>
            <a:pPr lvl="1"/>
            <a:r>
              <a:rPr lang="bg-BG" dirty="0"/>
              <a:t>Други</a:t>
            </a:r>
          </a:p>
          <a:p>
            <a:pPr lvl="1"/>
            <a:endParaRPr lang="bg-BG" dirty="0"/>
          </a:p>
          <a:p>
            <a:r>
              <a:rPr lang="bg-BG" dirty="0"/>
              <a:t>Много често е достатъчно да се импровизира даден прост формат за нуждите на програмата</a:t>
            </a:r>
          </a:p>
        </p:txBody>
      </p:sp>
    </p:spTree>
    <p:extLst>
      <p:ext uri="{BB962C8B-B14F-4D97-AF65-F5344CB8AC3E}">
        <p14:creationId xmlns:p14="http://schemas.microsoft.com/office/powerpoint/2010/main" val="22562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68EBE5-2F61-4ED5-A7A8-EA7D6A8B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6FFEFB-CA69-4411-A347-0097AB9C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Да кажем, че искаме да съхраним в текстов файл всички студенти от курса заедно с факултетните им номера</a:t>
            </a:r>
          </a:p>
          <a:p>
            <a:endParaRPr lang="bg-BG" dirty="0"/>
          </a:p>
          <a:p>
            <a:r>
              <a:rPr lang="bg-BG" dirty="0"/>
              <a:t>Възможно е да използваме някой от стандартизираните формати за съхранение на данни: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C1428BB-9DC8-4D94-951A-57A6F5A8BCAA}"/>
              </a:ext>
            </a:extLst>
          </p:cNvPr>
          <p:cNvSpPr txBox="1"/>
          <p:nvPr/>
        </p:nvSpPr>
        <p:spPr>
          <a:xfrm>
            <a:off x="5112784" y="4665540"/>
            <a:ext cx="34870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dirty="0">
                <a:latin typeface="Consolas"/>
                <a:cs typeface="Arial"/>
              </a:rPr>
              <a:t>YAML</a:t>
            </a:r>
            <a:endParaRPr lang="bg-BG">
              <a:latin typeface="Consolas"/>
            </a:endParaRPr>
          </a:p>
          <a:p>
            <a:r>
              <a:rPr lang="bg-BG" dirty="0">
                <a:latin typeface="Consolas"/>
                <a:cs typeface="Arial"/>
              </a:rPr>
              <a:t>- </a:t>
            </a:r>
            <a:r>
              <a:rPr lang="bg-BG" dirty="0" err="1"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latin typeface="Consolas"/>
                <a:cs typeface="Arial"/>
              </a:rPr>
              <a:t>:</a:t>
            </a:r>
          </a:p>
          <a:p>
            <a:r>
              <a:rPr lang="bg-BG" dirty="0">
                <a:latin typeface="Consolas"/>
                <a:cs typeface="Arial"/>
              </a:rPr>
              <a:t>    </a:t>
            </a:r>
            <a:r>
              <a:rPr lang="bg-BG" dirty="0" err="1">
                <a:latin typeface="Consolas"/>
                <a:cs typeface="Arial"/>
              </a:rPr>
              <a:t>fn</a:t>
            </a:r>
            <a:r>
              <a:rPr lang="bg-BG" dirty="0">
                <a:latin typeface="Consolas"/>
                <a:cs typeface="Arial"/>
              </a:rPr>
              <a:t>:   12345</a:t>
            </a:r>
          </a:p>
          <a:p>
            <a:r>
              <a:rPr lang="bg-BG" dirty="0">
                <a:latin typeface="Consolas"/>
                <a:cs typeface="Arial"/>
              </a:rPr>
              <a:t>    </a:t>
            </a:r>
            <a:r>
              <a:rPr lang="bg-BG" dirty="0" err="1">
                <a:latin typeface="Consolas"/>
                <a:cs typeface="Arial"/>
              </a:rPr>
              <a:t>name</a:t>
            </a:r>
            <a:r>
              <a:rPr lang="bg-BG" dirty="0">
                <a:latin typeface="Consolas"/>
                <a:cs typeface="Arial"/>
              </a:rPr>
              <a:t>: </a:t>
            </a:r>
            <a:r>
              <a:rPr lang="bg-BG" dirty="0">
                <a:solidFill>
                  <a:srgbClr val="FF7700"/>
                </a:solidFill>
                <a:latin typeface="Consolas"/>
                <a:cs typeface="Arial"/>
              </a:rPr>
              <a:t>'</a:t>
            </a:r>
            <a:r>
              <a:rPr lang="bg-BG" dirty="0" err="1">
                <a:solidFill>
                  <a:srgbClr val="FF7700"/>
                </a:solidFill>
                <a:latin typeface="Consolas"/>
                <a:cs typeface="Arial"/>
              </a:rPr>
              <a:t>Pesho</a:t>
            </a:r>
            <a:r>
              <a:rPr lang="bg-BG" dirty="0">
                <a:solidFill>
                  <a:srgbClr val="FF7700"/>
                </a:solidFill>
                <a:latin typeface="Consolas"/>
                <a:cs typeface="Arial"/>
              </a:rPr>
              <a:t>'</a:t>
            </a:r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75588B4E-56B0-4F03-BC5D-1A11F235ABF7}"/>
              </a:ext>
            </a:extLst>
          </p:cNvPr>
          <p:cNvSpPr txBox="1"/>
          <p:nvPr/>
        </p:nvSpPr>
        <p:spPr>
          <a:xfrm>
            <a:off x="996042" y="4396774"/>
            <a:ext cx="3141920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/>
            <a:endParaRPr lang="bg-BG" b="0" i="0" u="none" strike="noStrike" dirty="0">
              <a:solidFill>
                <a:srgbClr val="404040"/>
              </a:solidFill>
              <a:latin typeface="Consolas"/>
              <a:ea typeface="Arial"/>
              <a:cs typeface="Arial"/>
            </a:endParaRPr>
          </a:p>
          <a:p>
            <a:pPr algn="ctr" rtl="0"/>
            <a:r>
              <a:rPr lang="bg-BG" b="0" i="0" u="none" strike="noStrike" dirty="0">
                <a:latin typeface="Consolas"/>
              </a:rPr>
              <a:t> </a:t>
            </a:r>
            <a:r>
              <a:rPr lang="bg-BG" dirty="0">
                <a:latin typeface="Consolas"/>
              </a:rPr>
              <a:t>JSON</a:t>
            </a:r>
            <a:endParaRPr lang="en-US" b="0" i="0">
              <a:latin typeface="Consolas"/>
            </a:endParaRPr>
          </a:p>
          <a:p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</a:rPr>
              <a:t>student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dirty="0">
                <a:latin typeface="Consolas"/>
              </a:rPr>
              <a:t>: {</a:t>
            </a:r>
            <a:endParaRPr lang="en-US" b="0" i="0">
              <a:latin typeface="Consolas"/>
            </a:endParaRPr>
          </a:p>
          <a:p>
            <a:r>
              <a:rPr lang="bg-BG" dirty="0">
                <a:latin typeface="Consolas"/>
              </a:rPr>
              <a:t>   "</a:t>
            </a:r>
            <a:r>
              <a:rPr lang="bg-BG" dirty="0" err="1">
                <a:solidFill>
                  <a:srgbClr val="FF7700"/>
                </a:solidFill>
                <a:latin typeface="Consolas"/>
              </a:rPr>
              <a:t>fn</a:t>
            </a:r>
            <a:r>
              <a:rPr lang="bg-BG" dirty="0">
                <a:latin typeface="Consolas"/>
              </a:rPr>
              <a:t>": </a:t>
            </a:r>
            <a:r>
              <a:rPr lang="bg-BG" dirty="0">
                <a:solidFill>
                  <a:srgbClr val="FF00DD"/>
                </a:solidFill>
                <a:latin typeface="Consolas"/>
              </a:rPr>
              <a:t>2345</a:t>
            </a:r>
            <a:r>
              <a:rPr lang="bg-BG" dirty="0">
                <a:latin typeface="Consolas"/>
              </a:rPr>
              <a:t>,</a:t>
            </a:r>
            <a:endParaRPr lang="en-US" b="0" i="0" dirty="0">
              <a:latin typeface="Consolas"/>
            </a:endParaRPr>
          </a:p>
          <a:p>
            <a:r>
              <a:rPr lang="bg-BG" dirty="0">
                <a:latin typeface="Consolas"/>
              </a:rPr>
              <a:t>   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</a:rPr>
              <a:t>name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dirty="0">
                <a:latin typeface="Consolas"/>
              </a:rPr>
              <a:t>: 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</a:rPr>
              <a:t>Pesho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</a:t>
            </a:r>
            <a:endParaRPr lang="en-US" b="0" i="0">
              <a:solidFill>
                <a:srgbClr val="FF7700"/>
              </a:solidFill>
              <a:latin typeface="Consolas"/>
            </a:endParaRPr>
          </a:p>
          <a:p>
            <a:pPr algn="l" rtl="0"/>
            <a:r>
              <a:rPr lang="bg-BG" dirty="0">
                <a:latin typeface="Consolas"/>
              </a:rPr>
              <a:t>}</a:t>
            </a:r>
            <a:endParaRPr lang="bg-BG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8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68EBE5-2F61-4ED5-A7A8-EA7D6A8B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6FFEFB-CA69-4411-A347-0097AB9C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C1428BB-9DC8-4D94-951A-57A6F5A8BCAA}"/>
              </a:ext>
            </a:extLst>
          </p:cNvPr>
          <p:cNvSpPr txBox="1"/>
          <p:nvPr/>
        </p:nvSpPr>
        <p:spPr>
          <a:xfrm>
            <a:off x="5022070" y="2225326"/>
            <a:ext cx="34870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dirty="0">
                <a:latin typeface="Consolas"/>
                <a:cs typeface="Arial"/>
              </a:rPr>
              <a:t>TOML</a:t>
            </a:r>
            <a:endParaRPr lang="bg-BG">
              <a:latin typeface="Consolas"/>
            </a:endParaRPr>
          </a:p>
          <a:p>
            <a:r>
              <a:rPr lang="bg-BG" dirty="0">
                <a:latin typeface="Consolas"/>
                <a:ea typeface="+mn-lt"/>
                <a:cs typeface="+mn-lt"/>
              </a:rPr>
              <a:t>[</a:t>
            </a:r>
            <a:r>
              <a:rPr lang="bg-BG" dirty="0" err="1">
                <a:latin typeface="Consolas"/>
                <a:ea typeface="+mn-lt"/>
                <a:cs typeface="+mn-lt"/>
              </a:rPr>
              <a:t>student</a:t>
            </a:r>
            <a:r>
              <a:rPr lang="bg-BG" dirty="0">
                <a:latin typeface="Consolas"/>
                <a:ea typeface="+mn-lt"/>
                <a:cs typeface="+mn-lt"/>
              </a:rPr>
              <a:t>]</a:t>
            </a:r>
            <a:endParaRPr lang="bg-BG">
              <a:latin typeface="Consolas"/>
              <a:cs typeface="Arial"/>
            </a:endParaRPr>
          </a:p>
          <a:p>
            <a:r>
              <a:rPr lang="bg-BG" dirty="0" err="1">
                <a:solidFill>
                  <a:srgbClr val="7030A0"/>
                </a:solidFill>
                <a:latin typeface="Consolas"/>
                <a:cs typeface="Arial"/>
              </a:rPr>
              <a:t>fn</a:t>
            </a:r>
            <a:r>
              <a:rPr lang="bg-BG" dirty="0">
                <a:solidFill>
                  <a:srgbClr val="7030A0"/>
                </a:solidFill>
                <a:latin typeface="Consolas"/>
                <a:cs typeface="Arial"/>
              </a:rPr>
              <a:t>   </a:t>
            </a:r>
            <a:r>
              <a:rPr lang="bg-BG" dirty="0">
                <a:latin typeface="Consolas"/>
                <a:cs typeface="Arial"/>
              </a:rPr>
              <a:t>= </a:t>
            </a:r>
            <a:r>
              <a:rPr lang="bg-BG" dirty="0">
                <a:solidFill>
                  <a:srgbClr val="FF00DD"/>
                </a:solidFill>
                <a:latin typeface="Consolas"/>
                <a:cs typeface="Arial"/>
              </a:rPr>
              <a:t>12345</a:t>
            </a:r>
          </a:p>
          <a:p>
            <a:r>
              <a:rPr lang="bg-BG" dirty="0" err="1">
                <a:solidFill>
                  <a:srgbClr val="7030A0"/>
                </a:solidFill>
                <a:latin typeface="Consolas"/>
                <a:cs typeface="Arial"/>
              </a:rPr>
              <a:t>name</a:t>
            </a:r>
            <a:r>
              <a:rPr lang="bg-BG" dirty="0">
                <a:solidFill>
                  <a:srgbClr val="7030A0"/>
                </a:solidFill>
                <a:latin typeface="Consolas"/>
                <a:cs typeface="Arial"/>
              </a:rPr>
              <a:t> </a:t>
            </a:r>
            <a:r>
              <a:rPr lang="bg-BG" dirty="0">
                <a:latin typeface="Consolas"/>
                <a:cs typeface="Arial"/>
              </a:rPr>
              <a:t>= </a:t>
            </a:r>
            <a:r>
              <a:rPr lang="bg-BG" dirty="0">
                <a:solidFill>
                  <a:srgbClr val="FF7700"/>
                </a:solidFill>
                <a:latin typeface="Consolas"/>
                <a:cs typeface="Arial"/>
              </a:rPr>
              <a:t>"</a:t>
            </a:r>
            <a:r>
              <a:rPr lang="bg-BG" dirty="0" err="1">
                <a:solidFill>
                  <a:srgbClr val="FF7700"/>
                </a:solidFill>
                <a:latin typeface="Consolas"/>
                <a:cs typeface="Arial"/>
              </a:rPr>
              <a:t>Pesho</a:t>
            </a:r>
            <a:r>
              <a:rPr lang="bg-BG" dirty="0">
                <a:solidFill>
                  <a:srgbClr val="FF7700"/>
                </a:solidFill>
                <a:latin typeface="Consolas"/>
                <a:cs typeface="Arial"/>
              </a:rPr>
              <a:t>"</a:t>
            </a:r>
            <a:endParaRPr lang="bg-BG" dirty="0">
              <a:solidFill>
                <a:srgbClr val="FFC000"/>
              </a:solidFill>
              <a:latin typeface="Consolas"/>
              <a:cs typeface="Arial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50C81EE-97FD-4906-96AA-06A0DB6E0C9E}"/>
              </a:ext>
            </a:extLst>
          </p:cNvPr>
          <p:cNvSpPr txBox="1"/>
          <p:nvPr/>
        </p:nvSpPr>
        <p:spPr>
          <a:xfrm>
            <a:off x="3309256" y="4097417"/>
            <a:ext cx="3141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l" rtl="0"/>
            <a:endParaRPr lang="bg-BG" b="0" i="0" u="none" strike="noStrike" dirty="0">
              <a:solidFill>
                <a:srgbClr val="404040"/>
              </a:solidFill>
              <a:latin typeface="Consolas"/>
              <a:ea typeface="Arial"/>
              <a:cs typeface="Arial"/>
            </a:endParaRPr>
          </a:p>
          <a:p>
            <a:pPr algn="ctr" rtl="0"/>
            <a:r>
              <a:rPr lang="bg-BG" b="0" i="0" u="none" strike="noStrike" dirty="0">
                <a:latin typeface="Consolas"/>
              </a:rPr>
              <a:t> </a:t>
            </a:r>
            <a:r>
              <a:rPr lang="bg-BG" dirty="0">
                <a:latin typeface="Consolas"/>
              </a:rPr>
              <a:t>CSV</a:t>
            </a:r>
            <a:endParaRPr lang="en-US" b="0" i="0" dirty="0">
              <a:latin typeface="Consolas"/>
            </a:endParaRPr>
          </a:p>
          <a:p>
            <a:r>
              <a:rPr lang="bg-BG" dirty="0" err="1">
                <a:latin typeface="Consolas"/>
              </a:rPr>
              <a:t>fn</a:t>
            </a:r>
            <a:r>
              <a:rPr lang="bg-BG" dirty="0">
                <a:latin typeface="Consolas"/>
              </a:rPr>
              <a:t>, </a:t>
            </a:r>
            <a:r>
              <a:rPr lang="bg-BG" dirty="0" err="1">
                <a:latin typeface="Consolas"/>
              </a:rPr>
              <a:t>name</a:t>
            </a:r>
            <a:endParaRPr lang="bg-BG">
              <a:latin typeface="Consolas"/>
            </a:endParaRPr>
          </a:p>
          <a:p>
            <a:r>
              <a:rPr lang="bg-BG" dirty="0">
                <a:latin typeface="Consolas"/>
              </a:rPr>
              <a:t>2345,</a:t>
            </a:r>
            <a:r>
              <a:rPr lang="bg-BG" dirty="0">
                <a:solidFill>
                  <a:srgbClr val="FF7700"/>
                </a:solidFill>
                <a:latin typeface="Consolas"/>
              </a:rPr>
              <a:t>"Pesho"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Текстово поле 1">
            <a:extLst>
              <a:ext uri="{FF2B5EF4-FFF2-40B4-BE49-F238E27FC236}">
                <a16:creationId xmlns:a16="http://schemas.microsoft.com/office/drawing/2014/main" id="{92185B09-51A7-4ED4-932F-42C85EE97C59}"/>
              </a:ext>
            </a:extLst>
          </p:cNvPr>
          <p:cNvSpPr txBox="1"/>
          <p:nvPr/>
        </p:nvSpPr>
        <p:spPr>
          <a:xfrm>
            <a:off x="887185" y="1938416"/>
            <a:ext cx="3141920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/>
            <a:endParaRPr lang="bg-BG" b="0" i="0" u="none" strike="noStrike" dirty="0">
              <a:solidFill>
                <a:srgbClr val="404040"/>
              </a:solidFill>
              <a:latin typeface="Consolas"/>
              <a:ea typeface="Arial"/>
              <a:cs typeface="Arial"/>
            </a:endParaRPr>
          </a:p>
          <a:p>
            <a:pPr algn="ctr" rtl="0"/>
            <a:r>
              <a:rPr lang="bg-BG" b="0" i="0" u="none" strike="noStrike" dirty="0">
                <a:latin typeface="Consolas"/>
              </a:rPr>
              <a:t> XML</a:t>
            </a:r>
            <a:r>
              <a:rPr lang="en-US" b="0" i="0" dirty="0">
                <a:latin typeface="Consolas"/>
              </a:rPr>
              <a:t>​</a:t>
            </a:r>
          </a:p>
          <a:p>
            <a:pPr algn="l" rtl="0"/>
            <a:r>
              <a:rPr lang="bg-BG" b="0" i="0" u="none" strike="noStrike" dirty="0">
                <a:latin typeface="Consolas"/>
              </a:rPr>
              <a:t>&lt;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student</a:t>
            </a:r>
            <a:r>
              <a:rPr lang="bg-BG" b="0" i="0" u="none" strike="noStrike" dirty="0">
                <a:latin typeface="Consolas"/>
              </a:rPr>
              <a:t>&gt;</a:t>
            </a:r>
            <a:r>
              <a:rPr lang="en-US" b="0" i="0" dirty="0">
                <a:latin typeface="Consolas"/>
              </a:rPr>
              <a:t>​</a:t>
            </a:r>
          </a:p>
          <a:p>
            <a:r>
              <a:rPr lang="bg-BG" dirty="0">
                <a:latin typeface="Consolas"/>
              </a:rPr>
              <a:t>     </a:t>
            </a:r>
            <a:r>
              <a:rPr lang="bg-BG" b="0" i="0" u="none" strike="noStrike" dirty="0">
                <a:latin typeface="Consolas"/>
              </a:rPr>
              <a:t>&lt;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fn</a:t>
            </a:r>
            <a:r>
              <a:rPr lang="bg-BG" b="0" i="0" u="none" strike="noStrike" dirty="0">
                <a:latin typeface="Consolas"/>
              </a:rPr>
              <a:t>&gt;12345&lt;</a:t>
            </a:r>
            <a:r>
              <a:rPr lang="bg-BG" b="0" i="0" u="none" strike="noStrike" dirty="0">
                <a:solidFill>
                  <a:srgbClr val="7030A0"/>
                </a:solidFill>
                <a:latin typeface="Consolas"/>
              </a:rPr>
              <a:t>/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fn</a:t>
            </a:r>
            <a:r>
              <a:rPr lang="bg-BG" b="0" i="0" u="none" strike="noStrike" dirty="0">
                <a:latin typeface="Consolas"/>
              </a:rPr>
              <a:t>&gt;</a:t>
            </a:r>
            <a:r>
              <a:rPr lang="en-US" b="0" i="0" dirty="0">
                <a:latin typeface="Consolas"/>
              </a:rPr>
              <a:t>​</a:t>
            </a:r>
          </a:p>
          <a:p>
            <a:r>
              <a:rPr lang="bg-BG" dirty="0">
                <a:latin typeface="Consolas"/>
              </a:rPr>
              <a:t>     </a:t>
            </a:r>
            <a:r>
              <a:rPr lang="bg-BG" b="0" i="0" u="none" strike="noStrike" dirty="0">
                <a:latin typeface="Consolas"/>
              </a:rPr>
              <a:t>&lt;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name</a:t>
            </a:r>
            <a:r>
              <a:rPr lang="bg-BG" b="0" i="0" u="none" strike="noStrike" dirty="0">
                <a:latin typeface="Consolas"/>
              </a:rPr>
              <a:t>&gt;</a:t>
            </a:r>
            <a:r>
              <a:rPr lang="bg-BG" b="0" i="0" u="none" strike="noStrike" dirty="0" err="1">
                <a:latin typeface="Consolas"/>
              </a:rPr>
              <a:t>Pesho</a:t>
            </a:r>
            <a:r>
              <a:rPr lang="bg-BG" b="0" i="0" u="none" strike="noStrike" dirty="0">
                <a:latin typeface="Consolas"/>
              </a:rPr>
              <a:t>&lt;</a:t>
            </a:r>
            <a:r>
              <a:rPr lang="bg-BG" b="0" i="0" u="none" strike="noStrike" dirty="0">
                <a:solidFill>
                  <a:srgbClr val="7030A0"/>
                </a:solidFill>
                <a:latin typeface="Consolas"/>
              </a:rPr>
              <a:t>/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name</a:t>
            </a:r>
            <a:r>
              <a:rPr lang="bg-BG" b="0" i="0" u="none" strike="noStrike" dirty="0">
                <a:latin typeface="Consolas"/>
              </a:rPr>
              <a:t>&gt;</a:t>
            </a:r>
            <a:r>
              <a:rPr lang="en-US" b="0" i="0" dirty="0">
                <a:latin typeface="Consolas"/>
              </a:rPr>
              <a:t>​</a:t>
            </a:r>
          </a:p>
          <a:p>
            <a:pPr algn="l" rtl="0"/>
            <a:r>
              <a:rPr lang="bg-BG" b="0" i="0" u="none" strike="noStrike" dirty="0">
                <a:latin typeface="Consolas"/>
              </a:rPr>
              <a:t>&lt;</a:t>
            </a:r>
            <a:r>
              <a:rPr lang="bg-BG" b="0" i="0" u="none" strike="noStrike" dirty="0">
                <a:solidFill>
                  <a:srgbClr val="7030A0"/>
                </a:solidFill>
                <a:latin typeface="Consolas"/>
              </a:rPr>
              <a:t>/</a:t>
            </a:r>
            <a:r>
              <a:rPr lang="bg-BG" b="0" i="0" u="none" strike="noStrike" dirty="0" err="1">
                <a:solidFill>
                  <a:srgbClr val="7030A0"/>
                </a:solidFill>
                <a:latin typeface="Consolas"/>
              </a:rPr>
              <a:t>student</a:t>
            </a:r>
            <a:r>
              <a:rPr lang="bg-BG" b="0" i="0" u="none" strike="noStrike" dirty="0">
                <a:latin typeface="Consolas"/>
              </a:rPr>
              <a:t>&gt;</a:t>
            </a:r>
            <a:endParaRPr lang="bg-BG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9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88652B-742A-465C-A6A6-AF67643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9353FEA-E3AE-4675-B25A-B2528813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Тези формати са се доказали и се използват много в различни сфери</a:t>
            </a:r>
          </a:p>
          <a:p>
            <a:endParaRPr lang="bg-BG" dirty="0"/>
          </a:p>
          <a:p>
            <a:r>
              <a:rPr lang="bg-BG" dirty="0"/>
              <a:t>Те са подходящи за работа с голямо количество разнообразна информация</a:t>
            </a:r>
          </a:p>
          <a:p>
            <a:endParaRPr lang="bg-BG" dirty="0"/>
          </a:p>
          <a:p>
            <a:r>
              <a:rPr lang="bg-BG" dirty="0"/>
              <a:t>Нашата нужда е да се съхраняват само студенти и то само с име и факултетен номер:</a:t>
            </a:r>
          </a:p>
          <a:p>
            <a:endParaRPr lang="bg-BG" dirty="0"/>
          </a:p>
          <a:p>
            <a:pPr marL="0" indent="0" algn="ctr">
              <a:buNone/>
            </a:pPr>
            <a:r>
              <a:rPr lang="bg-BG" dirty="0">
                <a:ea typeface="+mn-lt"/>
                <a:cs typeface="+mn-lt"/>
              </a:rPr>
              <a:t>12345:</a:t>
            </a:r>
            <a:r>
              <a:rPr lang="bg-BG" dirty="0"/>
              <a:t>Pesho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91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341FD-6E6F-432B-92A2-EFF2FD13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0B7B3F-1AA7-485A-9072-2884BE9D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Тъй като знаем каква информация ще съхраняваме, не ни е нужно да уточняваме това в текстовия файл</a:t>
            </a:r>
          </a:p>
          <a:p>
            <a:endParaRPr lang="bg-BG" dirty="0"/>
          </a:p>
          <a:p>
            <a:r>
              <a:rPr lang="bg-BG" dirty="0"/>
              <a:t>Нужно ни е единствено да имаме информацията, която ни трябва - факултетен номер и име</a:t>
            </a:r>
          </a:p>
          <a:p>
            <a:endParaRPr lang="bg-BG" dirty="0"/>
          </a:p>
          <a:p>
            <a:r>
              <a:rPr lang="bg-BG" dirty="0"/>
              <a:t>За да можем да разграничим двете полета едно от друго ни трябва разделител - символ или комбинация от символи, които знаем, че няма как да са част от информацията, която съхраняваме (например : или |, или ||)</a:t>
            </a:r>
          </a:p>
        </p:txBody>
      </p:sp>
    </p:spTree>
    <p:extLst>
      <p:ext uri="{BB962C8B-B14F-4D97-AF65-F5344CB8AC3E}">
        <p14:creationId xmlns:p14="http://schemas.microsoft.com/office/powerpoint/2010/main" val="36881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28E191-0AC1-4D76-BC17-88B7739F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771708E-720B-4A27-A2E2-BA56FCEC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Така можем на всеки ред да съхраняваме по точно един запис за студент:</a:t>
            </a:r>
          </a:p>
          <a:p>
            <a:pPr marL="0" indent="0">
              <a:buNone/>
            </a:pPr>
            <a:r>
              <a:rPr lang="bg-BG" dirty="0"/>
              <a:t>12345:Pesho</a:t>
            </a:r>
          </a:p>
          <a:p>
            <a:pPr marL="0" indent="0">
              <a:buNone/>
            </a:pPr>
            <a:r>
              <a:rPr lang="bg-BG" dirty="0"/>
              <a:t>12346:Gosho</a:t>
            </a:r>
          </a:p>
          <a:p>
            <a:pPr marL="0" indent="0">
              <a:buNone/>
            </a:pPr>
            <a:r>
              <a:rPr lang="bg-BG" dirty="0"/>
              <a:t>12321:Grisho</a:t>
            </a:r>
          </a:p>
          <a:p>
            <a:pPr marL="0" indent="0">
              <a:buNone/>
            </a:pPr>
            <a:r>
              <a:rPr lang="bg-BG" dirty="0"/>
              <a:t>12353:Tony</a:t>
            </a:r>
          </a:p>
          <a:p>
            <a:pPr marL="0" indent="0">
              <a:buNone/>
            </a:pPr>
            <a:r>
              <a:rPr lang="bg-BG" dirty="0"/>
              <a:t>…..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Този формат е изключително лесен за обработка и ни върши необходимата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31552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23D8C2-2C41-4DC3-94F5-03D2F6AD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424DEE-98C7-4F19-93F5-73D3F0A0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Работата с файлове се осъществява чрез файлови дескриптори (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fstream</a:t>
            </a:r>
            <a:r>
              <a:rPr lang="bg-BG" dirty="0"/>
              <a:t> в контекста на С++)</a:t>
            </a:r>
          </a:p>
          <a:p>
            <a:endParaRPr lang="bg-BG" dirty="0"/>
          </a:p>
          <a:p>
            <a:r>
              <a:rPr lang="bg-BG" dirty="0"/>
              <a:t>Това са системни единици, на които отговарят числа, които осъществяват връзката между текущия процес и файла, за който отговарят</a:t>
            </a:r>
          </a:p>
          <a:p>
            <a:endParaRPr lang="bg-BG" dirty="0"/>
          </a:p>
          <a:p>
            <a:r>
              <a:rPr lang="bg-BG" dirty="0"/>
              <a:t>Файловите дескриптори имат 2 основни роли - четене и писане, като може да извършват и двете</a:t>
            </a:r>
          </a:p>
        </p:txBody>
      </p:sp>
    </p:spTree>
    <p:extLst>
      <p:ext uri="{BB962C8B-B14F-4D97-AF65-F5344CB8AC3E}">
        <p14:creationId xmlns:p14="http://schemas.microsoft.com/office/powerpoint/2010/main" val="31251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Facet</vt:lpstr>
      <vt:lpstr>Работа с текстови файлове </vt:lpstr>
      <vt:lpstr>Какво представлява файл</vt:lpstr>
      <vt:lpstr>Интерпретиране на данни от файл</vt:lpstr>
      <vt:lpstr>Пример</vt:lpstr>
      <vt:lpstr>Пример</vt:lpstr>
      <vt:lpstr>Пример</vt:lpstr>
      <vt:lpstr>Пример</vt:lpstr>
      <vt:lpstr>Пример</vt:lpstr>
      <vt:lpstr>Работа с файлове</vt:lpstr>
      <vt:lpstr>Отваряне на файл</vt:lpstr>
      <vt:lpstr>Отваряне на файл</vt:lpstr>
      <vt:lpstr>Параметри при отваряне на файл</vt:lpstr>
      <vt:lpstr>Пример </vt:lpstr>
      <vt:lpstr>Пояснение към примера</vt:lpstr>
      <vt:lpstr>Повторно изпълнение на примера</vt:lpstr>
      <vt:lpstr>Пример подобрение #1</vt:lpstr>
      <vt:lpstr>Пояснение на подобрения пример</vt:lpstr>
      <vt:lpstr>Пример подобрение #2 </vt:lpstr>
      <vt:lpstr>Пример за студентите във файл </vt:lpstr>
      <vt:lpstr>Четене ред по ред от файл</vt:lpstr>
      <vt:lpstr>Пояснение на примера за четене</vt:lpstr>
      <vt:lpstr>Цялостен пример</vt:lpstr>
      <vt:lpstr>Цялостен пример изпълнение</vt:lpstr>
      <vt:lpstr>Пояснение</vt:lpstr>
      <vt:lpstr>Цялостен пример</vt:lpstr>
      <vt:lpstr>Цялостен пример изпълнение №2 </vt:lpstr>
      <vt:lpstr>Проверка за успешно отваряне на файл</vt:lpstr>
      <vt:lpstr>Парсване на файла със студенти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1148</cp:revision>
  <dcterms:created xsi:type="dcterms:W3CDTF">2020-07-31T13:25:29Z</dcterms:created>
  <dcterms:modified xsi:type="dcterms:W3CDTF">2021-11-22T21:16:42Z</dcterms:modified>
</cp:coreProperties>
</file>