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Introduction-To-Programming/tree/main/11_Struc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r>
              <a:rPr lang="en-US" dirty="0"/>
              <a:t>, Class Definition &amp;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39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73" y="2586655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Defining classes – 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8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variable of a 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dirty="0"/>
              <a:t> data type</a:t>
            </a:r>
          </a:p>
          <a:p>
            <a:r>
              <a:rPr lang="en-US" dirty="0"/>
              <a:t>Objects follow the same rules as normal variables</a:t>
            </a:r>
          </a:p>
          <a:p>
            <a:pPr marL="989683" lvl="1" indent="-380647">
              <a:defRPr sz="3100"/>
            </a:pPr>
            <a:r>
              <a:rPr lang="en-US" dirty="0"/>
              <a:t>Can be passed as copy to a function or by reference with 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&amp;</a:t>
            </a:r>
            <a:endParaRPr lang="en-US" sz="3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989683" lvl="1" indent="-380647">
              <a:defRPr sz="3100"/>
            </a:pPr>
            <a:r>
              <a:rPr lang="en-US" dirty="0"/>
              <a:t>Can be put into arrays, </a:t>
            </a:r>
            <a:r>
              <a:rPr lang="en-US" sz="3100" dirty="0">
                <a:ea typeface="Consolas"/>
                <a:cs typeface="Consolas"/>
                <a:sym typeface="Consolas"/>
              </a:rPr>
              <a:t>vector</a:t>
            </a:r>
            <a:r>
              <a:rPr lang="en-US" dirty="0"/>
              <a:t>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7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699" y="271728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Using objects – 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github.com/NaskoVasilev/Introduction-To-Programming/tree/main/11_Structs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vs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C++ </a:t>
            </a:r>
            <a:r>
              <a:rPr lang="en-US" b="1" dirty="0" err="1">
                <a:latin typeface="Consolas" panose="020B0609020204030204" pitchFamily="49" charset="0"/>
              </a:rPr>
              <a:t>struct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class</a:t>
            </a:r>
            <a:r>
              <a:rPr lang="en-US" dirty="0"/>
              <a:t> mean exactly the same thing, except: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class</a:t>
            </a:r>
            <a:r>
              <a:rPr lang="en-US" dirty="0"/>
              <a:t> by default uses </a:t>
            </a:r>
            <a:r>
              <a:rPr lang="en-US" b="1" dirty="0">
                <a:latin typeface="Consolas" panose="020B0609020204030204" pitchFamily="49" charset="0"/>
              </a:rPr>
              <a:t>private:</a:t>
            </a:r>
            <a:r>
              <a:rPr lang="en-US" dirty="0"/>
              <a:t> at the start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</a:rPr>
              <a:t>struct</a:t>
            </a:r>
            <a:r>
              <a:rPr lang="en-US" dirty="0"/>
              <a:t> by default uses </a:t>
            </a:r>
            <a:r>
              <a:rPr lang="en-US" b="1" dirty="0">
                <a:latin typeface="Consolas" panose="020B0609020204030204" pitchFamily="49" charset="0"/>
              </a:rPr>
              <a:t>public:</a:t>
            </a:r>
            <a:r>
              <a:rPr lang="en-US" dirty="0"/>
              <a:t> at the start</a:t>
            </a:r>
          </a:p>
          <a:p>
            <a:pPr lvl="1"/>
            <a:r>
              <a:rPr lang="en-US" dirty="0"/>
              <a:t>i.e. </a:t>
            </a:r>
            <a:r>
              <a:rPr lang="en-US" b="1" dirty="0">
                <a:latin typeface="Consolas" panose="020B0609020204030204" pitchFamily="49" charset="0"/>
              </a:rPr>
              <a:t>class</a:t>
            </a:r>
            <a:r>
              <a:rPr lang="en-US" dirty="0"/>
              <a:t> with </a:t>
            </a:r>
            <a:r>
              <a:rPr lang="en-US" b="1" dirty="0">
                <a:latin typeface="Consolas" panose="020B0609020204030204" pitchFamily="49" charset="0"/>
              </a:rPr>
              <a:t>public</a:t>
            </a:r>
            <a:r>
              <a:rPr lang="en-US" dirty="0"/>
              <a:t> at the </a:t>
            </a:r>
            <a:br>
              <a:rPr lang="en-US" dirty="0"/>
            </a:br>
            <a:r>
              <a:rPr lang="en-US" dirty="0"/>
              <a:t>start is the same as a </a:t>
            </a:r>
            <a:r>
              <a:rPr lang="en-US" b="1" dirty="0" err="1">
                <a:latin typeface="Consolas" panose="020B0609020204030204" pitchFamily="49" charset="0"/>
              </a:rPr>
              <a:t>struct</a:t>
            </a:r>
            <a:r>
              <a:rPr lang="en-US" dirty="0"/>
              <a:t> </a:t>
            </a:r>
          </a:p>
          <a:p>
            <a:r>
              <a:rPr lang="en-US" dirty="0"/>
              <a:t>The C++ community usually prefers class for actual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</a:p>
          <a:p>
            <a:r>
              <a:rPr lang="en-US" dirty="0" smtClean="0"/>
              <a:t>Introduction to OOP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Objects</a:t>
            </a:r>
          </a:p>
          <a:p>
            <a:r>
              <a:rPr lang="af-ZA" dirty="0" smtClean="0"/>
              <a:t>Tasks solving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1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84453"/>
          </a:xfrm>
        </p:spPr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Enumerations contain a fixed list of special constant values </a:t>
            </a:r>
          </a:p>
          <a:p>
            <a:r>
              <a:rPr lang="en-US" dirty="0" smtClean="0"/>
              <a:t>E.g</a:t>
            </a:r>
            <a:r>
              <a:rPr lang="en-US" dirty="0"/>
              <a:t>. standard colors – red, green, blue, yellow, orange, etc.</a:t>
            </a:r>
          </a:p>
          <a:p>
            <a:r>
              <a:rPr lang="en-US" dirty="0"/>
              <a:t>E.g. currencies – USD, BGN, GBP, etc.</a:t>
            </a:r>
          </a:p>
          <a:p>
            <a:r>
              <a:rPr lang="en-US" dirty="0"/>
              <a:t>E.g. automobile fuel type – Petrol, Diesel, Electricity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0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691" y="1480456"/>
            <a:ext cx="8595779" cy="376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6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the Real World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our data types were essentially “just numbers”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are obviously numbers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latin typeface="Consolas" panose="020B0609020204030204" pitchFamily="49" charset="0"/>
              </a:rPr>
              <a:t>char</a:t>
            </a:r>
            <a:r>
              <a:rPr lang="en-US" dirty="0"/>
              <a:t> is also a number, although treated like a symbol</a:t>
            </a:r>
          </a:p>
          <a:p>
            <a:pPr lvl="1"/>
            <a:r>
              <a:rPr lang="en-US" dirty="0"/>
              <a:t>arrays of the above types are still just numerical data</a:t>
            </a:r>
          </a:p>
          <a:p>
            <a:r>
              <a:rPr lang="en-US" dirty="0"/>
              <a:t>The physical world CAN be represented entirely by numbers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Computers work with 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en-US" dirty="0"/>
              <a:t>s and </a:t>
            </a:r>
            <a:r>
              <a:rPr lang="en-US" b="1" dirty="0">
                <a:latin typeface="Consolas" panose="020B0609020204030204" pitchFamily="49" charset="0"/>
              </a:rPr>
              <a:t>0</a:t>
            </a:r>
            <a:r>
              <a:rPr lang="en-US" dirty="0"/>
              <a:t>s </a:t>
            </a:r>
            <a:r>
              <a:rPr lang="en-US" dirty="0" smtClean="0"/>
              <a:t>anyway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the Real World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507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real world, we usually talk about "</a:t>
            </a:r>
            <a:r>
              <a:rPr lang="en-US" b="1" dirty="0"/>
              <a:t>objects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e.g.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b="1" dirty="0"/>
              <a:t>Peter</a:t>
            </a:r>
            <a:r>
              <a:rPr lang="en-US" dirty="0"/>
              <a:t>, </a:t>
            </a:r>
            <a:r>
              <a:rPr lang="en-US" b="1" dirty="0"/>
              <a:t>United Kingdom</a:t>
            </a:r>
            <a:r>
              <a:rPr lang="bg-BG" dirty="0"/>
              <a:t>, </a:t>
            </a:r>
            <a:r>
              <a:rPr lang="en-US" b="1" dirty="0" err="1" smtClean="0"/>
              <a:t>Nasko's</a:t>
            </a:r>
            <a:r>
              <a:rPr lang="en-US" b="1" dirty="0" smtClean="0"/>
              <a:t> </a:t>
            </a:r>
            <a:r>
              <a:rPr lang="en-US" b="1" dirty="0"/>
              <a:t>Car</a:t>
            </a:r>
          </a:p>
          <a:p>
            <a:pPr lvl="1"/>
            <a:r>
              <a:rPr lang="en-US" dirty="0"/>
              <a:t>Objects have attributes/properties, e.g.: </a:t>
            </a:r>
            <a:r>
              <a:rPr lang="en-US" b="1" dirty="0"/>
              <a:t>age</a:t>
            </a:r>
            <a:r>
              <a:rPr lang="en-US" dirty="0"/>
              <a:t>, </a:t>
            </a:r>
            <a:r>
              <a:rPr lang="en-US" b="1" dirty="0"/>
              <a:t>population</a:t>
            </a:r>
            <a:r>
              <a:rPr lang="en-US" dirty="0"/>
              <a:t>, </a:t>
            </a:r>
            <a:r>
              <a:rPr lang="en-US" b="1" dirty="0"/>
              <a:t>fuel</a:t>
            </a:r>
          </a:p>
          <a:p>
            <a:pPr lvl="1"/>
            <a:r>
              <a:rPr lang="en-US" dirty="0"/>
              <a:t>Objects can sometimes do things, e.g.: </a:t>
            </a:r>
            <a:r>
              <a:rPr lang="en-US" b="1" dirty="0"/>
              <a:t>talk</a:t>
            </a:r>
            <a:r>
              <a:rPr lang="en-US" dirty="0"/>
              <a:t>, </a:t>
            </a:r>
            <a:r>
              <a:rPr lang="en-US" b="1" dirty="0"/>
              <a:t>leave EU</a:t>
            </a:r>
            <a:r>
              <a:rPr lang="en-US" dirty="0"/>
              <a:t>, </a:t>
            </a:r>
            <a:r>
              <a:rPr lang="en-US" b="1" dirty="0"/>
              <a:t>break</a:t>
            </a:r>
          </a:p>
          <a:p>
            <a:r>
              <a:rPr lang="en-US" dirty="0"/>
              <a:t>There are usually multiple objects of the same </a:t>
            </a:r>
            <a:r>
              <a:rPr lang="en-US" b="1" dirty="0"/>
              <a:t>type</a:t>
            </a:r>
            <a:r>
              <a:rPr lang="en-US" dirty="0"/>
              <a:t>/</a:t>
            </a:r>
            <a:r>
              <a:rPr lang="en-US" b="1" dirty="0"/>
              <a:t>class</a:t>
            </a:r>
          </a:p>
          <a:p>
            <a:pPr lvl="1"/>
            <a:r>
              <a:rPr lang="en-US" b="1" dirty="0"/>
              <a:t>Peter</a:t>
            </a:r>
            <a:r>
              <a:rPr lang="en-US" dirty="0"/>
              <a:t>, </a:t>
            </a:r>
            <a:r>
              <a:rPr lang="en-US" b="1" dirty="0" err="1" smtClean="0"/>
              <a:t>Georgi</a:t>
            </a:r>
            <a:r>
              <a:rPr lang="en-US" b="1" dirty="0" smtClean="0"/>
              <a:t>, Nasko </a:t>
            </a:r>
            <a:r>
              <a:rPr lang="en-US" dirty="0" smtClean="0"/>
              <a:t>are </a:t>
            </a:r>
            <a:r>
              <a:rPr lang="en-US" dirty="0"/>
              <a:t>all people</a:t>
            </a:r>
          </a:p>
          <a:p>
            <a:pPr lvl="1"/>
            <a:r>
              <a:rPr lang="en-US" b="1" dirty="0"/>
              <a:t>United Kingdom</a:t>
            </a:r>
            <a:r>
              <a:rPr lang="en-US" dirty="0"/>
              <a:t>, </a:t>
            </a:r>
            <a:r>
              <a:rPr lang="en-US" b="1" dirty="0" smtClean="0"/>
              <a:t>Bulgaria</a:t>
            </a:r>
            <a:r>
              <a:rPr lang="en-US" dirty="0" smtClean="0"/>
              <a:t>, </a:t>
            </a:r>
            <a:r>
              <a:rPr lang="en-US" b="1" dirty="0"/>
              <a:t>Egypt</a:t>
            </a:r>
            <a:r>
              <a:rPr lang="en-US" dirty="0"/>
              <a:t> are all countries</a:t>
            </a:r>
          </a:p>
          <a:p>
            <a:r>
              <a:rPr lang="en-US" dirty="0"/>
              <a:t>Object-oriented programming focuses on such </a:t>
            </a:r>
            <a:r>
              <a:rPr lang="en-US" sz="3200" b="1" dirty="0"/>
              <a:t>classes &amp; objects</a:t>
            </a:r>
            <a:endParaRPr lang="bg-BG" sz="32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5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Introduces ways to group data into user-defined data types</a:t>
            </a:r>
          </a:p>
          <a:p>
            <a:pPr lvl="1"/>
            <a:r>
              <a:rPr lang="en-US" dirty="0"/>
              <a:t>E.g. a </a:t>
            </a:r>
            <a:r>
              <a:rPr lang="en-US" b="1" dirty="0">
                <a:latin typeface="Consolas" panose="020B0609020204030204" pitchFamily="49" charset="0"/>
              </a:rPr>
              <a:t>Person</a:t>
            </a:r>
            <a:r>
              <a:rPr lang="en-US" dirty="0"/>
              <a:t> type, a </a:t>
            </a:r>
            <a:r>
              <a:rPr lang="en-US" b="1" dirty="0">
                <a:latin typeface="Consolas" panose="020B0609020204030204" pitchFamily="49" charset="0"/>
              </a:rPr>
              <a:t>Country</a:t>
            </a:r>
            <a:r>
              <a:rPr lang="en-US" dirty="0"/>
              <a:t> type, a </a:t>
            </a:r>
            <a:r>
              <a:rPr lang="en-US" b="1" dirty="0">
                <a:latin typeface="Consolas" panose="020B0609020204030204" pitchFamily="49" charset="0"/>
              </a:rPr>
              <a:t>Car</a:t>
            </a:r>
            <a:r>
              <a:rPr lang="en-US" dirty="0"/>
              <a:t> type, etc.</a:t>
            </a:r>
          </a:p>
          <a:p>
            <a:pPr lvl="1"/>
            <a:r>
              <a:rPr lang="en-US" dirty="0"/>
              <a:t>Variables defined in a user-defined type are called “</a:t>
            </a:r>
            <a:r>
              <a:rPr lang="en-US" b="1" dirty="0"/>
              <a:t>fields</a:t>
            </a:r>
            <a:r>
              <a:rPr lang="en-US" dirty="0"/>
              <a:t>”</a:t>
            </a:r>
          </a:p>
          <a:p>
            <a:r>
              <a:rPr lang="en-US" dirty="0"/>
              <a:t>Such types are called “</a:t>
            </a:r>
            <a:r>
              <a:rPr lang="en-US" b="1" dirty="0"/>
              <a:t>classes</a:t>
            </a:r>
            <a:r>
              <a:rPr lang="en-US" dirty="0"/>
              <a:t>”</a:t>
            </a:r>
          </a:p>
          <a:p>
            <a:r>
              <a:rPr lang="en-US" dirty="0"/>
              <a:t>Variables with such a type are called “</a:t>
            </a:r>
            <a:r>
              <a:rPr lang="en-US" b="1" dirty="0"/>
              <a:t>objects</a:t>
            </a:r>
            <a:r>
              <a:rPr lang="en-US" dirty="0"/>
              <a:t>”</a:t>
            </a:r>
          </a:p>
          <a:p>
            <a:r>
              <a:rPr lang="en-US" dirty="0"/>
              <a:t>In addition to data, we can add functions to a </a:t>
            </a:r>
            <a:r>
              <a:rPr lang="en-US" b="1" dirty="0"/>
              <a:t>class</a:t>
            </a:r>
          </a:p>
          <a:p>
            <a:pPr lvl="1"/>
            <a:r>
              <a:rPr lang="en-US" dirty="0"/>
              <a:t>Functions in a class are called </a:t>
            </a:r>
            <a:r>
              <a:rPr lang="en-US" b="1" dirty="0"/>
              <a:t>methods</a:t>
            </a:r>
            <a:endParaRPr lang="en-US" sz="3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2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/>
              <a:t>In programming, </a:t>
            </a:r>
            <a:r>
              <a:rPr lang="en-US" sz="3600" b="1" dirty="0"/>
              <a:t>classes</a:t>
            </a:r>
            <a:r>
              <a:rPr lang="en-US" sz="3600" dirty="0"/>
              <a:t> provide the structure for </a:t>
            </a:r>
            <a:r>
              <a:rPr lang="en-US" sz="3600" b="1" dirty="0"/>
              <a:t>objects</a:t>
            </a:r>
          </a:p>
          <a:p>
            <a:r>
              <a:rPr lang="en-US" sz="3600" dirty="0"/>
              <a:t>User-defined data types</a:t>
            </a:r>
          </a:p>
          <a:p>
            <a:pPr lvl="1"/>
            <a:r>
              <a:rPr lang="en-US" sz="3400" dirty="0"/>
              <a:t>Act as a </a:t>
            </a:r>
            <a:r>
              <a:rPr lang="en-US" sz="3400" b="1" dirty="0"/>
              <a:t>template</a:t>
            </a:r>
            <a:r>
              <a:rPr lang="bg-BG" sz="3400" dirty="0"/>
              <a:t> </a:t>
            </a:r>
            <a:r>
              <a:rPr lang="en-US" sz="3400" dirty="0"/>
              <a:t>for </a:t>
            </a:r>
            <a:r>
              <a:rPr lang="en-US" sz="3400" b="1" dirty="0"/>
              <a:t>objects</a:t>
            </a:r>
            <a:r>
              <a:rPr lang="en-US" sz="3400" dirty="0"/>
              <a:t> of the same type</a:t>
            </a:r>
          </a:p>
          <a:p>
            <a:r>
              <a:rPr lang="en-US" sz="3600" dirty="0"/>
              <a:t>Definition contains the class “</a:t>
            </a:r>
            <a:r>
              <a:rPr lang="en-US" sz="3600" b="1" dirty="0"/>
              <a:t>members</a:t>
            </a:r>
            <a:r>
              <a:rPr lang="en-US" sz="3600" dirty="0"/>
              <a:t>”:</a:t>
            </a:r>
          </a:p>
          <a:p>
            <a:pPr lvl="1"/>
            <a:r>
              <a:rPr lang="en-US" sz="3400" dirty="0"/>
              <a:t>Fields, Methods, Constructors, Destructors</a:t>
            </a:r>
          </a:p>
          <a:p>
            <a:r>
              <a:rPr lang="en-US" sz="3600" dirty="0"/>
              <a:t>One class may have many instances (objects)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Any variable of a </a:t>
            </a:r>
            <a:r>
              <a:rPr lang="en-US" sz="3600" b="1" dirty="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3600" dirty="0"/>
              <a:t>-defined data type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3400" b="1" dirty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400" dirty="0">
                <a:sym typeface="Consolas"/>
              </a:rPr>
              <a:t> (dot) is used for a</a:t>
            </a:r>
            <a:r>
              <a:rPr lang="en-US" sz="3400" dirty="0"/>
              <a:t>ccessing members of an object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The </a:t>
            </a:r>
            <a:r>
              <a:rPr lang="en-GB" sz="3600" b="1" dirty="0"/>
              <a:t>instance</a:t>
            </a:r>
            <a:r>
              <a:rPr lang="en-GB" sz="3600" dirty="0"/>
              <a:t> is the object itself, which is</a:t>
            </a:r>
            <a:r>
              <a:rPr lang="en-US" sz="3600" dirty="0"/>
              <a:t> </a:t>
            </a:r>
            <a:r>
              <a:rPr lang="en-GB" sz="3600" dirty="0"/>
              <a:t>created</a:t>
            </a:r>
            <a:br>
              <a:rPr lang="en-GB" sz="3600" dirty="0"/>
            </a:br>
            <a:r>
              <a:rPr lang="en-GB" sz="3600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All instances have common </a:t>
            </a:r>
            <a:r>
              <a:rPr lang="en-GB" sz="3600" b="1" dirty="0"/>
              <a:t>behaviour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7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65</TotalTime>
  <Words>456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Trebuchet MS</vt:lpstr>
      <vt:lpstr>Tw Cen MT</vt:lpstr>
      <vt:lpstr>Circuit</vt:lpstr>
      <vt:lpstr>Objects and Classes</vt:lpstr>
      <vt:lpstr>content</vt:lpstr>
      <vt:lpstr>Enumerations</vt:lpstr>
      <vt:lpstr>PowerPoint Presentation</vt:lpstr>
      <vt:lpstr>Representing the Real World in Code</vt:lpstr>
      <vt:lpstr>Representing the Real World in Code</vt:lpstr>
      <vt:lpstr>Object-Oriented Programming</vt:lpstr>
      <vt:lpstr>Classes</vt:lpstr>
      <vt:lpstr>Objects</vt:lpstr>
      <vt:lpstr>Defining classes – Live demo</vt:lpstr>
      <vt:lpstr>Using objects</vt:lpstr>
      <vt:lpstr>Using objects – live demo</vt:lpstr>
      <vt:lpstr>Structs</vt:lpstr>
      <vt:lpstr>Struct vs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creator>jilanov test</dc:creator>
  <cp:lastModifiedBy>jilanov test</cp:lastModifiedBy>
  <cp:revision>6</cp:revision>
  <dcterms:created xsi:type="dcterms:W3CDTF">2022-02-22T18:39:43Z</dcterms:created>
  <dcterms:modified xsi:type="dcterms:W3CDTF">2022-02-22T19:53:33Z</dcterms:modified>
</cp:coreProperties>
</file>