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320" r:id="rId4"/>
    <p:sldId id="319" r:id="rId5"/>
    <p:sldId id="321" r:id="rId6"/>
    <p:sldId id="364" r:id="rId7"/>
    <p:sldId id="323" r:id="rId8"/>
    <p:sldId id="333" r:id="rId9"/>
    <p:sldId id="334" r:id="rId10"/>
    <p:sldId id="324" r:id="rId11"/>
    <p:sldId id="325" r:id="rId12"/>
    <p:sldId id="380" r:id="rId13"/>
    <p:sldId id="326" r:id="rId14"/>
    <p:sldId id="327" r:id="rId15"/>
    <p:sldId id="328" r:id="rId16"/>
    <p:sldId id="329" r:id="rId17"/>
    <p:sldId id="365" r:id="rId18"/>
    <p:sldId id="332" r:id="rId19"/>
    <p:sldId id="335" r:id="rId20"/>
    <p:sldId id="331" r:id="rId21"/>
    <p:sldId id="336" r:id="rId22"/>
    <p:sldId id="337" r:id="rId23"/>
    <p:sldId id="338" r:id="rId24"/>
    <p:sldId id="341" r:id="rId25"/>
    <p:sldId id="339" r:id="rId26"/>
    <p:sldId id="340" r:id="rId27"/>
    <p:sldId id="342" r:id="rId28"/>
    <p:sldId id="344" r:id="rId29"/>
    <p:sldId id="345" r:id="rId30"/>
    <p:sldId id="346" r:id="rId31"/>
    <p:sldId id="366" r:id="rId32"/>
    <p:sldId id="347" r:id="rId33"/>
    <p:sldId id="351" r:id="rId34"/>
    <p:sldId id="354" r:id="rId35"/>
    <p:sldId id="348" r:id="rId36"/>
    <p:sldId id="353" r:id="rId37"/>
    <p:sldId id="349" r:id="rId38"/>
    <p:sldId id="350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79" r:id="rId48"/>
    <p:sldId id="363" r:id="rId49"/>
    <p:sldId id="367" r:id="rId50"/>
    <p:sldId id="372" r:id="rId51"/>
    <p:sldId id="368" r:id="rId52"/>
    <p:sldId id="369" r:id="rId53"/>
    <p:sldId id="370" r:id="rId54"/>
    <p:sldId id="371" r:id="rId55"/>
    <p:sldId id="373" r:id="rId56"/>
    <p:sldId id="381" r:id="rId57"/>
    <p:sldId id="375" r:id="rId58"/>
    <p:sldId id="374" r:id="rId59"/>
    <p:sldId id="376" r:id="rId60"/>
    <p:sldId id="377" r:id="rId61"/>
    <p:sldId id="382" r:id="rId62"/>
    <p:sldId id="383" r:id="rId63"/>
    <p:sldId id="30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46"/>
  </p:normalViewPr>
  <p:slideViewPr>
    <p:cSldViewPr snapToGrid="0" snapToObjects="1">
      <p:cViewPr varScale="1">
        <p:scale>
          <a:sx n="155" d="100"/>
          <a:sy n="155" d="100"/>
        </p:scale>
        <p:origin x="108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a.bg/interview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mi.informatika.b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a.bg/lectures/complex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a.bg/interview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fmi.informatika.bg/misc/PairsWithSumX.cp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on.informatika.b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Подготовка за Интервюта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Лекция </a:t>
            </a:r>
            <a:r>
              <a:rPr lang="en-US" dirty="0" smtClean="0"/>
              <a:t>2</a:t>
            </a:r>
            <a:r>
              <a:rPr lang="bg-BG" dirty="0" smtClean="0"/>
              <a:t>: </a:t>
            </a:r>
            <a:r>
              <a:rPr lang="ru-RU" dirty="0" smtClean="0"/>
              <a:t>Алгоритмични интервюта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1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Просто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Започнете с просто решение</a:t>
            </a:r>
            <a:endParaRPr lang="en-US" dirty="0" smtClean="0"/>
          </a:p>
          <a:p>
            <a:pPr lvl="1"/>
            <a:r>
              <a:rPr lang="bg-BG" dirty="0" smtClean="0"/>
              <a:t>Най-вероятно не искат него, но е </a:t>
            </a:r>
            <a:r>
              <a:rPr lang="en-US" dirty="0" smtClean="0"/>
              <a:t>quick win</a:t>
            </a:r>
          </a:p>
          <a:p>
            <a:r>
              <a:rPr lang="bg-BG" dirty="0" smtClean="0"/>
              <a:t>Изрично отбележете, че би трябвало да има и по-добро,</a:t>
            </a:r>
            <a:br>
              <a:rPr lang="bg-BG" dirty="0" smtClean="0"/>
            </a:br>
            <a:r>
              <a:rPr lang="bg-BG" dirty="0" smtClean="0"/>
              <a:t>но в случай, че искате нещо просто, бихте направили това</a:t>
            </a:r>
          </a:p>
          <a:p>
            <a:r>
              <a:rPr lang="bg-BG" dirty="0" smtClean="0"/>
              <a:t>Обикновено е някакъв вид пълно изчерпване (</a:t>
            </a:r>
            <a:r>
              <a:rPr lang="en-US" dirty="0" smtClean="0"/>
              <a:t>brute force)</a:t>
            </a:r>
          </a:p>
          <a:p>
            <a:pPr lvl="1"/>
            <a:r>
              <a:rPr lang="bg-BG" dirty="0" smtClean="0"/>
              <a:t>Най-вероятно ще става на няколко реда</a:t>
            </a:r>
          </a:p>
          <a:p>
            <a:pPr lvl="1"/>
            <a:r>
              <a:rPr lang="bg-BG" dirty="0" smtClean="0"/>
              <a:t>Най-вероятно няма да включва никакви алгоритми</a:t>
            </a:r>
          </a:p>
          <a:p>
            <a:pPr lvl="1"/>
            <a:r>
              <a:rPr lang="bg-BG" dirty="0" smtClean="0"/>
              <a:t>Най-вероятно ще има голяма сложност по време и/или памет</a:t>
            </a:r>
          </a:p>
          <a:p>
            <a:r>
              <a:rPr lang="bg-BG" dirty="0" smtClean="0"/>
              <a:t>Промотирайте прости решения в </a:t>
            </a:r>
            <a:r>
              <a:rPr lang="en-US" dirty="0" smtClean="0"/>
              <a:t>production </a:t>
            </a:r>
            <a:r>
              <a:rPr lang="bg-BG" dirty="0" smtClean="0"/>
              <a:t>код</a:t>
            </a:r>
          </a:p>
          <a:p>
            <a:pPr lvl="1"/>
            <a:r>
              <a:rPr lang="bg-BG" dirty="0" smtClean="0"/>
              <a:t>Пример с Дидо в </a:t>
            </a:r>
            <a:r>
              <a:rPr lang="en-US" dirty="0" smtClean="0"/>
              <a:t>Google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По-добро 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Контролен въпрос дали се очаква по-добро решение</a:t>
            </a:r>
          </a:p>
          <a:p>
            <a:pPr lvl="1"/>
            <a:r>
              <a:rPr lang="bg-BG" dirty="0" smtClean="0"/>
              <a:t>Направете го под формата на констатация, примерно:</a:t>
            </a:r>
            <a:br>
              <a:rPr lang="bg-BG" dirty="0" smtClean="0"/>
            </a:br>
            <a:r>
              <a:rPr lang="bg-BG" dirty="0" smtClean="0"/>
              <a:t>“Предполагам, че се иска по-добро/бързо/ефективно решение.”</a:t>
            </a:r>
          </a:p>
          <a:p>
            <a:r>
              <a:rPr lang="bg-BG" dirty="0" smtClean="0"/>
              <a:t>По-доброто решение (ако има такова) ще е базирано на алгоритъм или структура данни</a:t>
            </a:r>
          </a:p>
          <a:p>
            <a:pPr lvl="1"/>
            <a:r>
              <a:rPr lang="bg-BG" dirty="0" smtClean="0"/>
              <a:t>Не го очаквахте от “Алгоритмично интервю”, нали?</a:t>
            </a:r>
          </a:p>
          <a:p>
            <a:r>
              <a:rPr lang="bg-BG" dirty="0" smtClean="0"/>
              <a:t>За да почнете да се сещате за подходящите алгоритми интуитивно ви трябва много практика. Все пак, има няколко неща, които биха ви помогнали в много от случаите…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 learned these three weird tricks and what happened next will shock you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 решение 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Помислете дали задачата не е директно стандартен алгоритъм</a:t>
            </a:r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Търсене в ширина (</a:t>
            </a:r>
            <a:r>
              <a:rPr lang="en-US" dirty="0" smtClean="0"/>
              <a:t>BFS)</a:t>
            </a:r>
            <a:endParaRPr lang="bg-BG" dirty="0" smtClean="0"/>
          </a:p>
          <a:p>
            <a:pPr lvl="1"/>
            <a:r>
              <a:rPr lang="bg-BG" dirty="0" smtClean="0"/>
              <a:t>Алгоритъм на Дейкстра (</a:t>
            </a:r>
            <a:r>
              <a:rPr lang="en-US" dirty="0" err="1" smtClean="0"/>
              <a:t>Dijkstra’s</a:t>
            </a:r>
            <a:r>
              <a:rPr lang="en-US" dirty="0" smtClean="0"/>
              <a:t> Algorithm)</a:t>
            </a:r>
            <a:endParaRPr lang="bg-BG" dirty="0" smtClean="0"/>
          </a:p>
          <a:p>
            <a:pPr lvl="1"/>
            <a:r>
              <a:rPr lang="bg-BG" dirty="0" smtClean="0"/>
              <a:t>Минимално покриващо дърво (</a:t>
            </a:r>
            <a:r>
              <a:rPr lang="en-US" dirty="0" smtClean="0"/>
              <a:t>MST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Динамично Оптимиране (</a:t>
            </a:r>
            <a:r>
              <a:rPr lang="en-US" dirty="0" smtClean="0"/>
              <a:t>Dynamic Programming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Курсът по ДАА е безкрайно полезен тук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 решение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Помислете, дали можете да трансформирате данните по някакъв начин, който да ви помогне</a:t>
            </a:r>
          </a:p>
          <a:p>
            <a:r>
              <a:rPr lang="bg-BG" dirty="0" smtClean="0"/>
              <a:t>Например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Да сортирате входните обекти</a:t>
            </a:r>
          </a:p>
          <a:p>
            <a:pPr lvl="1"/>
            <a:r>
              <a:rPr lang="bg-BG" dirty="0" smtClean="0"/>
              <a:t>Да премахнете дубликатите</a:t>
            </a:r>
          </a:p>
          <a:p>
            <a:pPr lvl="1"/>
            <a:r>
              <a:rPr lang="bg-BG" dirty="0" smtClean="0"/>
              <a:t>Да </a:t>
            </a:r>
            <a:r>
              <a:rPr lang="bg-BG" dirty="0" err="1" smtClean="0"/>
              <a:t>хеширате</a:t>
            </a:r>
            <a:r>
              <a:rPr lang="bg-BG" dirty="0" smtClean="0"/>
              <a:t> обектите</a:t>
            </a:r>
            <a:endParaRPr lang="en-US" dirty="0" smtClean="0"/>
          </a:p>
          <a:p>
            <a:pPr lvl="1"/>
            <a:r>
              <a:rPr lang="bg-BG" dirty="0" smtClean="0"/>
              <a:t>Да превърнете числа с плаваща запетая в целочислени</a:t>
            </a:r>
          </a:p>
          <a:p>
            <a:pPr lvl="2"/>
            <a:r>
              <a:rPr lang="bg-BG" dirty="0" smtClean="0"/>
              <a:t>Примерно проценти с два знака след десетичната точка</a:t>
            </a:r>
            <a:br>
              <a:rPr lang="bg-BG" dirty="0" smtClean="0"/>
            </a:br>
            <a:r>
              <a:rPr lang="bg-BG" dirty="0" smtClean="0"/>
              <a:t>могат да бъдат умножени по 100 и да станат целочислени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 решение (</a:t>
            </a:r>
            <a:r>
              <a:rPr lang="en-US" dirty="0" smtClean="0"/>
              <a:t>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Помислете дали можете да оптимизирате някоя част от тъпото решение, ползвайки структура данни или алгоритъм</a:t>
            </a:r>
            <a:endParaRPr lang="en-US" dirty="0" smtClean="0"/>
          </a:p>
          <a:p>
            <a:r>
              <a:rPr lang="bg-BG" dirty="0" smtClean="0"/>
              <a:t>Например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Двоично търсене (</a:t>
            </a:r>
            <a:r>
              <a:rPr lang="en-US" dirty="0" smtClean="0"/>
              <a:t>Binary Search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/>
              <a:t>Хештаблица (</a:t>
            </a:r>
            <a:r>
              <a:rPr lang="en-US" dirty="0" err="1" smtClean="0"/>
              <a:t>Hashmap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Приоритетна опашка (</a:t>
            </a:r>
            <a:r>
              <a:rPr lang="en-US" dirty="0" smtClean="0"/>
              <a:t>Priority Queue / Heap)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espr1t’s Interview Survival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всяка задача си задайте следните въпроси:</a:t>
            </a:r>
          </a:p>
          <a:p>
            <a:pPr lvl="1"/>
            <a:r>
              <a:rPr lang="bg-BG" dirty="0" smtClean="0"/>
              <a:t>“Мога ли да сортирам данните и би ли ми помогнало това?”</a:t>
            </a:r>
          </a:p>
          <a:p>
            <a:pPr lvl="2"/>
            <a:r>
              <a:rPr lang="bg-BG" dirty="0" smtClean="0"/>
              <a:t>Това се среща доста често заедно със следващото</a:t>
            </a:r>
          </a:p>
          <a:p>
            <a:pPr lvl="1"/>
            <a:r>
              <a:rPr lang="bg-BG" dirty="0" smtClean="0"/>
              <a:t>“Мога ли да правя двоично търсене по нещо?”</a:t>
            </a:r>
          </a:p>
          <a:p>
            <a:pPr lvl="2"/>
            <a:r>
              <a:rPr lang="bg-BG" dirty="0" smtClean="0"/>
              <a:t>Доста често задачи с двоично търсене са по търсения отговор</a:t>
            </a:r>
          </a:p>
          <a:p>
            <a:pPr lvl="1"/>
            <a:r>
              <a:rPr lang="bg-BG" dirty="0" smtClean="0"/>
              <a:t>“Мога ли да ползвам Хештаблица по някакъв начин?“</a:t>
            </a:r>
          </a:p>
          <a:p>
            <a:pPr lvl="2"/>
            <a:r>
              <a:rPr lang="bg-BG" dirty="0" err="1" smtClean="0"/>
              <a:t>Хештаблиците</a:t>
            </a:r>
            <a:r>
              <a:rPr lang="bg-BG" dirty="0" smtClean="0"/>
              <a:t> са много популярни на интервюта, а и не само</a:t>
            </a:r>
          </a:p>
          <a:p>
            <a:pPr lvl="1"/>
            <a:r>
              <a:rPr lang="bg-BG" dirty="0" smtClean="0"/>
              <a:t>“Мога ли да ползвам Приоритетна Опашка по някакъв начин?”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Задача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Структура данни за медиана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bg-BG" sz="3200" dirty="0" smtClean="0"/>
              <a:t>	</a:t>
            </a:r>
            <a:r>
              <a:rPr lang="bg-BG" sz="3200" i="1" dirty="0" smtClean="0"/>
              <a:t>Как бихте направили структура данни, в която можете да пазите числа и да питате за тяхната медиана?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1400" dirty="0" smtClean="0"/>
              <a:t>(</a:t>
            </a:r>
            <a:r>
              <a:rPr lang="en-US" sz="1400" dirty="0" smtClean="0">
                <a:hlinkClick r:id="rId2"/>
              </a:rPr>
              <a:t>http://www.informatika.bg/interviews#Median</a:t>
            </a:r>
            <a:r>
              <a:rPr lang="bg-BG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 (перифразиране)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bg-BG" sz="3200" i="1" dirty="0" smtClean="0"/>
              <a:t>“Тоест структура данни, която ако държи сортирани елементите, би връщала този на средната позиция?”</a:t>
            </a:r>
            <a:endParaRPr lang="en-US" sz="3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Програма на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не сте видели, има програмата на курса (</a:t>
            </a:r>
            <a:r>
              <a:rPr lang="en-US" dirty="0" smtClean="0">
                <a:hlinkClick r:id="rId2"/>
              </a:rPr>
              <a:t>fmi.informatika.bg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Три</a:t>
            </a:r>
            <a:r>
              <a:rPr lang="bg-BG" dirty="0" smtClean="0"/>
              <a:t> </a:t>
            </a:r>
            <a:r>
              <a:rPr lang="bg-BG" dirty="0" smtClean="0"/>
              <a:t>неучебни понеделника </a:t>
            </a:r>
            <a:r>
              <a:rPr lang="bg-BG" dirty="0" smtClean="0"/>
              <a:t>(5. Март, 9</a:t>
            </a:r>
            <a:r>
              <a:rPr lang="bg-BG" dirty="0" smtClean="0"/>
              <a:t>. Април и 30. Април)</a:t>
            </a:r>
          </a:p>
          <a:p>
            <a:pPr lvl="1"/>
            <a:r>
              <a:rPr lang="bg-BG" dirty="0" smtClean="0"/>
              <a:t>Датата на първия тест е 2. Април, 2018г.</a:t>
            </a:r>
          </a:p>
          <a:p>
            <a:pPr lvl="1"/>
            <a:r>
              <a:rPr lang="bg-BG" dirty="0" smtClean="0"/>
              <a:t>Датата на втория тест е 28. Май, 2018г.</a:t>
            </a:r>
          </a:p>
          <a:p>
            <a:pPr lvl="1"/>
            <a:r>
              <a:rPr lang="bg-BG" dirty="0" smtClean="0"/>
              <a:t>Може да има дребни промени в темите, но не и в датите на тестовете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br>
              <a:rPr lang="bg-BG" dirty="0" smtClean="0"/>
            </a:br>
            <a:r>
              <a:rPr lang="bg-BG" dirty="0" smtClean="0"/>
              <a:t>(уточняващи въпроси)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четен брой елементи, стандартната дефиниция за медиана ли се ползва (средно-аритметичното на двата средни елемента) или елементът на позиция </a:t>
            </a:r>
            <a:r>
              <a:rPr lang="en-US" dirty="0" smtClean="0"/>
              <a:t>N/2 (</a:t>
            </a:r>
            <a:r>
              <a:rPr lang="bg-BG" dirty="0" smtClean="0"/>
              <a:t>целочислено, тоест, закръглено надолу)?</a:t>
            </a:r>
          </a:p>
          <a:p>
            <a:r>
              <a:rPr lang="bg-BG" dirty="0" smtClean="0"/>
              <a:t>Числата целочислени ли са или с плаваща запетая?</a:t>
            </a:r>
          </a:p>
          <a:p>
            <a:r>
              <a:rPr lang="bg-BG" dirty="0" smtClean="0"/>
              <a:t>Можем ли да приемем, че числата се събират в стандартен тип?</a:t>
            </a:r>
          </a:p>
          <a:p>
            <a:r>
              <a:rPr lang="bg-BG" dirty="0" smtClean="0"/>
              <a:t>По равно ли ще са питанията и вкарванията</a:t>
            </a:r>
            <a:r>
              <a:rPr lang="en-US" dirty="0" smtClean="0"/>
              <a:t>, </a:t>
            </a:r>
            <a:r>
              <a:rPr lang="bg-BG" dirty="0" smtClean="0"/>
              <a:t>или едното ще доминира?</a:t>
            </a:r>
            <a:endParaRPr lang="en-US" dirty="0" smtClean="0"/>
          </a:p>
          <a:p>
            <a:pPr lvl="1"/>
            <a:r>
              <a:rPr lang="bg-BG" dirty="0" smtClean="0"/>
              <a:t>Ако едното доминира можем да изградим различни решения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br>
              <a:rPr lang="bg-BG" dirty="0" smtClean="0"/>
            </a:br>
            <a:r>
              <a:rPr lang="bg-BG" dirty="0" smtClean="0"/>
              <a:t>(наивно решение)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Държим елементите в масив, сортирани</a:t>
            </a:r>
          </a:p>
          <a:p>
            <a:r>
              <a:rPr lang="bg-BG" dirty="0" smtClean="0"/>
              <a:t>Връщаме този в средата (или сумата на средните два, разделена на две, ако са четен брой)</a:t>
            </a:r>
          </a:p>
          <a:p>
            <a:r>
              <a:rPr lang="bg-BG" dirty="0" smtClean="0"/>
              <a:t>Бързодействие</a:t>
            </a:r>
          </a:p>
          <a:p>
            <a:pPr lvl="1"/>
            <a:r>
              <a:rPr lang="bg-BG" dirty="0" smtClean="0"/>
              <a:t>Много бързо (константно</a:t>
            </a:r>
            <a:r>
              <a:rPr lang="en-US" dirty="0" smtClean="0"/>
              <a:t>, O(1)</a:t>
            </a:r>
            <a:r>
              <a:rPr lang="bg-BG" dirty="0" smtClean="0"/>
              <a:t>) питане (</a:t>
            </a:r>
            <a:r>
              <a:rPr lang="en-US" dirty="0" smtClean="0"/>
              <a:t>query())</a:t>
            </a:r>
            <a:endParaRPr lang="bg-BG" dirty="0" smtClean="0"/>
          </a:p>
          <a:p>
            <a:pPr lvl="1"/>
            <a:r>
              <a:rPr lang="bg-BG" dirty="0" smtClean="0"/>
              <a:t>Бавно (линейно, </a:t>
            </a:r>
            <a:r>
              <a:rPr lang="en-US" dirty="0" smtClean="0"/>
              <a:t>O(N)</a:t>
            </a:r>
            <a:r>
              <a:rPr lang="bg-BG" dirty="0" smtClean="0"/>
              <a:t>) добавяне (</a:t>
            </a:r>
            <a:r>
              <a:rPr lang="en-US" dirty="0" smtClean="0"/>
              <a:t>update()</a:t>
            </a:r>
            <a:r>
              <a:rPr lang="bg-BG" dirty="0" smtClean="0"/>
              <a:t>)</a:t>
            </a:r>
          </a:p>
          <a:p>
            <a:pPr lvl="2"/>
            <a:r>
              <a:rPr lang="bg-BG" dirty="0" smtClean="0"/>
              <a:t>Забележете, че ползването на вградения сорт би бил по-бавен!</a:t>
            </a:r>
          </a:p>
          <a:p>
            <a:r>
              <a:rPr lang="bg-BG" dirty="0" smtClean="0"/>
              <a:t>Дължина на кода: около 10-15 реда</a:t>
            </a:r>
          </a:p>
          <a:p>
            <a:r>
              <a:rPr lang="bg-BG" dirty="0" smtClean="0"/>
              <a:t>Ако ви накарат да го напишете, споменете, че бихте го направили в </a:t>
            </a:r>
            <a:r>
              <a:rPr lang="en-US" dirty="0" smtClean="0"/>
              <a:t>class, </a:t>
            </a:r>
            <a:r>
              <a:rPr lang="bg-BG" dirty="0" smtClean="0"/>
              <a:t>но напишете само </a:t>
            </a:r>
            <a:r>
              <a:rPr lang="en-US" dirty="0" smtClean="0"/>
              <a:t>query() </a:t>
            </a:r>
            <a:r>
              <a:rPr lang="bg-BG" dirty="0" smtClean="0"/>
              <a:t>и </a:t>
            </a:r>
            <a:r>
              <a:rPr lang="en-US" dirty="0" smtClean="0"/>
              <a:t>update() </a:t>
            </a:r>
            <a:r>
              <a:rPr lang="bg-BG" dirty="0" smtClean="0"/>
              <a:t>функциите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br>
              <a:rPr lang="bg-BG" dirty="0" smtClean="0"/>
            </a:br>
            <a:r>
              <a:rPr lang="bg-BG" dirty="0" smtClean="0"/>
              <a:t>(умно решение)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Мога ли да сортирам данните?</a:t>
            </a:r>
          </a:p>
          <a:p>
            <a:pPr lvl="1"/>
            <a:r>
              <a:rPr lang="bg-BG" dirty="0" smtClean="0"/>
              <a:t>Мога, макар и да помага само частично</a:t>
            </a:r>
          </a:p>
          <a:p>
            <a:pPr lvl="1"/>
            <a:r>
              <a:rPr lang="bg-BG" dirty="0" smtClean="0"/>
              <a:t>Постига решение с </a:t>
            </a:r>
            <a:r>
              <a:rPr lang="en-US" dirty="0" smtClean="0"/>
              <a:t>O(1) query() </a:t>
            </a:r>
            <a:r>
              <a:rPr lang="bg-BG" dirty="0" smtClean="0"/>
              <a:t>и </a:t>
            </a:r>
            <a:r>
              <a:rPr lang="en-US" dirty="0" smtClean="0"/>
              <a:t>O(N) update()</a:t>
            </a:r>
            <a:endParaRPr lang="bg-BG" dirty="0" smtClean="0"/>
          </a:p>
          <a:p>
            <a:r>
              <a:rPr lang="bg-BG" dirty="0" smtClean="0"/>
              <a:t> Мога ли да правя двоично търсене?</a:t>
            </a:r>
          </a:p>
          <a:p>
            <a:pPr lvl="1"/>
            <a:r>
              <a:rPr lang="bg-BG" dirty="0" smtClean="0"/>
              <a:t>Мога, макар и да помага само частично</a:t>
            </a:r>
          </a:p>
          <a:p>
            <a:pPr lvl="1"/>
            <a:r>
              <a:rPr lang="bg-BG" dirty="0" smtClean="0"/>
              <a:t>Постига решение с </a:t>
            </a:r>
            <a:r>
              <a:rPr lang="en-US" dirty="0" smtClean="0"/>
              <a:t>O(1) update() </a:t>
            </a:r>
            <a:r>
              <a:rPr lang="bg-BG" dirty="0" smtClean="0"/>
              <a:t>и </a:t>
            </a:r>
            <a:r>
              <a:rPr lang="en-US" dirty="0" smtClean="0"/>
              <a:t>O(N * </a:t>
            </a:r>
            <a:r>
              <a:rPr lang="en-US" dirty="0" err="1" smtClean="0"/>
              <a:t>logN</a:t>
            </a:r>
            <a:r>
              <a:rPr lang="en-US" dirty="0" smtClean="0"/>
              <a:t>) query()</a:t>
            </a:r>
          </a:p>
          <a:p>
            <a:r>
              <a:rPr lang="bg-BG" dirty="0" smtClean="0"/>
              <a:t>Мога ли да ползвам хештаблица?</a:t>
            </a:r>
          </a:p>
          <a:p>
            <a:pPr lvl="1"/>
            <a:r>
              <a:rPr lang="bg-BG" dirty="0" smtClean="0"/>
              <a:t>Не</a:t>
            </a:r>
            <a:r>
              <a:rPr lang="en-US" dirty="0" smtClean="0"/>
              <a:t> </a:t>
            </a:r>
            <a:r>
              <a:rPr lang="bg-BG" dirty="0" smtClean="0"/>
              <a:t>ни помага по никакъв начин</a:t>
            </a:r>
          </a:p>
          <a:p>
            <a:r>
              <a:rPr lang="bg-BG" dirty="0" smtClean="0"/>
              <a:t>Мога ли да ползвам приоритетна опашка?</a:t>
            </a:r>
          </a:p>
          <a:p>
            <a:pPr lvl="1"/>
            <a:r>
              <a:rPr lang="bg-BG" dirty="0" smtClean="0"/>
              <a:t>Да!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br>
              <a:rPr lang="bg-BG" dirty="0" smtClean="0"/>
            </a:br>
            <a:r>
              <a:rPr lang="bg-BG" dirty="0" smtClean="0"/>
              <a:t>(умно решение)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Ползваме две приоритетни опашки, съдържащи по </a:t>
            </a:r>
            <a:r>
              <a:rPr lang="en-US" dirty="0" smtClean="0"/>
              <a:t>N/2 </a:t>
            </a:r>
            <a:r>
              <a:rPr lang="bg-BG" dirty="0" smtClean="0"/>
              <a:t>елемента</a:t>
            </a:r>
          </a:p>
          <a:p>
            <a:pPr lvl="1"/>
            <a:r>
              <a:rPr lang="bg-BG" dirty="0" smtClean="0"/>
              <a:t>Едната е </a:t>
            </a:r>
            <a:r>
              <a:rPr lang="en-US" dirty="0" smtClean="0"/>
              <a:t>max-heap (</a:t>
            </a:r>
            <a:r>
              <a:rPr lang="bg-BG" dirty="0" smtClean="0"/>
              <a:t>дава максималния елемент)</a:t>
            </a:r>
          </a:p>
          <a:p>
            <a:pPr lvl="1"/>
            <a:r>
              <a:rPr lang="bg-BG" dirty="0" smtClean="0"/>
              <a:t>Другата е </a:t>
            </a:r>
            <a:r>
              <a:rPr lang="en-US" dirty="0" smtClean="0"/>
              <a:t>min-heap (</a:t>
            </a:r>
            <a:r>
              <a:rPr lang="bg-BG" dirty="0" smtClean="0"/>
              <a:t>дава минималния елемент)</a:t>
            </a:r>
          </a:p>
          <a:p>
            <a:r>
              <a:rPr lang="bg-BG" dirty="0" smtClean="0"/>
              <a:t>В едната ще пазим по-малките </a:t>
            </a:r>
            <a:r>
              <a:rPr lang="en-US" dirty="0" smtClean="0"/>
              <a:t>N/2 </a:t>
            </a:r>
            <a:r>
              <a:rPr lang="bg-BG" dirty="0" smtClean="0"/>
              <a:t>елемента, а в другата – по-големите</a:t>
            </a:r>
          </a:p>
          <a:p>
            <a:r>
              <a:rPr lang="bg-BG" dirty="0" smtClean="0"/>
              <a:t>Медианата е или най-големият елемент в </a:t>
            </a:r>
            <a:r>
              <a:rPr lang="en-US" dirty="0" smtClean="0"/>
              <a:t>max-heap-</a:t>
            </a:r>
            <a:r>
              <a:rPr lang="bg-BG" dirty="0" smtClean="0"/>
              <a:t>а, или най-малкият в </a:t>
            </a:r>
            <a:r>
              <a:rPr lang="en-US" dirty="0" smtClean="0"/>
              <a:t>min-heap-</a:t>
            </a:r>
            <a:r>
              <a:rPr lang="bg-BG" dirty="0" smtClean="0"/>
              <a:t>а, или сбора им делено на две</a:t>
            </a:r>
          </a:p>
          <a:p>
            <a:pPr lvl="1"/>
            <a:r>
              <a:rPr lang="bg-BG" dirty="0" smtClean="0"/>
              <a:t>Малко по-елегантно решение е да направим винаги </a:t>
            </a:r>
            <a:r>
              <a:rPr lang="en-US" dirty="0" smtClean="0"/>
              <a:t>max-heap-</a:t>
            </a:r>
            <a:r>
              <a:rPr lang="bg-BG" dirty="0" smtClean="0"/>
              <a:t>ът да държи медианата при нечетен брой</a:t>
            </a:r>
          </a:p>
          <a:p>
            <a:r>
              <a:rPr lang="bg-BG" dirty="0" smtClean="0"/>
              <a:t>О(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update()</a:t>
            </a:r>
            <a:r>
              <a:rPr lang="bg-BG" dirty="0" smtClean="0"/>
              <a:t> и </a:t>
            </a:r>
            <a:r>
              <a:rPr lang="en-US" dirty="0" smtClean="0"/>
              <a:t>O(1)</a:t>
            </a:r>
            <a:r>
              <a:rPr lang="bg-BG" dirty="0" smtClean="0"/>
              <a:t> </a:t>
            </a:r>
            <a:r>
              <a:rPr lang="en-US" dirty="0" smtClean="0"/>
              <a:t>query()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(код)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</a:t>
            </a:r>
            <a:r>
              <a:rPr lang="en-US" dirty="0" smtClean="0"/>
              <a:t>assume-</a:t>
            </a:r>
            <a:r>
              <a:rPr lang="bg-BG" dirty="0" smtClean="0"/>
              <a:t>вайте, че трябва сами да си напишете приоритетната опашка! Питайте дали можете да ползвате вградената в езика такава</a:t>
            </a:r>
          </a:p>
          <a:p>
            <a:pPr lvl="1"/>
            <a:r>
              <a:rPr lang="bg-BG" dirty="0" smtClean="0"/>
              <a:t>Най-вероятно ще ви разрешат; това, че не можете да я напишете на </a:t>
            </a:r>
            <a:r>
              <a:rPr lang="en-US" dirty="0" smtClean="0"/>
              <a:t>prima vista </a:t>
            </a:r>
            <a:r>
              <a:rPr lang="bg-BG" dirty="0" smtClean="0"/>
              <a:t>не значи нищо. Най-вероятно и интервюиращият не може</a:t>
            </a:r>
          </a:p>
          <a:p>
            <a:pPr lvl="1"/>
            <a:r>
              <a:rPr lang="bg-BG" dirty="0" smtClean="0"/>
              <a:t>Кодът с вградената приоритетна опашка е малко по-дълъг от този на простото решение (20-30 реда)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(тестване)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 бихте тествали решението?</a:t>
            </a:r>
          </a:p>
          <a:p>
            <a:pPr lvl="1"/>
            <a:r>
              <a:rPr lang="bg-BG" dirty="0" smtClean="0"/>
              <a:t>Ако структурата е празна</a:t>
            </a:r>
          </a:p>
          <a:p>
            <a:pPr lvl="1"/>
            <a:r>
              <a:rPr lang="bg-BG" dirty="0" smtClean="0"/>
              <a:t>Ако структурата има един елемент</a:t>
            </a:r>
          </a:p>
          <a:p>
            <a:pPr lvl="1"/>
            <a:r>
              <a:rPr lang="bg-BG" dirty="0" smtClean="0"/>
              <a:t>Ако структурата има четен брой елементи</a:t>
            </a:r>
          </a:p>
          <a:p>
            <a:pPr lvl="1"/>
            <a:r>
              <a:rPr lang="bg-BG" dirty="0" smtClean="0"/>
              <a:t>Ако отговорът е нещо и половина</a:t>
            </a:r>
          </a:p>
          <a:p>
            <a:pPr lvl="1"/>
            <a:r>
              <a:rPr lang="bg-BG" dirty="0" smtClean="0"/>
              <a:t>Ако добавяме само елементи с еднаква стойност (42)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за медиана</a:t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 smtClean="0"/>
              <a:t>follow-up</a:t>
            </a:r>
            <a:r>
              <a:rPr lang="bg-BG" dirty="0" smtClean="0"/>
              <a:t> </a:t>
            </a:r>
            <a:r>
              <a:rPr lang="en-US" dirty="0" smtClean="0"/>
              <a:t>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bg-BG" dirty="0" smtClean="0"/>
              <a:t>А ако трябва да поддържате и изтриване?”</a:t>
            </a:r>
          </a:p>
          <a:p>
            <a:pPr lvl="1"/>
            <a:r>
              <a:rPr lang="bg-BG" dirty="0" smtClean="0"/>
              <a:t>И тук можете да имате поясняващи въпроси</a:t>
            </a:r>
          </a:p>
          <a:p>
            <a:pPr lvl="2"/>
            <a:r>
              <a:rPr lang="bg-BG" dirty="0" smtClean="0"/>
              <a:t>“Само на един елемент или всички с тази стойност?”</a:t>
            </a:r>
          </a:p>
          <a:p>
            <a:pPr lvl="1"/>
            <a:r>
              <a:rPr lang="bg-BG" dirty="0" smtClean="0"/>
              <a:t>Може текущото ви решение да не може лесно да се модифицира</a:t>
            </a:r>
          </a:p>
          <a:p>
            <a:pPr lvl="2"/>
            <a:r>
              <a:rPr lang="bg-BG" dirty="0" smtClean="0"/>
              <a:t>Има алтернативно решение с </a:t>
            </a:r>
            <a:r>
              <a:rPr lang="en-US" dirty="0" err="1" smtClean="0"/>
              <a:t>TreeMap</a:t>
            </a:r>
            <a:r>
              <a:rPr lang="en-US" dirty="0" smtClean="0"/>
              <a:t>, </a:t>
            </a:r>
            <a:r>
              <a:rPr lang="bg-BG" dirty="0" smtClean="0"/>
              <a:t>което дава логаритмичен </a:t>
            </a:r>
            <a:r>
              <a:rPr lang="en-US" dirty="0" smtClean="0"/>
              <a:t>insert(),</a:t>
            </a:r>
            <a:r>
              <a:rPr lang="bg-BG" dirty="0" smtClean="0"/>
              <a:t> </a:t>
            </a:r>
            <a:r>
              <a:rPr lang="en-US" dirty="0" smtClean="0"/>
              <a:t>erase() </a:t>
            </a:r>
            <a:r>
              <a:rPr lang="bg-BG" dirty="0" smtClean="0"/>
              <a:t>и </a:t>
            </a:r>
            <a:r>
              <a:rPr lang="en-US" dirty="0" smtClean="0"/>
              <a:t>query()</a:t>
            </a:r>
            <a:endParaRPr lang="bg-BG" dirty="0" smtClean="0"/>
          </a:p>
          <a:p>
            <a:pPr lvl="2"/>
            <a:r>
              <a:rPr lang="bg-BG" dirty="0" smtClean="0"/>
              <a:t>Има алтернативно решение с </a:t>
            </a:r>
            <a:r>
              <a:rPr lang="en-US" dirty="0" err="1" smtClean="0"/>
              <a:t>TieredVector</a:t>
            </a:r>
            <a:r>
              <a:rPr lang="en-US" dirty="0" smtClean="0"/>
              <a:t>, </a:t>
            </a:r>
            <a:r>
              <a:rPr lang="bg-BG" dirty="0" smtClean="0"/>
              <a:t>което дава </a:t>
            </a:r>
            <a:r>
              <a:rPr lang="en-US" dirty="0" smtClean="0"/>
              <a:t>O(</a:t>
            </a:r>
            <a:r>
              <a:rPr lang="en-US" dirty="0" err="1" smtClean="0"/>
              <a:t>sqrt</a:t>
            </a:r>
            <a:r>
              <a:rPr lang="en-US" dirty="0" smtClean="0"/>
              <a:t>()) insert() </a:t>
            </a:r>
            <a:r>
              <a:rPr lang="bg-BG" dirty="0" smtClean="0"/>
              <a:t>и </a:t>
            </a:r>
            <a:r>
              <a:rPr lang="en-US" dirty="0" smtClean="0"/>
              <a:t>erase(), </a:t>
            </a:r>
            <a:r>
              <a:rPr lang="bg-BG" dirty="0" smtClean="0"/>
              <a:t>и константно </a:t>
            </a:r>
            <a:r>
              <a:rPr lang="en-US" dirty="0" smtClean="0"/>
              <a:t>query()</a:t>
            </a:r>
          </a:p>
          <a:p>
            <a:r>
              <a:rPr lang="bg-BG" dirty="0" smtClean="0"/>
              <a:t>“Ако не се пита за медианата, а за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bg-BG" dirty="0" smtClean="0"/>
              <a:t>тия по големина?”</a:t>
            </a:r>
          </a:p>
          <a:p>
            <a:pPr lvl="1"/>
            <a:r>
              <a:rPr lang="bg-BG" dirty="0" smtClean="0"/>
              <a:t>Поясняващ въпрос</a:t>
            </a:r>
          </a:p>
          <a:p>
            <a:pPr lvl="2"/>
            <a:r>
              <a:rPr lang="bg-BG" dirty="0" smtClean="0"/>
              <a:t>“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bg-BG" dirty="0" smtClean="0"/>
              <a:t>фиксирано ли е, или е аргумент на </a:t>
            </a:r>
            <a:r>
              <a:rPr lang="en-US" dirty="0" smtClean="0"/>
              <a:t>query()-</a:t>
            </a:r>
            <a:r>
              <a:rPr lang="bg-BG" dirty="0" smtClean="0"/>
              <a:t>то?”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Налага се.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ни е полезна?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сравняваме бързодействието на алгоритми или структури данни без да се налага да пишем и двете решения</a:t>
            </a:r>
          </a:p>
          <a:p>
            <a:r>
              <a:rPr lang="bg-BG" dirty="0" smtClean="0"/>
              <a:t>Да преценим дали дадено решение ще върви в разумно време / ще се събере в паметта</a:t>
            </a:r>
          </a:p>
          <a:p>
            <a:r>
              <a:rPr lang="bg-BG" dirty="0" smtClean="0"/>
              <a:t>За груба оценка колко бързо ще върви даден код</a:t>
            </a:r>
          </a:p>
          <a:p>
            <a:r>
              <a:rPr lang="bg-BG" dirty="0" smtClean="0"/>
              <a:t>Защото я питат по интервюта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Обяснение чрез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Подробно формално обяснение има в </a:t>
            </a:r>
            <a:r>
              <a:rPr lang="en-US" dirty="0" smtClean="0"/>
              <a:t>Introduction to Algorithms (CLRS)</a:t>
            </a:r>
          </a:p>
          <a:p>
            <a:r>
              <a:rPr lang="bg-BG" dirty="0" smtClean="0"/>
              <a:t>Ще се опитам да обясня какво представлява чрез пример</a:t>
            </a:r>
          </a:p>
          <a:p>
            <a:pPr lvl="1"/>
            <a:r>
              <a:rPr lang="bg-BG" dirty="0" smtClean="0"/>
              <a:t>Без да ползвам математика!</a:t>
            </a:r>
          </a:p>
          <a:p>
            <a:pPr lvl="1"/>
            <a:r>
              <a:rPr lang="bg-BG" dirty="0" smtClean="0"/>
              <a:t>Има го разписано тук: </a:t>
            </a:r>
            <a:r>
              <a:rPr lang="en-US" dirty="0" smtClean="0">
                <a:hlinkClick r:id="rId2"/>
              </a:rPr>
              <a:t>http://www.informatika.bg/lectures/complexity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Алгоритмични интервюта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Как да подходим към алгоритмична задача от интервю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bg-BG" sz="3200" i="1" dirty="0" smtClean="0"/>
              <a:t>Дадени са ви</a:t>
            </a:r>
            <a:r>
              <a:rPr lang="ru-RU" sz="3200" i="1" dirty="0" smtClean="0"/>
              <a:t> N числа </a:t>
            </a:r>
            <a:r>
              <a:rPr lang="en-US" sz="3200" i="1" dirty="0" smtClean="0"/>
              <a:t>A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</a:t>
            </a:r>
            <a:r>
              <a:rPr lang="ru-RU" sz="3200" i="1" dirty="0" smtClean="0"/>
              <a:t>в</a:t>
            </a:r>
            <a:r>
              <a:rPr lang="en-US" sz="3200" i="1" dirty="0" smtClean="0"/>
              <a:t> </a:t>
            </a:r>
            <a:r>
              <a:rPr lang="ru-RU" sz="3200" i="1" dirty="0" smtClean="0"/>
              <a:t>нарастващ ред.</a:t>
            </a:r>
            <a:r>
              <a:rPr lang="en-US" sz="3200" i="1" dirty="0" smtClean="0"/>
              <a:t> </a:t>
            </a:r>
            <a:r>
              <a:rPr lang="ru-RU" sz="3200" i="1" dirty="0" smtClean="0"/>
              <a:t>Колко двойки има сред тях, чиято сума е равна на X?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http://www.informatika.bg/interviews#PairsInArray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 (</a:t>
            </a:r>
            <a:r>
              <a:rPr lang="bg-BG" dirty="0" smtClean="0"/>
              <a:t>уточнение)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1" indent="-342900" algn="ctr">
              <a:buNone/>
            </a:pPr>
            <a:r>
              <a:rPr lang="bg-BG" sz="3200" i="1" dirty="0" smtClean="0"/>
              <a:t>“Тоест колко двойки индекси (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, k</a:t>
            </a:r>
            <a:r>
              <a:rPr lang="bg-BG" sz="3200" i="1" dirty="0" smtClean="0"/>
              <a:t>)</a:t>
            </a:r>
            <a:r>
              <a:rPr lang="en-US" sz="3200" i="1" dirty="0" smtClean="0"/>
              <a:t> </a:t>
            </a:r>
            <a:r>
              <a:rPr lang="bg-BG" sz="3200" i="1" dirty="0" smtClean="0"/>
              <a:t>има, така че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bg-BG" sz="3200" i="1" dirty="0" smtClean="0"/>
              <a:t>&lt;</a:t>
            </a:r>
            <a:r>
              <a:rPr lang="en-US" sz="3200" i="1" dirty="0" smtClean="0"/>
              <a:t> k </a:t>
            </a:r>
            <a:r>
              <a:rPr lang="bg-BG" sz="3200" i="1" dirty="0" smtClean="0"/>
              <a:t>и </a:t>
            </a:r>
            <a:r>
              <a:rPr lang="en-US" sz="3200" i="1" dirty="0" smtClean="0"/>
              <a:t>A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+ </a:t>
            </a:r>
            <a:r>
              <a:rPr lang="en-US" sz="3200" i="1" dirty="0" err="1" smtClean="0"/>
              <a:t>A</a:t>
            </a:r>
            <a:r>
              <a:rPr lang="en-US" sz="3200" i="1" baseline="-25000" dirty="0" err="1" smtClean="0"/>
              <a:t>k</a:t>
            </a:r>
            <a:r>
              <a:rPr lang="en-US" sz="3200" i="1" dirty="0" smtClean="0"/>
              <a:t> = X?”</a:t>
            </a:r>
            <a:endParaRPr lang="bg-BG" sz="32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> (въпроси)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Едно число може ли да участва в повече от една двойка?</a:t>
            </a:r>
          </a:p>
          <a:p>
            <a:pPr lvl="2"/>
            <a:r>
              <a:rPr lang="bg-BG" dirty="0" smtClean="0"/>
              <a:t>Да.</a:t>
            </a:r>
          </a:p>
          <a:p>
            <a:r>
              <a:rPr lang="bg-BG" dirty="0" smtClean="0"/>
              <a:t>Едно число може ли да участва в сума със себе си?</a:t>
            </a:r>
          </a:p>
          <a:p>
            <a:pPr lvl="2"/>
            <a:r>
              <a:rPr lang="bg-BG" dirty="0" smtClean="0"/>
              <a:t>Не.</a:t>
            </a:r>
          </a:p>
          <a:p>
            <a:r>
              <a:rPr lang="bg-BG" dirty="0" smtClean="0"/>
              <a:t>Числата цели/положителни/естествени ли са?</a:t>
            </a:r>
          </a:p>
          <a:p>
            <a:pPr lvl="2"/>
            <a:r>
              <a:rPr lang="bg-BG" dirty="0" smtClean="0"/>
              <a:t>Неотрицателни цели числа.</a:t>
            </a:r>
            <a:endParaRPr lang="en-US" dirty="0" smtClean="0"/>
          </a:p>
          <a:p>
            <a:r>
              <a:rPr lang="bg-BG" dirty="0" smtClean="0"/>
              <a:t>Колко големи могат да са числата? (Сумата може да </a:t>
            </a:r>
            <a:r>
              <a:rPr lang="en-US" dirty="0" smtClean="0"/>
              <a:t>overflow-</a:t>
            </a:r>
            <a:r>
              <a:rPr lang="bg-BG" dirty="0" smtClean="0"/>
              <a:t>не!)</a:t>
            </a:r>
          </a:p>
          <a:p>
            <a:pPr lvl="2"/>
            <a:r>
              <a:rPr lang="bg-BG" dirty="0" smtClean="0"/>
              <a:t>До 1,000,000,000.</a:t>
            </a:r>
          </a:p>
          <a:p>
            <a:r>
              <a:rPr lang="bg-BG" dirty="0" smtClean="0"/>
              <a:t>Колко на брой могат да са числата? (Отговорът може да </a:t>
            </a:r>
            <a:r>
              <a:rPr lang="en-US" dirty="0" smtClean="0"/>
              <a:t>overflow-</a:t>
            </a:r>
            <a:r>
              <a:rPr lang="bg-BG" dirty="0" smtClean="0"/>
              <a:t>не!)</a:t>
            </a:r>
          </a:p>
          <a:p>
            <a:pPr lvl="2"/>
            <a:r>
              <a:rPr lang="bg-BG" dirty="0" smtClean="0"/>
              <a:t>Без отговор.</a:t>
            </a:r>
          </a:p>
          <a:p>
            <a:r>
              <a:rPr lang="bg-BG" dirty="0" smtClean="0"/>
              <a:t>Може ли за простота да считаме, че няма повтарящи се числа?</a:t>
            </a:r>
          </a:p>
          <a:p>
            <a:pPr lvl="2"/>
            <a:r>
              <a:rPr lang="bg-BG" dirty="0" smtClean="0"/>
              <a:t>Да.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Двойка със сума </a:t>
            </a:r>
            <a:r>
              <a:rPr lang="en-US" dirty="0" smtClean="0"/>
              <a:t>X (</a:t>
            </a:r>
            <a:r>
              <a:rPr lang="bg-BG" dirty="0" smtClean="0"/>
              <a:t>ограничения)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Ще разгледаме няколко варианта, всеки десет пъти по-голям от предходния: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1,000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10,000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100,000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1,000,000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10,000,000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 = 100,000,000</a:t>
            </a:r>
            <a:endParaRPr lang="bg-BG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N = 1,000,000,000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(</a:t>
            </a:r>
            <a:r>
              <a:rPr lang="bg-BG" dirty="0" smtClean="0"/>
              <a:t>наивно решение, идея)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Просто два цикъла, с които пробваме всяка двойка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(наивно решение, код)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pairsWithSumXNaive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ans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for 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&lt; N;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    for (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c =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+ 1; c &lt; N;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c++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        if (a[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+ a[c] == X)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ans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ans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(наивно решение, времена)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</a:t>
            </a:r>
            <a:r>
              <a:rPr lang="bg-BG" dirty="0"/>
              <a:t> </a:t>
            </a:r>
            <a:r>
              <a:rPr lang="bg-BG" dirty="0" smtClean="0"/>
              <a:t>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 </a:t>
            </a:r>
            <a:r>
              <a:rPr lang="bg-BG" dirty="0" smtClean="0"/>
              <a:t>работи за</a:t>
            </a:r>
            <a:r>
              <a:rPr lang="en-US" dirty="0"/>
              <a:t> </a:t>
            </a:r>
            <a:r>
              <a:rPr lang="en-US" dirty="0" smtClean="0"/>
              <a:t>0.024</a:t>
            </a:r>
            <a:r>
              <a:rPr lang="bg-BG" dirty="0" smtClean="0"/>
              <a:t>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 </a:t>
            </a:r>
            <a:r>
              <a:rPr lang="bg-BG" dirty="0" smtClean="0"/>
              <a:t>работи за</a:t>
            </a:r>
            <a:r>
              <a:rPr lang="en-US" dirty="0"/>
              <a:t> </a:t>
            </a:r>
            <a:r>
              <a:rPr lang="en-US" dirty="0" smtClean="0"/>
              <a:t>2.376</a:t>
            </a:r>
            <a:r>
              <a:rPr lang="bg-BG" dirty="0" smtClean="0"/>
              <a:t>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1,000,000 </a:t>
            </a:r>
            <a:r>
              <a:rPr lang="bg-BG" dirty="0" smtClean="0"/>
              <a:t>работи за</a:t>
            </a:r>
            <a:r>
              <a:rPr lang="en-US" dirty="0"/>
              <a:t> </a:t>
            </a:r>
            <a:r>
              <a:rPr lang="en-US" dirty="0" smtClean="0"/>
              <a:t>237.700</a:t>
            </a:r>
            <a:r>
              <a:rPr lang="bg-BG" dirty="0" smtClean="0"/>
              <a:t>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10,000,000 </a:t>
            </a:r>
            <a:r>
              <a:rPr lang="bg-BG" dirty="0" smtClean="0"/>
              <a:t>работи за</a:t>
            </a:r>
            <a:r>
              <a:rPr lang="en-US" dirty="0"/>
              <a:t> </a:t>
            </a:r>
            <a:r>
              <a:rPr lang="en-US" dirty="0" smtClean="0"/>
              <a:t>6.6</a:t>
            </a:r>
            <a:r>
              <a:rPr lang="bg-BG" dirty="0" smtClean="0"/>
              <a:t> часа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100,000,000 </a:t>
            </a:r>
            <a:r>
              <a:rPr lang="bg-BG" dirty="0" smtClean="0"/>
              <a:t>работи за</a:t>
            </a:r>
            <a:r>
              <a:rPr lang="en-US" dirty="0"/>
              <a:t> </a:t>
            </a:r>
            <a:r>
              <a:rPr lang="en-US" dirty="0" smtClean="0"/>
              <a:t>???</a:t>
            </a:r>
            <a:endParaRPr lang="en-US" dirty="0"/>
          </a:p>
          <a:p>
            <a:r>
              <a:rPr lang="bg-BG" dirty="0" smtClean="0"/>
              <a:t>За </a:t>
            </a:r>
            <a:r>
              <a:rPr lang="en-US" dirty="0" smtClean="0"/>
              <a:t>N = 1,000,000,000 </a:t>
            </a:r>
            <a:r>
              <a:rPr lang="bg-BG" dirty="0" smtClean="0"/>
              <a:t>работи за </a:t>
            </a:r>
            <a:r>
              <a:rPr lang="en-US" dirty="0" smtClean="0"/>
              <a:t>???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(бързи решения)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Мога ли да сортирам данните?</a:t>
            </a:r>
          </a:p>
          <a:p>
            <a:pPr lvl="1"/>
            <a:r>
              <a:rPr lang="bg-BG" dirty="0" smtClean="0"/>
              <a:t>Вече са сортирани</a:t>
            </a:r>
          </a:p>
          <a:p>
            <a:r>
              <a:rPr lang="bg-BG" dirty="0" smtClean="0"/>
              <a:t> Мога ли да правя двоично търсене?</a:t>
            </a:r>
          </a:p>
          <a:p>
            <a:pPr lvl="1"/>
            <a:r>
              <a:rPr lang="bg-BG" dirty="0" smtClean="0"/>
              <a:t>Да! За всяко число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bg-BG" dirty="0" smtClean="0"/>
              <a:t> с двоично търсене проверяваме дали сред тези надясно се съдържа 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</a:p>
          <a:p>
            <a:r>
              <a:rPr lang="bg-BG" dirty="0" smtClean="0"/>
              <a:t>Мога ли да ползвам хештаблица?</a:t>
            </a:r>
          </a:p>
          <a:p>
            <a:pPr lvl="1"/>
            <a:r>
              <a:rPr lang="bg-BG" dirty="0" smtClean="0"/>
              <a:t>Да! Вкарваме в хештаблица всички числа и после за всяко число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проверяваме дали в нея се съдържа 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endParaRPr lang="bg-BG" i="1" baseline="-25000" dirty="0" smtClean="0"/>
          </a:p>
          <a:p>
            <a:r>
              <a:rPr lang="bg-BG" dirty="0" smtClean="0"/>
              <a:t>Мога ли да ползвам приоритетна опашка?</a:t>
            </a:r>
          </a:p>
          <a:p>
            <a:pPr lvl="1"/>
            <a:r>
              <a:rPr lang="bg-BG" dirty="0" smtClean="0"/>
              <a:t>Не.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двоично търсене, идея)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 един цикъл фиксираме едно от числата</a:t>
            </a:r>
          </a:p>
          <a:p>
            <a:r>
              <a:rPr lang="bg-BG" dirty="0" smtClean="0"/>
              <a:t>За всяко фиксирано число (да кажем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), </a:t>
            </a:r>
            <a:r>
              <a:rPr lang="bg-BG" dirty="0" smtClean="0"/>
              <a:t>с двоично търсене проверяваме дали надясно в масива се съдържа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двоично търсене, код)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pairsWithSumXBSearch</a:t>
            </a:r>
            <a:r>
              <a:rPr lang="en-US" dirty="0" smtClean="0">
                <a:latin typeface="Consolas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N;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left =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+ 1, right = N - 1;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while (left &lt;= right)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mid = (left + right) / 2;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+ a[mid] &lt; X ? left = mid + 1 : right = mid - 1;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if (left &lt; N &amp;&amp;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+ a[left] == X)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return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Алгоритмични интервюта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Застъпени в интервю процеса на почти всички фирми</a:t>
            </a:r>
          </a:p>
          <a:p>
            <a:pPr lvl="1"/>
            <a:r>
              <a:rPr lang="bg-BG" dirty="0" smtClean="0"/>
              <a:t>Почти винаги поне едно</a:t>
            </a:r>
          </a:p>
          <a:p>
            <a:pPr lvl="1"/>
            <a:r>
              <a:rPr lang="bg-BG" dirty="0" smtClean="0"/>
              <a:t>Понякога две или повече (във фирмите с по-тежки интервюта)</a:t>
            </a:r>
          </a:p>
          <a:p>
            <a:r>
              <a:rPr lang="bg-BG" dirty="0" smtClean="0"/>
              <a:t>Обикновено на бяла дъска</a:t>
            </a:r>
          </a:p>
          <a:p>
            <a:pPr lvl="1"/>
            <a:r>
              <a:rPr lang="bg-BG" dirty="0" smtClean="0"/>
              <a:t>Можете да помолите да ги правите на компютър</a:t>
            </a:r>
          </a:p>
          <a:p>
            <a:pPr lvl="1"/>
            <a:r>
              <a:rPr lang="bg-BG" dirty="0" smtClean="0"/>
              <a:t>Можете да помолите да ги правите на хартия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(двоично търсене, времена)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0.024 секунди</a:t>
            </a:r>
          </a:p>
          <a:p>
            <a:r>
              <a:rPr lang="bg-BG" dirty="0"/>
              <a:t>За </a:t>
            </a:r>
            <a:r>
              <a:rPr lang="en-US" i="1" dirty="0"/>
              <a:t>N</a:t>
            </a:r>
            <a:r>
              <a:rPr lang="en-US" dirty="0"/>
              <a:t> = 10,000,000 </a:t>
            </a:r>
            <a:r>
              <a:rPr lang="bg-BG" dirty="0"/>
              <a:t>работи за </a:t>
            </a:r>
            <a:r>
              <a:rPr lang="bg-BG" dirty="0" smtClean="0"/>
              <a:t>0.297 </a:t>
            </a:r>
            <a:r>
              <a:rPr lang="bg-BG" dirty="0"/>
              <a:t>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</a:t>
            </a:r>
            <a:r>
              <a:rPr lang="bg-BG" dirty="0" smtClean="0"/>
              <a:t>0</a:t>
            </a:r>
            <a:r>
              <a:rPr lang="en-US" dirty="0" smtClean="0"/>
              <a:t>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3.281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</a:t>
            </a:r>
            <a:r>
              <a:rPr lang="bg-BG" dirty="0" smtClean="0"/>
              <a:t>,</a:t>
            </a:r>
            <a:r>
              <a:rPr lang="en-US" dirty="0" smtClean="0"/>
              <a:t>0</a:t>
            </a:r>
            <a:r>
              <a:rPr lang="bg-BG" dirty="0" smtClean="0"/>
              <a:t>0</a:t>
            </a:r>
            <a:r>
              <a:rPr lang="en-US" dirty="0" smtClean="0"/>
              <a:t>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36.266 секунди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решение с хештаблица, идея)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Обхождаме веднъж всички числа и ги слагаме в хештаблица</a:t>
            </a:r>
          </a:p>
          <a:p>
            <a:r>
              <a:rPr lang="bg-BG" dirty="0" smtClean="0"/>
              <a:t>Обхождаме втори път всички числа и за всяко от тях (да кажем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), </a:t>
            </a:r>
            <a:r>
              <a:rPr lang="bg-BG" dirty="0" smtClean="0"/>
              <a:t>проверяваме дали хештаблицата съдържа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Трябва да обърнем внимание на случая, в който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bg-BG" dirty="0" smtClean="0"/>
              <a:t>което не е валидна двойка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решение с хештаблица, код)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pairsWithSumXHash</a:t>
            </a:r>
            <a:r>
              <a:rPr lang="en-US" dirty="0" smtClean="0">
                <a:latin typeface="Consolas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unordered_set</a:t>
            </a:r>
            <a:r>
              <a:rPr lang="en-US" dirty="0" smtClean="0">
                <a:latin typeface="Consolas" pitchFamily="49" charset="0"/>
              </a:rPr>
              <a:t> 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 have(a, a + N);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N;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if (a[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!= X -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 += </a:t>
            </a:r>
            <a:r>
              <a:rPr lang="en-US" dirty="0" err="1" smtClean="0">
                <a:latin typeface="Consolas" pitchFamily="49" charset="0"/>
              </a:rPr>
              <a:t>have.count</a:t>
            </a:r>
            <a:r>
              <a:rPr lang="en-US" dirty="0" smtClean="0">
                <a:latin typeface="Consolas" pitchFamily="49" charset="0"/>
              </a:rPr>
              <a:t>(X -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return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(решение с хештаблица, времена)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0.047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0.344 секунди</a:t>
            </a:r>
          </a:p>
          <a:p>
            <a:r>
              <a:rPr lang="bg-BG" dirty="0"/>
              <a:t>За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smtClean="0"/>
              <a:t>1</a:t>
            </a:r>
            <a:r>
              <a:rPr lang="bg-BG" dirty="0" smtClean="0"/>
              <a:t>,</a:t>
            </a:r>
            <a:r>
              <a:rPr lang="en-US" dirty="0" smtClean="0"/>
              <a:t>00</a:t>
            </a:r>
            <a:r>
              <a:rPr lang="bg-BG" dirty="0" smtClean="0"/>
              <a:t>0</a:t>
            </a:r>
            <a:r>
              <a:rPr lang="en-US" dirty="0" smtClean="0"/>
              <a:t>,000,000 </a:t>
            </a:r>
            <a:r>
              <a:rPr lang="bg-BG" dirty="0"/>
              <a:t>работи за </a:t>
            </a:r>
            <a:r>
              <a:rPr lang="en-US" dirty="0" smtClean="0"/>
              <a:t>3</a:t>
            </a:r>
            <a:r>
              <a:rPr lang="bg-BG" dirty="0" smtClean="0"/>
              <a:t>.</a:t>
            </a:r>
            <a:r>
              <a:rPr lang="en-US" dirty="0" smtClean="0"/>
              <a:t>380</a:t>
            </a:r>
            <a:r>
              <a:rPr lang="bg-BG" dirty="0" smtClean="0"/>
              <a:t> </a:t>
            </a:r>
            <a:r>
              <a:rPr lang="bg-BG" dirty="0"/>
              <a:t>секунди</a:t>
            </a:r>
          </a:p>
          <a:p>
            <a:pPr marL="0" indent="0">
              <a:buNone/>
            </a:pPr>
            <a:endParaRPr lang="bg-BG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умно решение, идея)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елиминираме двоичното търсене</a:t>
            </a:r>
          </a:p>
          <a:p>
            <a:r>
              <a:rPr lang="bg-BG" dirty="0" smtClean="0"/>
              <a:t>Ако за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двоичното търсене е завършило в индекс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bg-BG" dirty="0" smtClean="0"/>
              <a:t>то за </a:t>
            </a:r>
            <a:r>
              <a:rPr lang="en-US" i="1" dirty="0" smtClean="0"/>
              <a:t>A</a:t>
            </a:r>
            <a:r>
              <a:rPr lang="en-US" i="1" baseline="-25000" dirty="0" smtClean="0"/>
              <a:t>i+1</a:t>
            </a:r>
            <a:r>
              <a:rPr lang="en-US" dirty="0" smtClean="0"/>
              <a:t> </a:t>
            </a:r>
            <a:r>
              <a:rPr lang="bg-BG" dirty="0" smtClean="0"/>
              <a:t>ще завърши в индекс по-малък или равен на </a:t>
            </a:r>
            <a:r>
              <a:rPr lang="en-US" i="1" dirty="0" smtClean="0"/>
              <a:t>k</a:t>
            </a:r>
          </a:p>
          <a:p>
            <a:r>
              <a:rPr lang="bg-BG" dirty="0" smtClean="0"/>
              <a:t>С други думи сме сигурни, че сумата на двойката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+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bg-BG" dirty="0" smtClean="0"/>
              <a:t>&lt; </a:t>
            </a:r>
            <a:r>
              <a:rPr lang="en-US" i="1" dirty="0" smtClean="0"/>
              <a:t>A</a:t>
            </a:r>
            <a:r>
              <a:rPr lang="en-US" i="1" baseline="-25000" dirty="0" smtClean="0"/>
              <a:t>i+1</a:t>
            </a:r>
            <a:r>
              <a:rPr lang="en-US" dirty="0" smtClean="0"/>
              <a:t> +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endParaRPr lang="bg-BG" i="1" baseline="-25000" dirty="0" smtClean="0"/>
          </a:p>
          <a:p>
            <a:r>
              <a:rPr lang="bg-BG" dirty="0" smtClean="0"/>
              <a:t>Аналогично можем да видим, че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+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bg-BG" dirty="0" smtClean="0"/>
              <a:t>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+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bg-BG" i="1" baseline="-25000" dirty="0" smtClean="0"/>
              <a:t>-1</a:t>
            </a:r>
          </a:p>
          <a:p>
            <a:r>
              <a:rPr lang="bg-BG" dirty="0" smtClean="0"/>
              <a:t>Ще имаме два индекса – ляв и десен, и ще местим този, който би приближил сумата към </a:t>
            </a:r>
            <a:r>
              <a:rPr lang="en-US" i="1" dirty="0" smtClean="0"/>
              <a:t>X</a:t>
            </a:r>
            <a:endParaRPr lang="bg-BG" dirty="0" smtClean="0"/>
          </a:p>
          <a:p>
            <a:endParaRPr lang="bg-BG" i="1" baseline="-250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умно решение, код)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pairsWithSumXSmart</a:t>
            </a:r>
            <a:r>
              <a:rPr lang="en-US" dirty="0" smtClean="0">
                <a:latin typeface="Consolas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for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0, j = N - 1;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j;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while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j &amp;&amp;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+ a[j] &gt; X)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j--;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if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 j &amp;&amp;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+ a[j] == X)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    return </a:t>
            </a:r>
            <a:r>
              <a:rPr lang="en-US" dirty="0" err="1" smtClean="0">
                <a:latin typeface="Consolas" pitchFamily="49" charset="0"/>
              </a:rPr>
              <a:t>ans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(умно решение, времена)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 </a:t>
            </a:r>
            <a:r>
              <a:rPr lang="bg-BG" dirty="0" smtClean="0"/>
              <a:t>работи за 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0.000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0.031 секунди</a:t>
            </a:r>
          </a:p>
          <a:p>
            <a:r>
              <a:rPr lang="bg-BG" dirty="0" smtClean="0"/>
              <a:t>За </a:t>
            </a:r>
            <a:r>
              <a:rPr lang="en-US" i="1" dirty="0" smtClean="0"/>
              <a:t>N</a:t>
            </a:r>
            <a:r>
              <a:rPr lang="en-US" dirty="0" smtClean="0"/>
              <a:t> = 100,000,000 </a:t>
            </a:r>
            <a:r>
              <a:rPr lang="bg-BG" dirty="0" smtClean="0"/>
              <a:t>работи за</a:t>
            </a:r>
            <a:r>
              <a:rPr lang="bg-BG" dirty="0"/>
              <a:t> </a:t>
            </a:r>
            <a:r>
              <a:rPr lang="bg-BG" dirty="0" smtClean="0"/>
              <a:t>0.328 секунди</a:t>
            </a:r>
            <a:endParaRPr lang="bg-BG" dirty="0"/>
          </a:p>
          <a:p>
            <a:r>
              <a:rPr lang="bg-BG" dirty="0"/>
              <a:t>За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 smtClean="0"/>
              <a:t>1</a:t>
            </a:r>
            <a:r>
              <a:rPr lang="bg-BG" dirty="0" smtClean="0"/>
              <a:t>,0</a:t>
            </a:r>
            <a:r>
              <a:rPr lang="en-US" dirty="0" smtClean="0"/>
              <a:t>00,000,000 </a:t>
            </a:r>
            <a:r>
              <a:rPr lang="bg-BG" dirty="0"/>
              <a:t>работи </a:t>
            </a:r>
            <a:r>
              <a:rPr lang="bg-BG" dirty="0" smtClean="0"/>
              <a:t>за</a:t>
            </a:r>
            <a:r>
              <a:rPr lang="bg-BG" dirty="0"/>
              <a:t> </a:t>
            </a:r>
            <a:r>
              <a:rPr lang="en-US" dirty="0" smtClean="0"/>
              <a:t>3</a:t>
            </a:r>
            <a:r>
              <a:rPr lang="bg-BG" dirty="0" smtClean="0"/>
              <a:t>.</a:t>
            </a:r>
            <a:r>
              <a:rPr lang="en-US" dirty="0" smtClean="0"/>
              <a:t>33</a:t>
            </a:r>
            <a:r>
              <a:rPr lang="bg-BG" dirty="0" smtClean="0"/>
              <a:t>2 секунди</a:t>
            </a:r>
            <a:endParaRPr lang="bg-BG" dirty="0"/>
          </a:p>
          <a:p>
            <a:endParaRPr lang="bg-BG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 (</a:t>
            </a:r>
            <a:r>
              <a:rPr lang="bg-BG" dirty="0" smtClean="0"/>
              <a:t>решения)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Можете да ползвате </a:t>
            </a:r>
            <a:r>
              <a:rPr lang="bg-BG" dirty="0" smtClean="0">
                <a:hlinkClick r:id="rId2"/>
              </a:rPr>
              <a:t>следния сорс</a:t>
            </a:r>
            <a:r>
              <a:rPr lang="bg-BG" dirty="0" smtClean="0"/>
              <a:t>, съдържащ четирите решения,</a:t>
            </a:r>
            <a:br>
              <a:rPr lang="bg-BG" dirty="0" smtClean="0"/>
            </a:br>
            <a:r>
              <a:rPr lang="bg-BG" dirty="0" smtClean="0"/>
              <a:t>за да пробвате какви са времената при вас.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резултатите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581553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Вход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Наивно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Двоично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Хешсет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Умно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2.376s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237.700s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100,000,000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3.281s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1,000,000,000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7.5y*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36.266s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3.380s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3.332s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66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сложност?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bg-BG" sz="3200" i="1" dirty="0" smtClean="0"/>
              <a:t>Сложност на алгоритъм е изменението на нужното му време за изпълнение, спрямо изменението на входните данни.</a:t>
            </a:r>
            <a:endParaRPr lang="en-US" sz="3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покриват?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Някои прости/стандартни алгоритми</a:t>
            </a:r>
          </a:p>
          <a:p>
            <a:pPr lvl="1"/>
            <a:r>
              <a:rPr lang="bg-BG" dirty="0" smtClean="0"/>
              <a:t>Понякога даже не изискват алгоритми, само имплементация</a:t>
            </a:r>
          </a:p>
          <a:p>
            <a:r>
              <a:rPr lang="bg-BG" dirty="0" smtClean="0"/>
              <a:t>Често изискват знания какво е сложност, както и да я смятате</a:t>
            </a:r>
          </a:p>
          <a:p>
            <a:r>
              <a:rPr lang="bg-BG" dirty="0" smtClean="0"/>
              <a:t>Имплементация</a:t>
            </a:r>
          </a:p>
          <a:p>
            <a:r>
              <a:rPr lang="bg-BG" dirty="0" smtClean="0"/>
              <a:t>Дебъгване (ако се налага)</a:t>
            </a:r>
          </a:p>
          <a:p>
            <a:r>
              <a:rPr lang="bg-BG" dirty="0" smtClean="0"/>
              <a:t>Дискусия как бихте тествали решението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</a:t>
            </a:r>
            <a:r>
              <a:rPr lang="bg-BG" dirty="0" smtClean="0"/>
              <a:t>нотация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Дефинира функция върху входните данни (най-често размера им) която определя изменението на изискваното време</a:t>
            </a:r>
          </a:p>
          <a:p>
            <a:pPr lvl="1"/>
            <a:r>
              <a:rPr lang="bg-BG" dirty="0" smtClean="0"/>
              <a:t>Забележете, че това по никакъв начин не е свързано с конкретно време (в секунди/минути/часове)!</a:t>
            </a:r>
          </a:p>
          <a:p>
            <a:r>
              <a:rPr lang="bg-BG" dirty="0" smtClean="0"/>
              <a:t>Дава горна граница</a:t>
            </a:r>
          </a:p>
          <a:p>
            <a:r>
              <a:rPr lang="bg-BG" dirty="0" smtClean="0"/>
              <a:t>Игнорира константите</a:t>
            </a:r>
          </a:p>
          <a:p>
            <a:r>
              <a:rPr lang="bg-BG" dirty="0" smtClean="0"/>
              <a:t>Има и други (</a:t>
            </a:r>
            <a:r>
              <a:rPr lang="en-US" dirty="0" smtClean="0"/>
              <a:t>small-o, </a:t>
            </a:r>
            <a:r>
              <a:rPr lang="en-US" dirty="0" err="1" smtClean="0"/>
              <a:t>tetha</a:t>
            </a:r>
            <a:r>
              <a:rPr lang="en-US" dirty="0" smtClean="0"/>
              <a:t>, omega), </a:t>
            </a:r>
            <a:r>
              <a:rPr lang="bg-BG" dirty="0" smtClean="0"/>
              <a:t>но тях спокойно можем да пренебрегнем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наивно решение, сложност)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Правихме два вложени цикъла, като единия започваше от позицията на другия – тоест около </a:t>
            </a:r>
            <a:r>
              <a:rPr lang="en-US" dirty="0" smtClean="0"/>
              <a:t>N * N / 2 </a:t>
            </a:r>
            <a:r>
              <a:rPr lang="bg-BG" dirty="0" smtClean="0"/>
              <a:t>операции</a:t>
            </a:r>
          </a:p>
          <a:p>
            <a:r>
              <a:rPr lang="bg-BG" dirty="0" smtClean="0"/>
              <a:t>От гледна точка на </a:t>
            </a:r>
            <a:r>
              <a:rPr lang="en-US" dirty="0" smtClean="0"/>
              <a:t>Big-O </a:t>
            </a:r>
            <a:r>
              <a:rPr lang="bg-BG" dirty="0" smtClean="0"/>
              <a:t>нотацията, това е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bg-BG" dirty="0" smtClean="0"/>
              <a:t>Наистина, когато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се увеличава 10 пъти, времето нараства 100 пъти!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двоично търсене, сложност)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Правихме цикъл до </a:t>
            </a:r>
            <a:r>
              <a:rPr lang="en-US" dirty="0" smtClean="0"/>
              <a:t>N, </a:t>
            </a:r>
            <a:r>
              <a:rPr lang="bg-BG" dirty="0" smtClean="0"/>
              <a:t>в който правихме двоично търсене (което има логаритмичен брой стъпки). Това са около </a:t>
            </a:r>
            <a:r>
              <a:rPr lang="en-US" dirty="0" smtClean="0"/>
              <a:t>N * log(N) </a:t>
            </a:r>
            <a:r>
              <a:rPr lang="bg-BG" dirty="0" smtClean="0"/>
              <a:t>операции</a:t>
            </a:r>
          </a:p>
          <a:p>
            <a:r>
              <a:rPr lang="bg-BG" dirty="0" smtClean="0"/>
              <a:t>От гледна точка на </a:t>
            </a:r>
            <a:r>
              <a:rPr lang="en-US" dirty="0" smtClean="0"/>
              <a:t>Big-O </a:t>
            </a:r>
            <a:r>
              <a:rPr lang="bg-BG" dirty="0" smtClean="0"/>
              <a:t>нотацията, това е </a:t>
            </a:r>
            <a:r>
              <a:rPr lang="en-US" dirty="0" smtClean="0"/>
              <a:t>O(N</a:t>
            </a:r>
            <a:r>
              <a:rPr lang="bg-BG" baseline="30000" dirty="0" smtClean="0"/>
              <a:t> *</a:t>
            </a:r>
            <a:r>
              <a:rPr lang="bg-BG" dirty="0" smtClean="0"/>
              <a:t> </a:t>
            </a:r>
            <a:r>
              <a:rPr lang="en-US" dirty="0" smtClean="0"/>
              <a:t>log(N))</a:t>
            </a:r>
          </a:p>
          <a:p>
            <a:r>
              <a:rPr lang="bg-BG" dirty="0" smtClean="0"/>
              <a:t>Наистина, когато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се увеличава 10 пъти, времето нараства малко повече от 10 пъти (“малко повече” идва от логаритъма)!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решение с хештаблица, сложност)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Всяко число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по веднъж вкарваме в хештаблицата (което е константа операция) и после по още веднъж проверяваме дали тя съдържа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. </a:t>
            </a:r>
            <a:r>
              <a:rPr lang="bg-BG" dirty="0" smtClean="0"/>
              <a:t>Тоест правим около </a:t>
            </a:r>
            <a:r>
              <a:rPr lang="en-US" dirty="0" smtClean="0"/>
              <a:t>2N </a:t>
            </a:r>
            <a:r>
              <a:rPr lang="bg-BG" dirty="0" smtClean="0"/>
              <a:t>операции</a:t>
            </a:r>
            <a:endParaRPr lang="en-US" dirty="0" smtClean="0"/>
          </a:p>
          <a:p>
            <a:r>
              <a:rPr lang="bg-BG" dirty="0" smtClean="0"/>
              <a:t>От гледна точка на </a:t>
            </a:r>
            <a:r>
              <a:rPr lang="en-US" dirty="0" smtClean="0"/>
              <a:t>Big-O </a:t>
            </a:r>
            <a:r>
              <a:rPr lang="bg-BG" dirty="0" smtClean="0"/>
              <a:t>нотацията, това е </a:t>
            </a:r>
            <a:r>
              <a:rPr lang="en-US" dirty="0" smtClean="0"/>
              <a:t>O(N)</a:t>
            </a:r>
          </a:p>
          <a:p>
            <a:r>
              <a:rPr lang="bg-BG" dirty="0" smtClean="0"/>
              <a:t>Наистина, когато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се увеличава 10 пъти, времето нараства почти точно10 пъти!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Двойки със сума </a:t>
            </a: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умно решение, сложност)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 път увеличаваме левия или намаляме десния индекс</a:t>
            </a:r>
            <a:r>
              <a:rPr lang="en-US" dirty="0" smtClean="0"/>
              <a:t>, </a:t>
            </a:r>
            <a:r>
              <a:rPr lang="bg-BG" dirty="0" smtClean="0"/>
              <a:t>докато се срещнат, тоест правим около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проверки</a:t>
            </a:r>
            <a:endParaRPr lang="en-US" dirty="0" smtClean="0"/>
          </a:p>
          <a:p>
            <a:r>
              <a:rPr lang="bg-BG" dirty="0" smtClean="0"/>
              <a:t>От гледна точка на </a:t>
            </a:r>
            <a:r>
              <a:rPr lang="en-US" dirty="0" smtClean="0"/>
              <a:t>Big-O </a:t>
            </a:r>
            <a:r>
              <a:rPr lang="bg-BG" dirty="0" smtClean="0"/>
              <a:t>нотацията, това отново е </a:t>
            </a:r>
            <a:r>
              <a:rPr lang="en-US" dirty="0" smtClean="0"/>
              <a:t>O(N)</a:t>
            </a:r>
          </a:p>
          <a:p>
            <a:r>
              <a:rPr lang="bg-BG" dirty="0" smtClean="0"/>
              <a:t>Наистина, когато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се увеличава 10 пъти, времето нараства почти точно10 пъти!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Апроксимация на време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Не е правилно, но може да се ползва за груба апроксимация на нужно време</a:t>
            </a:r>
          </a:p>
          <a:p>
            <a:r>
              <a:rPr lang="bg-BG" dirty="0" smtClean="0"/>
              <a:t>Стига данните да се събират в кеша, модерен процесор извършва по около </a:t>
            </a:r>
            <a:r>
              <a:rPr lang="en-US" dirty="0" smtClean="0"/>
              <a:t>1</a:t>
            </a:r>
            <a:r>
              <a:rPr lang="bg-BG" dirty="0" smtClean="0"/>
              <a:t>,000,000,000 прости операции в секунда (не точно </a:t>
            </a:r>
            <a:r>
              <a:rPr lang="en-US" dirty="0" smtClean="0"/>
              <a:t>GHz)</a:t>
            </a:r>
            <a:endParaRPr lang="bg-BG" dirty="0" smtClean="0"/>
          </a:p>
          <a:p>
            <a:r>
              <a:rPr lang="bg-BG" dirty="0" smtClean="0"/>
              <a:t>Приемаме, че ако вземем броят операции, извършени от някакъв алгоритъм, и разделим на скоростта, бихме получили времето</a:t>
            </a:r>
            <a:endParaRPr lang="en-US" dirty="0" smtClean="0"/>
          </a:p>
          <a:p>
            <a:pPr lvl="1"/>
            <a:r>
              <a:rPr lang="bg-BG" dirty="0" smtClean="0"/>
              <a:t>Наивното решение е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bg-BG" dirty="0" smtClean="0"/>
              <a:t>.</a:t>
            </a:r>
            <a:br>
              <a:rPr lang="bg-BG" dirty="0" smtClean="0"/>
            </a:br>
            <a:r>
              <a:rPr lang="bg-BG" dirty="0" smtClean="0"/>
              <a:t>Ако приемем, че </a:t>
            </a:r>
            <a:r>
              <a:rPr lang="en-US" dirty="0" smtClean="0"/>
              <a:t>Time = N</a:t>
            </a:r>
            <a:r>
              <a:rPr lang="en-US" baseline="30000" dirty="0" smtClean="0"/>
              <a:t>2</a:t>
            </a:r>
            <a:r>
              <a:rPr lang="bg-BG" dirty="0" smtClean="0"/>
              <a:t> / </a:t>
            </a:r>
            <a:r>
              <a:rPr lang="en-US" dirty="0" smtClean="0"/>
              <a:t>speed,</a:t>
            </a:r>
            <a:r>
              <a:rPr lang="bg-BG" dirty="0" smtClean="0"/>
              <a:t> при </a:t>
            </a:r>
            <a:r>
              <a:rPr lang="en-US" dirty="0" smtClean="0"/>
              <a:t>N = 100,000 </a:t>
            </a:r>
            <a:r>
              <a:rPr lang="bg-BG" dirty="0" smtClean="0"/>
              <a:t>бихме получили:</a:t>
            </a:r>
            <a:br>
              <a:rPr lang="bg-BG" dirty="0" smtClean="0"/>
            </a:br>
            <a:r>
              <a:rPr lang="bg-BG" dirty="0" smtClean="0"/>
              <a:t>100,000 * 100,000 / 1,000,000,000 = 10 секунди (емпирично е </a:t>
            </a:r>
            <a:r>
              <a:rPr lang="en-US" dirty="0" smtClean="0"/>
              <a:t>2.376s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Решението с двоично търсене е </a:t>
            </a:r>
            <a:r>
              <a:rPr lang="en-US" dirty="0" smtClean="0"/>
              <a:t>O(N*</a:t>
            </a:r>
            <a:r>
              <a:rPr lang="en-US" dirty="0" err="1" smtClean="0"/>
              <a:t>logN</a:t>
            </a:r>
            <a:r>
              <a:rPr lang="en-US" dirty="0" smtClean="0"/>
              <a:t>).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Ако приемем, че </a:t>
            </a:r>
            <a:r>
              <a:rPr lang="en-US" dirty="0" smtClean="0"/>
              <a:t>Time = N</a:t>
            </a:r>
            <a:r>
              <a:rPr lang="bg-BG" dirty="0" smtClean="0"/>
              <a:t> </a:t>
            </a:r>
            <a:r>
              <a:rPr lang="en-US" dirty="0" smtClean="0"/>
              <a:t>*</a:t>
            </a:r>
            <a:r>
              <a:rPr lang="bg-BG" dirty="0" smtClean="0"/>
              <a:t> </a:t>
            </a:r>
            <a:r>
              <a:rPr lang="en-US" dirty="0" err="1" smtClean="0"/>
              <a:t>logN</a:t>
            </a:r>
            <a:r>
              <a:rPr lang="en-US" dirty="0" smtClean="0"/>
              <a:t> / speed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при </a:t>
            </a:r>
            <a:r>
              <a:rPr lang="en-US" dirty="0" smtClean="0"/>
              <a:t>N = 10,000,000 </a:t>
            </a:r>
            <a:r>
              <a:rPr lang="bg-BG" dirty="0" smtClean="0"/>
              <a:t>бихме получили: </a:t>
            </a:r>
            <a:r>
              <a:rPr lang="en-US" dirty="0" smtClean="0"/>
              <a:t>10</a:t>
            </a:r>
            <a:r>
              <a:rPr lang="bg-BG" dirty="0" smtClean="0"/>
              <a:t>,</a:t>
            </a:r>
            <a:r>
              <a:rPr lang="en-US" dirty="0" smtClean="0"/>
              <a:t>000</a:t>
            </a:r>
            <a:r>
              <a:rPr lang="bg-BG" dirty="0" smtClean="0"/>
              <a:t>,</a:t>
            </a:r>
            <a:r>
              <a:rPr lang="en-US" dirty="0" smtClean="0"/>
              <a:t>000 * log</a:t>
            </a:r>
            <a:r>
              <a:rPr lang="en-US" baseline="-25000" dirty="0" smtClean="0"/>
              <a:t>2</a:t>
            </a:r>
            <a:r>
              <a:rPr lang="en-US" dirty="0" smtClean="0"/>
              <a:t>(10</a:t>
            </a:r>
            <a:r>
              <a:rPr lang="bg-BG" dirty="0" smtClean="0"/>
              <a:t>,</a:t>
            </a:r>
            <a:r>
              <a:rPr lang="en-US" dirty="0" smtClean="0"/>
              <a:t>000</a:t>
            </a:r>
            <a:r>
              <a:rPr lang="bg-BG" dirty="0" smtClean="0"/>
              <a:t>,</a:t>
            </a:r>
            <a:r>
              <a:rPr lang="en-US" dirty="0" smtClean="0"/>
              <a:t>000) / 1</a:t>
            </a:r>
            <a:r>
              <a:rPr lang="bg-BG" dirty="0" smtClean="0"/>
              <a:t>,</a:t>
            </a:r>
            <a:r>
              <a:rPr lang="en-US" dirty="0" smtClean="0"/>
              <a:t>000</a:t>
            </a:r>
            <a:r>
              <a:rPr lang="bg-BG" dirty="0" smtClean="0"/>
              <a:t>,</a:t>
            </a:r>
            <a:r>
              <a:rPr lang="en-US" dirty="0" smtClean="0"/>
              <a:t>000</a:t>
            </a:r>
            <a:r>
              <a:rPr lang="bg-BG" dirty="0" smtClean="0"/>
              <a:t>,</a:t>
            </a:r>
            <a:r>
              <a:rPr lang="en-US" dirty="0" smtClean="0"/>
              <a:t>000 = 0.24 </a:t>
            </a:r>
            <a:r>
              <a:rPr lang="bg-BG" dirty="0" smtClean="0"/>
              <a:t>секунди (емпирично е 0.297</a:t>
            </a:r>
            <a:r>
              <a:rPr lang="en-US" dirty="0" smtClean="0"/>
              <a:t>s)</a:t>
            </a:r>
          </a:p>
          <a:p>
            <a:r>
              <a:rPr lang="bg-BG" dirty="0" smtClean="0"/>
              <a:t>Забележете, че скритите константи прецакват малко нещата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Апроксимация на време</a:t>
            </a:r>
            <a:br>
              <a:rPr lang="bg-BG" dirty="0" smtClean="0"/>
            </a:br>
            <a:r>
              <a:rPr lang="bg-BG" dirty="0" smtClean="0"/>
              <a:t>(забележка)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Забележете, че горе казахме „прости операции“ (например събиране, изваждане, </a:t>
            </a:r>
            <a:r>
              <a:rPr lang="bg-BG" dirty="0" err="1" smtClean="0"/>
              <a:t>побитови</a:t>
            </a:r>
            <a:r>
              <a:rPr lang="bg-BG" dirty="0" smtClean="0"/>
              <a:t> операции).</a:t>
            </a:r>
          </a:p>
          <a:p>
            <a:r>
              <a:rPr lang="bg-BG" dirty="0" smtClean="0"/>
              <a:t>Когато имаме по-сложни операции, като например деление, коренуване, или работа с нецели числа, броят операции, които могат да се извършат в секунда намалява драстично </a:t>
            </a:r>
          </a:p>
          <a:p>
            <a:r>
              <a:rPr lang="bg-BG" dirty="0" smtClean="0"/>
              <a:t>Когато данните не са в кеша и трябва да се четат от </a:t>
            </a:r>
            <a:r>
              <a:rPr lang="en-US" dirty="0" smtClean="0"/>
              <a:t>RAM-</a:t>
            </a:r>
            <a:r>
              <a:rPr lang="bg-BG" dirty="0" smtClean="0"/>
              <a:t>а, тази скорост драстично пада</a:t>
            </a:r>
          </a:p>
          <a:p>
            <a:r>
              <a:rPr lang="en-US" dirty="0" smtClean="0"/>
              <a:t>As a rule of thumb </a:t>
            </a:r>
            <a:r>
              <a:rPr lang="bg-BG" dirty="0" smtClean="0"/>
              <a:t>разчитам, че модерен процесор ще извърши със сигурност поне 100,000,000 операции в секунда (било то и по-сложни и не в кеша)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игнорираме константите?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Ако имаме два алгоритъма, единият правещ </a:t>
            </a:r>
            <a:r>
              <a:rPr lang="en-US" dirty="0" smtClean="0"/>
              <a:t>5*N </a:t>
            </a:r>
            <a:r>
              <a:rPr lang="bg-BG" dirty="0" smtClean="0"/>
              <a:t>операции, а другият 2*</a:t>
            </a:r>
            <a:r>
              <a:rPr lang="en-US" dirty="0" smtClean="0"/>
              <a:t>N, </a:t>
            </a:r>
            <a:r>
              <a:rPr lang="bg-BG" dirty="0" smtClean="0"/>
              <a:t>и двата са </a:t>
            </a:r>
            <a:r>
              <a:rPr lang="en-US" dirty="0" smtClean="0"/>
              <a:t>O(N)</a:t>
            </a:r>
          </a:p>
          <a:p>
            <a:r>
              <a:rPr lang="ru-RU" dirty="0" smtClean="0"/>
              <a:t>Константите не влияят на </a:t>
            </a:r>
            <a:r>
              <a:rPr lang="ru-RU" i="1" dirty="0" smtClean="0"/>
              <a:t>скоростта на нарастване</a:t>
            </a:r>
            <a:r>
              <a:rPr lang="ru-RU" dirty="0" smtClean="0"/>
              <a:t> на необходимото време, нужно за изпълнение на алгоритъма ни, с нарастване на входните данни</a:t>
            </a:r>
            <a:r>
              <a:rPr lang="bg-BG" dirty="0" smtClean="0"/>
              <a:t>. Ако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нарастне два пъти, то и двата алгоритъма биха станали два пъти по-бавни, независимо, че имат различни константи!</a:t>
            </a:r>
          </a:p>
          <a:p>
            <a:r>
              <a:rPr lang="bg-BG" dirty="0" smtClean="0"/>
              <a:t>Пример с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b="1" dirty="0" smtClean="0"/>
              <a:t> / 2</a:t>
            </a:r>
            <a:r>
              <a:rPr lang="en-US" dirty="0" smtClean="0"/>
              <a:t> vs.</a:t>
            </a:r>
            <a:r>
              <a:rPr lang="bg-BG" dirty="0" smtClean="0"/>
              <a:t> </a:t>
            </a:r>
            <a:r>
              <a:rPr lang="bg-BG" b="1" dirty="0" smtClean="0"/>
              <a:t>100 * </a:t>
            </a:r>
            <a:r>
              <a:rPr lang="en-US" b="1" dirty="0" smtClean="0"/>
              <a:t>N * log(N)</a:t>
            </a:r>
            <a:endParaRPr lang="bg-BG" dirty="0" smtClean="0"/>
          </a:p>
          <a:p>
            <a:pPr lvl="1"/>
            <a:r>
              <a:rPr lang="en-US" dirty="0" smtClean="0"/>
              <a:t>N = 100, </a:t>
            </a:r>
            <a:r>
              <a:rPr lang="bg-BG" dirty="0" smtClean="0"/>
              <a:t>първият иска 5,000 операции, вторият 70,000</a:t>
            </a:r>
          </a:p>
          <a:p>
            <a:pPr lvl="1"/>
            <a:r>
              <a:rPr lang="en-US" dirty="0" smtClean="0"/>
              <a:t>N</a:t>
            </a:r>
            <a:r>
              <a:rPr lang="bg-BG" dirty="0" smtClean="0"/>
              <a:t> = 10,000, първият иска 50,000,000, вторият 14,000,000</a:t>
            </a:r>
          </a:p>
          <a:p>
            <a:pPr lvl="1"/>
            <a:r>
              <a:rPr lang="bg-BG" dirty="0" smtClean="0"/>
              <a:t>Въпреки, че има 200 пъти по-висока константа, все пак е по-бърз</a:t>
            </a:r>
            <a:endParaRPr lang="ru-RU" dirty="0" smtClean="0"/>
          </a:p>
          <a:p>
            <a:r>
              <a:rPr lang="bg-BG" dirty="0" smtClean="0"/>
              <a:t>Уж горна граница, пък </a:t>
            </a:r>
            <a:r>
              <a:rPr lang="en-US" dirty="0" smtClean="0"/>
              <a:t>3*N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bg-BG" dirty="0" smtClean="0"/>
              <a:t>е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сложност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Константна, О</a:t>
            </a:r>
            <a:r>
              <a:rPr lang="en-US" dirty="0" smtClean="0"/>
              <a:t>(1) – </a:t>
            </a:r>
            <a:r>
              <a:rPr lang="bg-BG" dirty="0" smtClean="0"/>
              <a:t>би работело за произволно </a:t>
            </a:r>
            <a:r>
              <a:rPr lang="en-US" dirty="0" smtClean="0"/>
              <a:t>N</a:t>
            </a:r>
          </a:p>
          <a:p>
            <a:r>
              <a:rPr lang="bg-BG" dirty="0" smtClean="0"/>
              <a:t>Логаритмична, </a:t>
            </a:r>
            <a:r>
              <a:rPr lang="en-US" dirty="0" smtClean="0"/>
              <a:t>O(log(N))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10</a:t>
            </a:r>
            <a:r>
              <a:rPr lang="en-US" baseline="30000" dirty="0" smtClean="0"/>
              <a:t>300,000,000</a:t>
            </a:r>
          </a:p>
          <a:p>
            <a:r>
              <a:rPr lang="bg-BG" dirty="0" smtClean="0"/>
              <a:t>Корен квадратен, </a:t>
            </a:r>
            <a:r>
              <a:rPr lang="en-US" dirty="0" smtClean="0"/>
              <a:t>O(</a:t>
            </a:r>
            <a:r>
              <a:rPr lang="en-US" dirty="0" err="1" smtClean="0"/>
              <a:t>sqrt</a:t>
            </a:r>
            <a:r>
              <a:rPr lang="en-US" dirty="0" smtClean="0"/>
              <a:t>(N))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10</a:t>
            </a:r>
            <a:r>
              <a:rPr lang="en-US" baseline="30000" dirty="0" smtClean="0"/>
              <a:t>18</a:t>
            </a:r>
          </a:p>
          <a:p>
            <a:r>
              <a:rPr lang="bg-BG" dirty="0" smtClean="0"/>
              <a:t>Линейна, </a:t>
            </a:r>
            <a:r>
              <a:rPr lang="en-US" dirty="0" smtClean="0"/>
              <a:t>O(N)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10</a:t>
            </a:r>
            <a:r>
              <a:rPr lang="en-US" baseline="30000" dirty="0" smtClean="0"/>
              <a:t>9</a:t>
            </a:r>
          </a:p>
          <a:p>
            <a:r>
              <a:rPr lang="bg-BG" dirty="0" smtClean="0"/>
              <a:t>ЕнЛогЕн, </a:t>
            </a:r>
            <a:r>
              <a:rPr lang="en-US" dirty="0" smtClean="0"/>
              <a:t>O(N * log(N))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10</a:t>
            </a:r>
            <a:r>
              <a:rPr lang="en-US" baseline="30000" dirty="0" smtClean="0"/>
              <a:t>7</a:t>
            </a:r>
          </a:p>
          <a:p>
            <a:r>
              <a:rPr lang="bg-BG" dirty="0" smtClean="0"/>
              <a:t>Квадратична,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30,000</a:t>
            </a:r>
          </a:p>
          <a:p>
            <a:r>
              <a:rPr lang="bg-BG" dirty="0" smtClean="0"/>
              <a:t>Кубична,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1000</a:t>
            </a:r>
          </a:p>
          <a:p>
            <a:r>
              <a:rPr lang="bg-BG" dirty="0" smtClean="0"/>
              <a:t>Експоненциална </a:t>
            </a:r>
            <a:r>
              <a:rPr lang="en-US" dirty="0" smtClean="0"/>
              <a:t>V1, </a:t>
            </a:r>
            <a:r>
              <a:rPr lang="bg-BG" dirty="0" smtClean="0"/>
              <a:t>О(2</a:t>
            </a:r>
            <a:r>
              <a:rPr lang="en-US" baseline="30000" dirty="0" smtClean="0"/>
              <a:t>N</a:t>
            </a:r>
            <a:r>
              <a:rPr lang="en-US" dirty="0" smtClean="0"/>
              <a:t>)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30</a:t>
            </a:r>
          </a:p>
          <a:p>
            <a:r>
              <a:rPr lang="bg-BG" dirty="0" smtClean="0"/>
              <a:t>Експоненциална </a:t>
            </a:r>
            <a:r>
              <a:rPr lang="en-US" dirty="0" smtClean="0"/>
              <a:t>V2, </a:t>
            </a:r>
            <a:r>
              <a:rPr lang="bg-BG" dirty="0" smtClean="0"/>
              <a:t>О(</a:t>
            </a:r>
            <a:r>
              <a:rPr lang="en-US" dirty="0" smtClean="0"/>
              <a:t>N</a:t>
            </a:r>
            <a:r>
              <a:rPr lang="bg-BG" dirty="0" smtClean="0"/>
              <a:t>!)</a:t>
            </a:r>
            <a:r>
              <a:rPr lang="en-US" dirty="0" smtClean="0"/>
              <a:t> – </a:t>
            </a:r>
            <a:r>
              <a:rPr lang="bg-BG" dirty="0" smtClean="0"/>
              <a:t>би работело за </a:t>
            </a:r>
            <a:r>
              <a:rPr lang="en-US" dirty="0" smtClean="0"/>
              <a:t>N &lt; 13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Зависимост от повече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BFS </a:t>
            </a:r>
            <a:r>
              <a:rPr lang="bg-BG" dirty="0" smtClean="0"/>
              <a:t>е </a:t>
            </a:r>
            <a:r>
              <a:rPr lang="en-US" dirty="0" smtClean="0"/>
              <a:t>O(N + M)</a:t>
            </a:r>
          </a:p>
          <a:p>
            <a:r>
              <a:rPr lang="bg-BG" dirty="0" smtClean="0"/>
              <a:t>Алгоритъмът на Дейкстра е </a:t>
            </a:r>
            <a:r>
              <a:rPr lang="en-US" dirty="0" smtClean="0"/>
              <a:t>O(M * log(N))</a:t>
            </a:r>
          </a:p>
          <a:p>
            <a:r>
              <a:rPr lang="ru-RU" dirty="0" smtClean="0"/>
              <a:t>Ако </a:t>
            </a:r>
            <a:r>
              <a:rPr lang="ru-RU" i="1" dirty="0" smtClean="0"/>
              <a:t>F</a:t>
            </a:r>
            <a:r>
              <a:rPr lang="ru-RU" dirty="0" smtClean="0"/>
              <a:t> пъти изпълним функция, която има вложен цикъл до </a:t>
            </a:r>
            <a:r>
              <a:rPr lang="ru-RU" i="1" dirty="0" smtClean="0"/>
              <a:t>M</a:t>
            </a:r>
            <a:r>
              <a:rPr lang="ru-RU" dirty="0" smtClean="0"/>
              <a:t>, като вътре в него имаме операция със сложност O(G), то цялата сложност би била O(MFG).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the Coding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Много популярна книга</a:t>
            </a:r>
          </a:p>
          <a:p>
            <a:r>
              <a:rPr lang="bg-BG" dirty="0" smtClean="0"/>
              <a:t>Над 150 задачи и решения</a:t>
            </a:r>
          </a:p>
          <a:p>
            <a:r>
              <a:rPr lang="bg-BG" dirty="0" smtClean="0"/>
              <a:t>Топ 10 грешки, и как да ги избегнем</a:t>
            </a:r>
          </a:p>
          <a:p>
            <a:r>
              <a:rPr lang="bg-BG" dirty="0" smtClean="0"/>
              <a:t>Поглед от гледна точка на интервюиращ</a:t>
            </a:r>
          </a:p>
          <a:p>
            <a:r>
              <a:rPr lang="bg-BG" dirty="0" smtClean="0"/>
              <a:t>Лесно се намира в интернет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по памет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Що-годе същото като по време</a:t>
            </a:r>
          </a:p>
          <a:p>
            <a:r>
              <a:rPr lang="bg-BG" dirty="0" smtClean="0"/>
              <a:t>Можете да апроксимирате колко памет (да кажем, в мегабайти) ще ползва програмата ви</a:t>
            </a:r>
          </a:p>
          <a:p>
            <a:pPr marL="342900" lvl="1" indent="-342900"/>
            <a:r>
              <a:rPr lang="bg-BG" dirty="0" smtClean="0"/>
              <a:t>Каква е сложността по памет на наивното решение?</a:t>
            </a:r>
          </a:p>
          <a:p>
            <a:r>
              <a:rPr lang="bg-BG" dirty="0" smtClean="0"/>
              <a:t>Входните данни също ползват памет!</a:t>
            </a:r>
          </a:p>
          <a:p>
            <a:pPr lvl="1"/>
            <a:r>
              <a:rPr lang="bg-BG" dirty="0" smtClean="0"/>
              <a:t>В задачи от интервюта често се ползва терминът “допълнителна” памет</a:t>
            </a:r>
          </a:p>
          <a:p>
            <a:pPr lvl="1"/>
            <a:r>
              <a:rPr lang="bg-BG" dirty="0" smtClean="0"/>
              <a:t>Каква е допълнителната памет на четирите решения?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Упражнения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9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Упражнения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Ще се водят всяка сряда, от 19:00 до 21:00 в зала 321</a:t>
            </a:r>
          </a:p>
          <a:p>
            <a:r>
              <a:rPr lang="bg-BG" dirty="0" smtClean="0"/>
              <a:t>Първото упражнение е тази </a:t>
            </a:r>
            <a:r>
              <a:rPr lang="bg-BG" dirty="0"/>
              <a:t>сряда (28.02.2018г</a:t>
            </a:r>
            <a:r>
              <a:rPr lang="bg-BG" dirty="0" smtClean="0"/>
              <a:t>)</a:t>
            </a:r>
          </a:p>
          <a:p>
            <a:r>
              <a:rPr lang="bg-BG" dirty="0" smtClean="0"/>
              <a:t>Ще покриват алгоритмични задачи, подобни на двете,</a:t>
            </a:r>
            <a:br>
              <a:rPr lang="bg-BG" dirty="0" smtClean="0"/>
            </a:br>
            <a:r>
              <a:rPr lang="bg-BG" dirty="0" smtClean="0"/>
              <a:t>които показахме в тази лекция</a:t>
            </a:r>
          </a:p>
          <a:p>
            <a:r>
              <a:rPr lang="bg-BG" dirty="0" smtClean="0"/>
              <a:t>Ще изискват всъщност писане на код</a:t>
            </a:r>
          </a:p>
          <a:p>
            <a:r>
              <a:rPr lang="bg-BG" dirty="0" smtClean="0"/>
              <a:t>Ще бъдат оценявани автоматично</a:t>
            </a:r>
          </a:p>
          <a:p>
            <a:pPr lvl="1"/>
            <a:r>
              <a:rPr lang="bg-BG" dirty="0" smtClean="0"/>
              <a:t>Ще бъдат качвани на </a:t>
            </a:r>
            <a:r>
              <a:rPr lang="en-US" dirty="0" smtClean="0">
                <a:hlinkClick r:id="rId2"/>
              </a:rPr>
              <a:t>action.informatika.bg</a:t>
            </a:r>
            <a:endParaRPr lang="bg-BG" dirty="0" smtClean="0"/>
          </a:p>
          <a:p>
            <a:r>
              <a:rPr lang="bg-BG" dirty="0"/>
              <a:t>Ще ви помагаме да изчистите решението си и да го </a:t>
            </a:r>
            <a:r>
              <a:rPr lang="bg-BG" dirty="0" err="1"/>
              <a:t>дебъгнете</a:t>
            </a:r>
            <a:endParaRPr lang="en-US" dirty="0"/>
          </a:p>
          <a:p>
            <a:r>
              <a:rPr lang="bg-BG" dirty="0" smtClean="0"/>
              <a:t>Ще включват допълнителни неща за алгоритмични интервюта</a:t>
            </a:r>
          </a:p>
        </p:txBody>
      </p:sp>
    </p:spTree>
    <p:extLst>
      <p:ext uri="{BB962C8B-B14F-4D97-AF65-F5344CB8AC3E}">
        <p14:creationId xmlns:p14="http://schemas.microsoft.com/office/powerpoint/2010/main" val="2715272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Следваща лекция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Следващата лекция е на </a:t>
            </a:r>
            <a:r>
              <a:rPr lang="bg-BG" dirty="0" smtClean="0"/>
              <a:t>12. </a:t>
            </a:r>
            <a:r>
              <a:rPr lang="bg-BG" dirty="0" smtClean="0"/>
              <a:t>Март, 2018г</a:t>
            </a:r>
            <a:r>
              <a:rPr lang="bg-BG" dirty="0" smtClean="0"/>
              <a:t>.</a:t>
            </a:r>
          </a:p>
          <a:p>
            <a:r>
              <a:rPr lang="bg-BG" dirty="0" smtClean="0"/>
              <a:t>Ще си говорим за това какви „теоретични“ въпроси може да срещнем на интервюта</a:t>
            </a:r>
          </a:p>
          <a:p>
            <a:r>
              <a:rPr lang="bg-BG" dirty="0" smtClean="0"/>
              <a:t>Това е първата от четири такива лекции</a:t>
            </a:r>
            <a:r>
              <a:rPr lang="bg-BG" dirty="0" smtClean="0"/>
              <a:t>, като ще покрива ООП </a:t>
            </a:r>
            <a:r>
              <a:rPr lang="bg-BG" smtClean="0"/>
              <a:t>и Мрежи</a:t>
            </a:r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3056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Верния проблем ли решавате?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Бъдете сигурни, че решавате верния проблем.</a:t>
            </a:r>
          </a:p>
          <a:p>
            <a:pPr lvl="1"/>
            <a:r>
              <a:rPr lang="bg-BG" dirty="0" smtClean="0"/>
              <a:t>Това е една от най-честите грешки!</a:t>
            </a:r>
          </a:p>
          <a:p>
            <a:r>
              <a:rPr lang="bg-BG" dirty="0" smtClean="0"/>
              <a:t>Добър интервюиращ ще ви накара </a:t>
            </a:r>
            <a:r>
              <a:rPr lang="bg-BG" b="1" dirty="0" smtClean="0"/>
              <a:t>вие</a:t>
            </a:r>
            <a:r>
              <a:rPr lang="bg-BG" dirty="0" smtClean="0"/>
              <a:t> да обясните условието на задачата, за да види дали сте я разбрали правилно</a:t>
            </a:r>
          </a:p>
          <a:p>
            <a:r>
              <a:rPr lang="bg-BG" dirty="0" smtClean="0"/>
              <a:t>Дори той да не го направи, вие сами можете да го подсигурите, като перифразирате задачата и попитате интервюиращия дали сте я разбрали правилно</a:t>
            </a:r>
            <a:endParaRPr lang="en-US" dirty="0" smtClean="0"/>
          </a:p>
          <a:p>
            <a:pPr lvl="1"/>
            <a:r>
              <a:rPr lang="bg-BG" dirty="0" smtClean="0"/>
              <a:t>Силно ви съветвам да го правите!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Задавайте уточняващи въпроси!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</a:t>
            </a:r>
            <a:r>
              <a:rPr lang="en-US" dirty="0" smtClean="0"/>
              <a:t>assume-</a:t>
            </a:r>
            <a:r>
              <a:rPr lang="bg-BG" dirty="0" smtClean="0"/>
              <a:t>вайте неща, без да се консултирате с интервюиращия</a:t>
            </a:r>
          </a:p>
          <a:p>
            <a:r>
              <a:rPr lang="bg-BG" dirty="0" smtClean="0"/>
              <a:t>Уточнете предположенията си с въпроси, например:</a:t>
            </a:r>
          </a:p>
          <a:p>
            <a:pPr lvl="1"/>
            <a:r>
              <a:rPr lang="bg-BG" dirty="0" smtClean="0"/>
              <a:t>Графът насочен ли е?</a:t>
            </a:r>
          </a:p>
          <a:p>
            <a:pPr lvl="1"/>
            <a:r>
              <a:rPr lang="bg-BG" dirty="0" smtClean="0"/>
              <a:t>Графът претеглен ли е?</a:t>
            </a:r>
          </a:p>
          <a:p>
            <a:pPr lvl="1"/>
            <a:r>
              <a:rPr lang="bg-BG" dirty="0" smtClean="0"/>
              <a:t>Можем ли да считаме, че азбуката е </a:t>
            </a:r>
            <a:r>
              <a:rPr lang="en-US" dirty="0" smtClean="0"/>
              <a:t>ASCII?</a:t>
            </a:r>
            <a:endParaRPr lang="bg-BG" dirty="0" smtClean="0"/>
          </a:p>
          <a:p>
            <a:pPr lvl="1"/>
            <a:r>
              <a:rPr lang="bg-BG" dirty="0" smtClean="0"/>
              <a:t>Времето дискретно ли е?</a:t>
            </a:r>
          </a:p>
          <a:p>
            <a:pPr lvl="1"/>
            <a:r>
              <a:rPr lang="bg-BG" dirty="0" smtClean="0"/>
              <a:t>Числата целочислени ли са или с плаваща запетая?</a:t>
            </a:r>
          </a:p>
          <a:p>
            <a:pPr lvl="1"/>
            <a:r>
              <a:rPr lang="bg-BG" dirty="0" smtClean="0"/>
              <a:t>Гарантирано ли е, че входните данни ще са валидни?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Какви са ограниченията?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Въпросът “Какви са ограниченията?” е по-специален</a:t>
            </a:r>
          </a:p>
          <a:p>
            <a:r>
              <a:rPr lang="bg-BG" dirty="0" smtClean="0"/>
              <a:t>Понякога могат да ви кажат, но в най-честия случай няма, тъй като това би могло да ви насочи към решението, или да ви спре да кажете иначе легитимна идея</a:t>
            </a:r>
          </a:p>
          <a:p>
            <a:pPr lvl="1"/>
            <a:r>
              <a:rPr lang="bg-BG" dirty="0" smtClean="0"/>
              <a:t>Ако е около 10 елемента, най-вероятно трябва да се пробват всички пермутации (</a:t>
            </a:r>
            <a:r>
              <a:rPr lang="en-US" dirty="0" smtClean="0"/>
              <a:t>O(N!))</a:t>
            </a:r>
            <a:endParaRPr lang="bg-BG" dirty="0" smtClean="0"/>
          </a:p>
          <a:p>
            <a:pPr lvl="1"/>
            <a:r>
              <a:rPr lang="bg-BG" dirty="0" smtClean="0"/>
              <a:t>Ако е около 20 елемента, най-вероятно трябва да се пробват всички подмножества</a:t>
            </a:r>
            <a:r>
              <a:rPr lang="en-US" dirty="0" smtClean="0"/>
              <a:t> (O(2</a:t>
            </a:r>
            <a:r>
              <a:rPr lang="en-US" baseline="30000" dirty="0" smtClean="0"/>
              <a:t>N</a:t>
            </a:r>
            <a:r>
              <a:rPr lang="en-US" dirty="0" smtClean="0"/>
              <a:t>))</a:t>
            </a:r>
            <a:endParaRPr lang="bg-BG" dirty="0" smtClean="0"/>
          </a:p>
          <a:p>
            <a:pPr lvl="1"/>
            <a:r>
              <a:rPr lang="bg-BG" dirty="0" smtClean="0"/>
              <a:t>Ако е около 100 елемента, най-вероятно няма да участва (или поне няма да има нужда от) ефективна структура данни, например хешмап</a:t>
            </a:r>
          </a:p>
          <a:p>
            <a:r>
              <a:rPr lang="bg-BG" dirty="0" smtClean="0"/>
              <a:t>Това е основна разлика със състезателното програмиране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1089</TotalTime>
  <Words>3258</Words>
  <Application>Microsoft Office PowerPoint</Application>
  <PresentationFormat>Widescreen</PresentationFormat>
  <Paragraphs>423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Century Gothic</vt:lpstr>
      <vt:lpstr>Consolas</vt:lpstr>
      <vt:lpstr>Courier New</vt:lpstr>
      <vt:lpstr>Wingdings 3</vt:lpstr>
      <vt:lpstr>Wisp</vt:lpstr>
      <vt:lpstr>Подготовка за Интервюта</vt:lpstr>
      <vt:lpstr>Програма на курса</vt:lpstr>
      <vt:lpstr>Алгоритмични интервюта</vt:lpstr>
      <vt:lpstr>Алгоритмични интервюта</vt:lpstr>
      <vt:lpstr>Какво покриват?</vt:lpstr>
      <vt:lpstr>Cracking the Coding Interview</vt:lpstr>
      <vt:lpstr>Верния проблем ли решавате?</vt:lpstr>
      <vt:lpstr>Задавайте уточняващи въпроси!</vt:lpstr>
      <vt:lpstr>Какви са ограниченията?</vt:lpstr>
      <vt:lpstr>Просто решение</vt:lpstr>
      <vt:lpstr>По-добро решение</vt:lpstr>
      <vt:lpstr>I learned these three weird tricks and what happened next will shock you!</vt:lpstr>
      <vt:lpstr>Умно решение (I)</vt:lpstr>
      <vt:lpstr>Умно решение (II)</vt:lpstr>
      <vt:lpstr>Умно решение (III)</vt:lpstr>
      <vt:lpstr>espr1t’s Interview Survival Kit</vt:lpstr>
      <vt:lpstr>Примерна Задача</vt:lpstr>
      <vt:lpstr>Структура за медиана</vt:lpstr>
      <vt:lpstr>Структура за медиана (перифразиране)</vt:lpstr>
      <vt:lpstr>Структура за медиана (уточняващи въпроси)</vt:lpstr>
      <vt:lpstr>Структура за медиана (наивно решение)</vt:lpstr>
      <vt:lpstr>Структура за медиана (умно решение)</vt:lpstr>
      <vt:lpstr>Структура за медиана (умно решение)</vt:lpstr>
      <vt:lpstr>Структура за медиана (код)</vt:lpstr>
      <vt:lpstr>Структура за медиана (тестване)</vt:lpstr>
      <vt:lpstr>Структура за медиана (follow-up questions)</vt:lpstr>
      <vt:lpstr>Сложност на алгоритми</vt:lpstr>
      <vt:lpstr>Защо ни е полезна?</vt:lpstr>
      <vt:lpstr>Обяснение чрез пример</vt:lpstr>
      <vt:lpstr>Двойки със сума X</vt:lpstr>
      <vt:lpstr>Двойки със сума X (уточнение)</vt:lpstr>
      <vt:lpstr>Двойки със сума X (въпроси)</vt:lpstr>
      <vt:lpstr>Двойка със сума X (ограничения)</vt:lpstr>
      <vt:lpstr>Двойки със сума X (наивно решение, идея)</vt:lpstr>
      <vt:lpstr>Двойки със сума X (наивно решение, код)</vt:lpstr>
      <vt:lpstr>Двойки със сума X (наивно решение, времена)</vt:lpstr>
      <vt:lpstr>Двойки със сума X (бързи решения)</vt:lpstr>
      <vt:lpstr>Двойки със сума X (двоично търсене, идея)</vt:lpstr>
      <vt:lpstr>Двойки със сума X (двоично търсене, код)</vt:lpstr>
      <vt:lpstr>Двойки със сума X (двоично търсене, времена)</vt:lpstr>
      <vt:lpstr>Двойки със сума X (решение с хештаблица, идея)</vt:lpstr>
      <vt:lpstr>Двойки със сума X (решение с хештаблица, код)</vt:lpstr>
      <vt:lpstr>Двойки със сума X (решение с хештаблица, времена)</vt:lpstr>
      <vt:lpstr>Двойки със сума X (умно решение, идея)</vt:lpstr>
      <vt:lpstr>Двойки със сума X (умно решение, код)</vt:lpstr>
      <vt:lpstr>Двойки със сума X (умно решение, времена)</vt:lpstr>
      <vt:lpstr>Двойки със сума X (решения)</vt:lpstr>
      <vt:lpstr>Таблица с резултатите</vt:lpstr>
      <vt:lpstr>Какво е сложност?</vt:lpstr>
      <vt:lpstr>Big-O нотация</vt:lpstr>
      <vt:lpstr>Двойки със сума X (наивно решение, сложност)</vt:lpstr>
      <vt:lpstr>Двойки със сума X (двоично търсене, сложност)</vt:lpstr>
      <vt:lpstr>Двойки със сума X (решение с хештаблица, сложност)</vt:lpstr>
      <vt:lpstr>Двойки със сума X (умно решение, сложност)</vt:lpstr>
      <vt:lpstr>Апроксимация на време</vt:lpstr>
      <vt:lpstr>Апроксимация на време (забележка)</vt:lpstr>
      <vt:lpstr>Защо игнорираме константите?</vt:lpstr>
      <vt:lpstr>Примери за сложност</vt:lpstr>
      <vt:lpstr>Зависимост от повече променливи</vt:lpstr>
      <vt:lpstr>Сложност по памет</vt:lpstr>
      <vt:lpstr>Упражнения</vt:lpstr>
      <vt:lpstr>Упражнения</vt:lpstr>
      <vt:lpstr>Следваща лекция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Интервюта</dc:title>
  <dc:creator>Alex Georgiev</dc:creator>
  <cp:lastModifiedBy>Windows User</cp:lastModifiedBy>
  <cp:revision>356</cp:revision>
  <dcterms:created xsi:type="dcterms:W3CDTF">2017-02-20T11:55:13Z</dcterms:created>
  <dcterms:modified xsi:type="dcterms:W3CDTF">2018-02-28T22:23:24Z</dcterms:modified>
</cp:coreProperties>
</file>