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8"/>
  </p:notesMasterIdLst>
  <p:handoutMasterIdLst>
    <p:handoutMasterId r:id="rId79"/>
  </p:handoutMasterIdLst>
  <p:sldIdLst>
    <p:sldId id="394" r:id="rId3"/>
    <p:sldId id="429" r:id="rId4"/>
    <p:sldId id="559" r:id="rId5"/>
    <p:sldId id="430" r:id="rId6"/>
    <p:sldId id="431" r:id="rId7"/>
    <p:sldId id="484" r:id="rId8"/>
    <p:sldId id="433" r:id="rId9"/>
    <p:sldId id="434" r:id="rId10"/>
    <p:sldId id="438" r:id="rId11"/>
    <p:sldId id="439" r:id="rId12"/>
    <p:sldId id="440" r:id="rId13"/>
    <p:sldId id="482" r:id="rId14"/>
    <p:sldId id="441" r:id="rId15"/>
    <p:sldId id="483" r:id="rId16"/>
    <p:sldId id="464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52" r:id="rId39"/>
    <p:sldId id="553" r:id="rId40"/>
    <p:sldId id="532" r:id="rId41"/>
    <p:sldId id="533" r:id="rId42"/>
    <p:sldId id="534" r:id="rId43"/>
    <p:sldId id="535" r:id="rId44"/>
    <p:sldId id="536" r:id="rId45"/>
    <p:sldId id="537" r:id="rId46"/>
    <p:sldId id="538" r:id="rId47"/>
    <p:sldId id="539" r:id="rId48"/>
    <p:sldId id="540" r:id="rId49"/>
    <p:sldId id="541" r:id="rId50"/>
    <p:sldId id="542" r:id="rId51"/>
    <p:sldId id="543" r:id="rId52"/>
    <p:sldId id="544" r:id="rId53"/>
    <p:sldId id="545" r:id="rId54"/>
    <p:sldId id="546" r:id="rId55"/>
    <p:sldId id="547" r:id="rId56"/>
    <p:sldId id="548" r:id="rId57"/>
    <p:sldId id="549" r:id="rId58"/>
    <p:sldId id="550" r:id="rId59"/>
    <p:sldId id="551" r:id="rId60"/>
    <p:sldId id="554" r:id="rId61"/>
    <p:sldId id="555" r:id="rId62"/>
    <p:sldId id="468" r:id="rId63"/>
    <p:sldId id="495" r:id="rId64"/>
    <p:sldId id="465" r:id="rId65"/>
    <p:sldId id="454" r:id="rId66"/>
    <p:sldId id="487" r:id="rId67"/>
    <p:sldId id="488" r:id="rId68"/>
    <p:sldId id="489" r:id="rId69"/>
    <p:sldId id="490" r:id="rId70"/>
    <p:sldId id="491" r:id="rId71"/>
    <p:sldId id="492" r:id="rId72"/>
    <p:sldId id="469" r:id="rId73"/>
    <p:sldId id="451" r:id="rId74"/>
    <p:sldId id="558" r:id="rId75"/>
    <p:sldId id="556" r:id="rId76"/>
    <p:sldId id="557" r:id="rId7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D46CD6-D97E-4DE6-B26E-8F87366AA84E}">
          <p14:sldIdLst>
            <p14:sldId id="394"/>
            <p14:sldId id="429"/>
            <p14:sldId id="559"/>
          </p14:sldIdLst>
        </p14:section>
        <p14:section name="Tree Data Structures" id="{FCD21667-87B6-4CD6-B415-3FA08D716AA9}">
          <p14:sldIdLst>
            <p14:sldId id="430"/>
            <p14:sldId id="431"/>
            <p14:sldId id="484"/>
            <p14:sldId id="433"/>
            <p14:sldId id="434"/>
            <p14:sldId id="438"/>
            <p14:sldId id="439"/>
            <p14:sldId id="440"/>
            <p14:sldId id="482"/>
            <p14:sldId id="441"/>
            <p14:sldId id="483"/>
            <p14:sldId id="464"/>
          </p14:sldIdLst>
        </p14:section>
        <p14:section name="Traversing Tree-Like Structures" id="{C1D8DCCC-4145-4D3A-B240-E697484707A2}">
          <p14:sldIdLst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52"/>
            <p14:sldId id="553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4"/>
            <p14:sldId id="555"/>
            <p14:sldId id="468"/>
          </p14:sldIdLst>
        </p14:section>
        <p14:section name="Binary Trees and Traversals" id="{3CC9D87D-376D-4A7E-9EBC-60C32EC87E20}">
          <p14:sldIdLst>
            <p14:sldId id="495"/>
            <p14:sldId id="465"/>
            <p14:sldId id="454"/>
            <p14:sldId id="487"/>
            <p14:sldId id="488"/>
            <p14:sldId id="489"/>
            <p14:sldId id="490"/>
            <p14:sldId id="491"/>
            <p14:sldId id="492"/>
            <p14:sldId id="469"/>
          </p14:sldIdLst>
        </p14:section>
        <p14:section name="Summary" id="{3B7B0FBE-EE20-4270-AF58-FF702C78E263}">
          <p14:sldIdLst>
            <p14:sldId id="451"/>
            <p14:sldId id="558"/>
            <p14:sldId id="556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7F7FB4"/>
    <a:srgbClr val="FFCCFF"/>
    <a:srgbClr val="FFFFFF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50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5/30/2017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0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756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877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42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407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559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73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6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1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softwaregroup.com/" TargetMode="External"/><Relationship Id="rId3" Type="http://schemas.openxmlformats.org/officeDocument/2006/relationships/hyperlink" Target="https://softuni.bg/opencourses/data-structures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netpeak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Tree-Like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351212" y="838200"/>
            <a:ext cx="8168942" cy="1365737"/>
          </a:xfrm>
        </p:spPr>
        <p:txBody>
          <a:bodyPr>
            <a:normAutofit/>
          </a:bodyPr>
          <a:lstStyle/>
          <a:p>
            <a:r>
              <a:rPr lang="en-US" dirty="0"/>
              <a:t>Basic Tree Data Structures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351212" y="2217528"/>
            <a:ext cx="8168942" cy="1195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Trees, Binary Trees, Traversals</a:t>
            </a:r>
          </a:p>
        </p:txBody>
      </p:sp>
      <p:pic>
        <p:nvPicPr>
          <p:cNvPr id="16" name="Picture 15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3" y="2045913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4121" y="3722146"/>
            <a:ext cx="3041817" cy="23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recursive definition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tree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data structure: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node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a tree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Nodes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zero or multiple children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also trees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2812" y="3219856"/>
            <a:ext cx="10363200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Tree&lt;T&gt;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value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IList&lt;Tree&lt;T&gt;&gt; children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Definition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561012" y="3801820"/>
            <a:ext cx="1828641" cy="805290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stored value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151812" y="5442568"/>
            <a:ext cx="1905159" cy="79941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List of child nodes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4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/>
              <a:t> Structure – Example</a:t>
            </a: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7630503" y="2649067"/>
            <a:ext cx="2362200" cy="557164"/>
          </a:xfrm>
          <a:prstGeom prst="wedgeRoundRectCallout">
            <a:avLst>
              <a:gd name="adj1" fmla="val -71648"/>
              <a:gd name="adj2" fmla="val -286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Tree&lt;int&gt;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2654" y="2359745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accent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grpFill/>
            <a:ln w="38100" algn="ctr">
              <a:solidFill>
                <a:schemeClr val="accent1"/>
              </a:solidFill>
              <a:prstDash val="solid"/>
              <a:round/>
              <a:headEnd/>
              <a:tailEnd type="arrow" w="med" len="med"/>
            </a:ln>
            <a:effectLst/>
          </p:spPr>
        </p:cxnSp>
      </p:grp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813564" y="2136673"/>
            <a:ext cx="2234618" cy="557164"/>
          </a:xfrm>
          <a:prstGeom prst="wedgeRoundRectCallout">
            <a:avLst>
              <a:gd name="adj1" fmla="val 77529"/>
              <a:gd name="adj2" fmla="val 358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6275452" y="1749503"/>
            <a:ext cx="5374038" cy="557164"/>
          </a:xfrm>
          <a:prstGeom prst="wedgeRoundRectCallout">
            <a:avLst>
              <a:gd name="adj1" fmla="val -54493"/>
              <a:gd name="adj2" fmla="val 534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IList&lt;Tree&lt;int&gt;&gt;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13488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1055" y="1907262"/>
            <a:ext cx="1045360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Create a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recursive tree definition </a:t>
            </a:r>
            <a:r>
              <a:rPr lang="en-US" altLang="ko-KR" dirty="0">
                <a:ea typeface="굴림" pitchFamily="50" charset="-127"/>
              </a:rPr>
              <a:t>in order to create trees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Implement Tree Node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75028" y="2338101"/>
            <a:ext cx="4519984" cy="3525271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34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6812" y="1010556"/>
            <a:ext cx="10944000" cy="55426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Value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IList&lt;Tree&lt;T&gt;&gt; Children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private set;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value, params Tree&lt;T&gt;[] children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this.Children = new List&lt;Tree&lt;T&gt;&gt;();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(var child in children)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this.Children.Add(child);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Implement Tree Node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837612" y="3581400"/>
            <a:ext cx="3157622" cy="1033890"/>
          </a:xfrm>
          <a:prstGeom prst="wedgeRoundRectCallout">
            <a:avLst>
              <a:gd name="adj1" fmla="val -62737"/>
              <a:gd name="adj2" fmla="val -47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Flexible constructor for building trees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3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Print a tree at the console (each level +2 intervals, starting at 0)</a:t>
            </a:r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Printing a Tree</a:t>
            </a:r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055" y="1907262"/>
            <a:ext cx="1045360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556" y="2261901"/>
            <a:ext cx="1538790" cy="368169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78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Printing a tree at the console – recursive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Solutions: Printing a Tree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2017216"/>
            <a:ext cx="10210802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indent 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 ', 2 * indent));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Console.WriteLine(this.Value);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(var child in this.Children)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child.Print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(indent + 1);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56" y="2261901"/>
            <a:ext cx="1538790" cy="368169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4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6482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Traversing Tree-Like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/>
              <a:t>DFS and BFS Traversals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417319"/>
            <a:ext cx="3440476" cy="270670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5" y="1395041"/>
            <a:ext cx="3325407" cy="2683121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0666">
            <a:off x="3987552" y="1070189"/>
            <a:ext cx="3829426" cy="305617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9983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Traversing a tree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to visit each of its nodes exactly once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order of visiting nodes</a:t>
            </a:r>
            <a:r>
              <a:rPr lang="en-US" dirty="0"/>
              <a:t> may vary on the traversal algorithm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Depth-First Search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(DFS)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Visit node's successors first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Usually implemented by recursion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Breadth-First Search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(BFS)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Nearest nodes visited first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Implemented by a 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Algorithms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08812" y="2743200"/>
            <a:ext cx="4557601" cy="3657600"/>
            <a:chOff x="7099411" y="2922814"/>
            <a:chExt cx="4557601" cy="3477986"/>
          </a:xfrm>
        </p:grpSpPr>
        <p:pic>
          <p:nvPicPr>
            <p:cNvPr id="58370" name="Picture 2" descr="http://www.uni-muenster.de/imperia/md/content/physik_ap/denz/_v/traversalhexa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 b="3943"/>
            <a:stretch>
              <a:fillRect/>
            </a:stretch>
          </p:blipFill>
          <p:spPr bwMode="auto">
            <a:xfrm>
              <a:off x="7099411" y="2922814"/>
              <a:ext cx="4557601" cy="3477986"/>
            </a:xfrm>
            <a:prstGeom prst="ellipse">
              <a:avLst/>
            </a:prstGeom>
            <a:noFill/>
            <a:effectLst>
              <a:softEdge rad="127000"/>
            </a:effectLst>
          </p:spPr>
        </p:pic>
        <p:pic>
          <p:nvPicPr>
            <p:cNvPr id="1026" name="Picture 2" descr="http://kevhuang.com/content/images/2015/06/tree-traversal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0411" y="3684814"/>
              <a:ext cx="3962400" cy="194478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804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Depth-First Search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3429000"/>
            <a:ext cx="51192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 (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</a:t>
            </a:r>
            <a:r>
              <a:rPr lang="en-US" sz="2600" b="1" i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2723" y="2261901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0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2071" y="216262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0456" y="1562332"/>
            <a:ext cx="2664556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Start DFS from the tree root</a:t>
            </a:r>
          </a:p>
        </p:txBody>
      </p:sp>
    </p:spTree>
    <p:extLst>
      <p:ext uri="{BB962C8B-B14F-4D97-AF65-F5344CB8AC3E}">
        <p14:creationId xmlns:p14="http://schemas.microsoft.com/office/powerpoint/2010/main" val="6408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Tree-like Data Structures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Trees and Related Terminology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Implementing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DFS and BFS</a:t>
            </a:r>
            <a:endParaRPr lang="bg-BG" sz="30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Binary Trees and Traversals</a:t>
            </a:r>
            <a:endParaRPr lang="bg-BG" sz="3000" dirty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/>
              <a:t>Pre-order (node, left, right)</a:t>
            </a:r>
            <a:endParaRPr lang="bg-BG" sz="2800" dirty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/>
              <a:t>In-order (left, node, right)</a:t>
            </a:r>
            <a:endParaRPr lang="bg-BG" sz="2800" dirty="0"/>
          </a:p>
          <a:p>
            <a:pPr marL="627063" lvl="1" indent="-354013">
              <a:lnSpc>
                <a:spcPct val="100000"/>
              </a:lnSpc>
            </a:pPr>
            <a:r>
              <a:rPr lang="en-US" sz="2800" dirty="0"/>
              <a:t>Post-order (left, right, node)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08" y="3352800"/>
            <a:ext cx="2295423" cy="2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2)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57524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19, 1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3)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3945" y="5437956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276692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4)</a:t>
            </a:r>
            <a:endParaRPr lang="en-US" dirty="0"/>
          </a:p>
        </p:txBody>
      </p:sp>
      <p:grpSp>
        <p:nvGrpSpPr>
          <p:cNvPr id="9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 cmpd="sng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56278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19, 12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5)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5038" y="6106729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87593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6)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09581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19, 31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7)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79614" y="6106729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059022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8)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66660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9)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7612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996940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21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10)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68706" y="4470521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130031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1416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28305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12)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981411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7, 14, 23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13)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6782415" y="60908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2983392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7, 14</a:t>
            </a:r>
          </a:p>
          <a:p>
            <a:r>
              <a:rPr lang="en-US" dirty="0"/>
              <a:t>Output: 1, 12, 31, 19, 21,</a:t>
            </a:r>
            <a:br>
              <a:rPr lang="en-US" dirty="0"/>
            </a:br>
            <a:r>
              <a:rPr lang="en-US" dirty="0"/>
              <a:t>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14)</a:t>
            </a:r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223532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7, 14, 6</a:t>
            </a:r>
          </a:p>
          <a:p>
            <a:r>
              <a:rPr lang="en-US" dirty="0"/>
              <a:t>Output: 1, 12, 31, 19, 21,</a:t>
            </a:r>
            <a:br>
              <a:rPr lang="en-US" dirty="0"/>
            </a:br>
            <a:r>
              <a:rPr lang="en-US" dirty="0"/>
              <a:t>23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15)</a:t>
            </a:r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1539" y="5410059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Enter recursively into the first child</a:t>
            </a:r>
          </a:p>
        </p:txBody>
      </p:sp>
    </p:spTree>
    <p:extLst>
      <p:ext uri="{BB962C8B-B14F-4D97-AF65-F5344CB8AC3E}">
        <p14:creationId xmlns:p14="http://schemas.microsoft.com/office/powerpoint/2010/main" val="302604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7, 14</a:t>
            </a:r>
          </a:p>
          <a:p>
            <a:r>
              <a:rPr lang="en-US" dirty="0"/>
              <a:t>Output: 1, 12, 31, 19, 21,</a:t>
            </a:r>
            <a:br>
              <a:rPr lang="en-US" dirty="0"/>
            </a:br>
            <a:r>
              <a:rPr lang="en-US" dirty="0"/>
              <a:t>23, 6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16)</a:t>
            </a:r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201497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1, 12, 31, 19, 21,</a:t>
            </a:r>
            <a:br>
              <a:rPr lang="en-US" dirty="0"/>
            </a:br>
            <a:r>
              <a:rPr lang="en-US" dirty="0"/>
              <a:t>23, 6, 14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17)</a:t>
            </a:r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1416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Return back from recursion and print the last visited node</a:t>
            </a:r>
          </a:p>
        </p:txBody>
      </p:sp>
    </p:spTree>
    <p:extLst>
      <p:ext uri="{BB962C8B-B14F-4D97-AF65-F5344CB8AC3E}">
        <p14:creationId xmlns:p14="http://schemas.microsoft.com/office/powerpoint/2010/main" val="309763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Stack: (empty)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in Action (Step 18)</a:t>
            </a:r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8261" y="1476293"/>
            <a:ext cx="2405751" cy="1033890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DFS traversal finished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33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Given the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Tree&lt;T&gt;</a:t>
            </a:r>
            <a:r>
              <a:rPr lang="en-US" altLang="ko-KR" dirty="0">
                <a:ea typeface="굴림" pitchFamily="50" charset="-127"/>
              </a:rPr>
              <a:t> structure, define a method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IEnumerable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&lt;T&gt;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OrderDFS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That returns elements in order of DFS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Order DFS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0012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1700" y="4572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29042" y="4562073"/>
            <a:ext cx="5374931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1 12 31 19 21 23 6 14 7</a:t>
            </a:r>
          </a:p>
        </p:txBody>
      </p:sp>
    </p:spTree>
    <p:extLst>
      <p:ext uri="{BB962C8B-B14F-4D97-AF65-F5344CB8AC3E}">
        <p14:creationId xmlns:p14="http://schemas.microsoft.com/office/powerpoint/2010/main" val="3271641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6812" y="1088244"/>
            <a:ext cx="109440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IEnumerable&lt;T&gt; OrderDFS()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List&lt;T&gt; order = new List&lt;T&gt;();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this, order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order;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GB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DFS(Tree&lt;T&gt; tree, List&lt;T&gt; order)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child in tree.Children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child, order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order.Add(tree.Value);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DFS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Breadth-First Search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(BFS) first visits the neighbor nodes, then the neighbors of neighbors, etc.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 Search (BFS)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2971085"/>
            <a:ext cx="5374931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  <a:endParaRPr lang="en-US" sz="2600" b="1" i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600" b="1" i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5123" y="2338101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91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Tree-like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Trees, Binary Trees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676400"/>
            <a:ext cx="6422257" cy="2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7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2042" y="1524000"/>
            <a:ext cx="2865086" cy="111055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Initially enqueue the root node</a:t>
            </a:r>
          </a:p>
        </p:txBody>
      </p:sp>
    </p:spTree>
    <p:extLst>
      <p:ext uri="{BB962C8B-B14F-4D97-AF65-F5344CB8AC3E}">
        <p14:creationId xmlns:p14="http://schemas.microsoft.com/office/powerpoint/2010/main" val="254162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885461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7, 19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4191170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7, 19, 21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3974589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7995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3172578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464931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063593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769112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68706" y="46531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33636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Tree-like data structures are:</a:t>
            </a:r>
          </a:p>
          <a:p>
            <a:pPr lvl="1"/>
            <a:r>
              <a:rPr lang="en-US" dirty="0"/>
              <a:t>Branched recursive data structures</a:t>
            </a:r>
          </a:p>
          <a:p>
            <a:pPr lvl="2"/>
            <a:r>
              <a:rPr lang="en-US" dirty="0"/>
              <a:t>Consisting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nodes</a:t>
            </a:r>
          </a:p>
          <a:p>
            <a:pPr lvl="2"/>
            <a:r>
              <a:rPr lang="en-US" dirty="0"/>
              <a:t>Each node connected to other nodes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8212" y="3957545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920989" y="5179720"/>
              <a:ext cx="188912" cy="34766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895589" y="5514681"/>
              <a:ext cx="665162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22845" y="3957545"/>
            <a:ext cx="3181567" cy="2519455"/>
            <a:chOff x="4623619" y="2007160"/>
            <a:chExt cx="2931132" cy="2423139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5778290" y="200716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6577489" y="2887373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-</a:t>
              </a: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5018202" y="2881786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+</a:t>
              </a:r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6183940" y="386453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6976253" y="3848886"/>
              <a:ext cx="578498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5508741" y="2488255"/>
              <a:ext cx="372000" cy="47251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H="1">
              <a:off x="6499042" y="3420189"/>
              <a:ext cx="261142" cy="44434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6992759" y="3420189"/>
              <a:ext cx="206532" cy="44434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6290070" y="2488255"/>
              <a:ext cx="408393" cy="47251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5406949" y="3841086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4623619" y="3841086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flipH="1">
              <a:off x="4919537" y="3420189"/>
              <a:ext cx="234315" cy="44434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5431313" y="3420189"/>
              <a:ext cx="216258" cy="437623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9628637" y="3853870"/>
            <a:ext cx="2053757" cy="579869"/>
          </a:xfrm>
          <a:prstGeom prst="wedgeRoundRectCallout">
            <a:avLst>
              <a:gd name="adj1" fmla="val -68873"/>
              <a:gd name="adj2" fmla="val 48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Binary 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751012" y="3853870"/>
            <a:ext cx="990781" cy="579869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Tree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5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6719" y="3969248"/>
            <a:ext cx="537762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7572680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7901" y="6238854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1730566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738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3088419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238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</p:spTree>
    <p:extLst>
      <p:ext uri="{BB962C8B-B14F-4D97-AF65-F5344CB8AC3E}">
        <p14:creationId xmlns:p14="http://schemas.microsoft.com/office/powerpoint/2010/main" val="3198219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69724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4009825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483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2008140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99694" y="62432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129076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2952" y="62432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660549" y="1295400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7184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</p:spTree>
    <p:extLst>
      <p:ext uri="{BB962C8B-B14F-4D97-AF65-F5344CB8AC3E}">
        <p14:creationId xmlns:p14="http://schemas.microsoft.com/office/powerpoint/2010/main" val="16291564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660549" y="1295400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2593" y="1523129"/>
            <a:ext cx="2628620" cy="1101452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queue is empty </a:t>
            </a:r>
            <a:r>
              <a:rPr lang="en-US" sz="2800" dirty="0">
                <a:solidFill>
                  <a:srgbClr val="FFFFFF"/>
                </a:solidFill>
                <a:sym typeface="Wingdings" pitchFamily="2" charset="2"/>
              </a:rPr>
              <a:t> stop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7184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001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Given the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Tree&lt;T&gt;</a:t>
            </a:r>
            <a:r>
              <a:rPr lang="en-US" altLang="ko-KR" dirty="0">
                <a:ea typeface="굴림" pitchFamily="50" charset="-127"/>
              </a:rPr>
              <a:t> structure, define a method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IEnumerable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&lt;T&gt; </a:t>
            </a:r>
            <a:r>
              <a:rPr lang="en-US" altLang="ko-KR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OrderBFS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That returns elements in order of BFS algorithm visiting them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Order BFS</a:t>
            </a:r>
            <a:endParaRPr lang="bg-BG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0012" y="3657600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14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5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Arrow: Right 2"/>
          <p:cNvSpPr/>
          <p:nvPr/>
        </p:nvSpPr>
        <p:spPr>
          <a:xfrm>
            <a:off x="5041700" y="4572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29042" y="4562073"/>
            <a:ext cx="5374931" cy="477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7 19 21 14 1 12 31 23 6</a:t>
            </a:r>
          </a:p>
        </p:txBody>
      </p:sp>
    </p:spTree>
    <p:extLst>
      <p:ext uri="{BB962C8B-B14F-4D97-AF65-F5344CB8AC3E}">
        <p14:creationId xmlns:p14="http://schemas.microsoft.com/office/powerpoint/2010/main" val="286065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Examples of tree-like structures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Trees</a:t>
            </a:r>
            <a:r>
              <a:rPr lang="en-US" dirty="0"/>
              <a:t>: binary, balanced, ordered, etc.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Graphs</a:t>
            </a:r>
            <a:r>
              <a:rPr lang="en-US" dirty="0"/>
              <a:t>: directed / undirected, weighted, etc.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Networks</a:t>
            </a:r>
            <a:r>
              <a:rPr lang="en-US" dirty="0"/>
              <a:t>: graphs with particular attributes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Tree-like Data Structures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71311" y="3888684"/>
            <a:ext cx="3642441" cy="2760344"/>
            <a:chOff x="5410200" y="1123950"/>
            <a:chExt cx="3287024" cy="240390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122557" y="112395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629400" y="2133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077200" y="19050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86400" y="1371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410200" y="27432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620000" y="2971800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" name="Straight Arrow Connector 11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 flipV="1">
              <a:off x="6074734" y="1401978"/>
              <a:ext cx="1047823" cy="2476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" name="Straight Arrow Connector 12"/>
            <p:cNvCxnSpPr>
              <a:cxnSpLocks noChangeShapeType="1"/>
              <a:stCxn id="10" idx="6"/>
              <a:endCxn id="7" idx="3"/>
            </p:cNvCxnSpPr>
            <p:nvPr/>
          </p:nvCxnSpPr>
          <p:spPr bwMode="auto">
            <a:xfrm flipV="1">
              <a:off x="5968221" y="2608222"/>
              <a:ext cx="751979" cy="41300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" name="Straight Arrow Connector 13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 rot="16200000" flipH="1">
              <a:off x="7689500" y="1507931"/>
              <a:ext cx="387859" cy="5691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" name="Straight Arrow Connector 14"/>
            <p:cNvCxnSpPr>
              <a:cxnSpLocks noChangeShapeType="1"/>
              <a:stCxn id="7" idx="5"/>
              <a:endCxn id="11" idx="1"/>
            </p:cNvCxnSpPr>
            <p:nvPr/>
          </p:nvCxnSpPr>
          <p:spPr bwMode="auto">
            <a:xfrm rot="16200000" flipH="1">
              <a:off x="7207667" y="2559179"/>
              <a:ext cx="445010" cy="5430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6" name="Straight Arrow Connector 15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 flipV="1">
              <a:off x="7249424" y="2183027"/>
              <a:ext cx="827776" cy="2286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7" name="Straight Arrow Connector 16"/>
            <p:cNvCxnSpPr>
              <a:cxnSpLocks noChangeShapeType="1"/>
              <a:stCxn id="9" idx="5"/>
              <a:endCxn id="7" idx="1"/>
            </p:cNvCxnSpPr>
            <p:nvPr/>
          </p:nvCxnSpPr>
          <p:spPr bwMode="auto">
            <a:xfrm rot="16200000" flipH="1">
              <a:off x="6169983" y="1664814"/>
              <a:ext cx="368809" cy="731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8" name="Straight Arrow Connector 17"/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 rot="5400000">
              <a:off x="5327117" y="2289749"/>
              <a:ext cx="815545" cy="9135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>
              <a:off x="8577550" y="242142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0" name="TextBox 19"/>
            <p:cNvSpPr txBox="1"/>
            <p:nvPr/>
          </p:nvSpPr>
          <p:spPr>
            <a:xfrm rot="20781942">
              <a:off x="6239632" y="1186162"/>
              <a:ext cx="56786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988206">
              <a:off x="7719525" y="1483344"/>
              <a:ext cx="56786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564568">
              <a:off x="5100494" y="2166908"/>
              <a:ext cx="862717" cy="24243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(15)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9860692">
              <a:off x="5935102" y="2461627"/>
              <a:ext cx="64720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2304588">
              <a:off x="7278715" y="2496408"/>
              <a:ext cx="488524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(5)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20675513">
              <a:off x="7284912" y="1937754"/>
              <a:ext cx="614582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20(20)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rot="1627091">
              <a:off x="6164189" y="1718117"/>
              <a:ext cx="647206" cy="32316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 </a:t>
              </a:r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(40)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2329" y="4039509"/>
            <a:ext cx="5303622" cy="2393069"/>
            <a:chOff x="3686175" y="4114785"/>
            <a:chExt cx="4924425" cy="2286015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7074914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268877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942808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7928573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507666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276832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446931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35" name="Straight Arrow Connector 34"/>
            <p:cNvCxnSpPr>
              <a:cxnSpLocks noChangeShapeType="1"/>
              <a:stCxn id="32" idx="6"/>
              <a:endCxn id="28" idx="2"/>
            </p:cNvCxnSpPr>
            <p:nvPr/>
          </p:nvCxnSpPr>
          <p:spPr bwMode="auto">
            <a:xfrm flipV="1">
              <a:off x="6096000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6" name="Straight Arrow Connector 35"/>
            <p:cNvCxnSpPr>
              <a:cxnSpLocks noChangeShapeType="1"/>
              <a:stCxn id="29" idx="7"/>
              <a:endCxn id="30" idx="3"/>
            </p:cNvCxnSpPr>
            <p:nvPr/>
          </p:nvCxnSpPr>
          <p:spPr bwMode="auto">
            <a:xfrm rot="5400000" flipH="1" flipV="1">
              <a:off x="6746175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7" name="Straight Arrow Connector 36"/>
            <p:cNvCxnSpPr>
              <a:cxnSpLocks noChangeShapeType="1"/>
              <a:stCxn id="28" idx="4"/>
              <a:endCxn id="30" idx="0"/>
            </p:cNvCxnSpPr>
            <p:nvPr/>
          </p:nvCxnSpPr>
          <p:spPr bwMode="auto">
            <a:xfrm rot="5400000">
              <a:off x="7118016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8" name="Straight Arrow Connector 37"/>
            <p:cNvCxnSpPr>
              <a:cxnSpLocks noChangeShapeType="1"/>
              <a:stCxn id="30" idx="4"/>
              <a:endCxn id="34" idx="1"/>
            </p:cNvCxnSpPr>
            <p:nvPr/>
          </p:nvCxnSpPr>
          <p:spPr bwMode="auto">
            <a:xfrm rot="16200000" flipH="1">
              <a:off x="7226450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39" name="Straight Arrow Connector 38"/>
            <p:cNvCxnSpPr>
              <a:cxnSpLocks noChangeShapeType="1"/>
              <a:stCxn id="30" idx="7"/>
            </p:cNvCxnSpPr>
            <p:nvPr/>
          </p:nvCxnSpPr>
          <p:spPr bwMode="auto">
            <a:xfrm rot="5400000" flipH="1" flipV="1">
              <a:off x="7580086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0" name="Straight Arrow Connector 39"/>
            <p:cNvCxnSpPr>
              <a:cxnSpLocks noChangeShapeType="1"/>
              <a:stCxn id="32" idx="5"/>
              <a:endCxn id="30" idx="1"/>
            </p:cNvCxnSpPr>
            <p:nvPr/>
          </p:nvCxnSpPr>
          <p:spPr bwMode="auto">
            <a:xfrm rot="16200000" flipH="1">
              <a:off x="6347612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1" name="Straight Arrow Connector 40"/>
            <p:cNvCxnSpPr>
              <a:cxnSpLocks noChangeShapeType="1"/>
              <a:stCxn id="29" idx="1"/>
            </p:cNvCxnSpPr>
            <p:nvPr/>
          </p:nvCxnSpPr>
          <p:spPr bwMode="auto">
            <a:xfrm rot="16200000" flipV="1">
              <a:off x="5650856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2" name="Straight Arrow Connector 41"/>
            <p:cNvCxnSpPr>
              <a:cxnSpLocks noChangeShapeType="1"/>
              <a:stCxn id="33" idx="6"/>
              <a:endCxn id="29" idx="2"/>
            </p:cNvCxnSpPr>
            <p:nvPr/>
          </p:nvCxnSpPr>
          <p:spPr bwMode="auto">
            <a:xfrm>
              <a:off x="5834853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3" name="Straight Arrow Connector 42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rot="5400000">
              <a:off x="5246346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>
              <a:off x="8529907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8273060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497618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448175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8" name="Straight Arrow Connector 47"/>
            <p:cNvCxnSpPr>
              <a:cxnSpLocks noChangeShapeType="1"/>
              <a:stCxn id="47" idx="7"/>
              <a:endCxn id="32" idx="2"/>
            </p:cNvCxnSpPr>
            <p:nvPr/>
          </p:nvCxnSpPr>
          <p:spPr bwMode="auto">
            <a:xfrm rot="5400000" flipH="1" flipV="1">
              <a:off x="5115174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49" name="Straight Arrow Connector 48"/>
            <p:cNvCxnSpPr>
              <a:cxnSpLocks noChangeShapeType="1"/>
              <a:stCxn id="47" idx="4"/>
              <a:endCxn id="33" idx="2"/>
            </p:cNvCxnSpPr>
            <p:nvPr/>
          </p:nvCxnSpPr>
          <p:spPr bwMode="auto">
            <a:xfrm rot="16200000" flipH="1">
              <a:off x="4650212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50" name="Straight Arrow Connector 49"/>
            <p:cNvCxnSpPr>
              <a:cxnSpLocks noChangeShapeType="1"/>
              <a:stCxn id="33" idx="1"/>
              <a:endCxn id="47" idx="5"/>
            </p:cNvCxnSpPr>
            <p:nvPr/>
          </p:nvCxnSpPr>
          <p:spPr bwMode="auto">
            <a:xfrm rot="16200000" flipV="1">
              <a:off x="4852658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686175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36000" rIns="3600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51" idx="7"/>
              <a:endCxn id="47" idx="3"/>
            </p:cNvCxnSpPr>
            <p:nvPr/>
          </p:nvCxnSpPr>
          <p:spPr bwMode="auto">
            <a:xfrm rot="5400000" flipH="1" flipV="1">
              <a:off x="4138838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53" name="AutoShape 5"/>
          <p:cNvSpPr>
            <a:spLocks noChangeArrowheads="1"/>
          </p:cNvSpPr>
          <p:nvPr/>
        </p:nvSpPr>
        <p:spPr bwMode="auto">
          <a:xfrm>
            <a:off x="188815" y="3850365"/>
            <a:ext cx="1195560" cy="578882"/>
          </a:xfrm>
          <a:prstGeom prst="wedgeRoundRectCallout">
            <a:avLst>
              <a:gd name="adj1" fmla="val 82332"/>
              <a:gd name="adj2" fmla="val 436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Graph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10010607" y="3108504"/>
            <a:ext cx="1601258" cy="578882"/>
          </a:xfrm>
          <a:prstGeom prst="wedgeRoundRectCallout">
            <a:avLst>
              <a:gd name="adj1" fmla="val -74331"/>
              <a:gd name="adj2" fmla="val 556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Network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6812" y="1088244"/>
            <a:ext cx="109440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IEnumerable&lt;T&gt; OrderBFS()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result = new List&lt;T&gt;();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queue = new Queue&lt;Tree&lt;T&gt;&gt;();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Enqueue(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(queue.Count &gt; 0)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current =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Dequeue()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result.Add(current.Value);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child in current.Children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queue.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Enqueue(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GB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DFS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917744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Trees and Trees Traversals (DFS, BFS)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05" y="1040434"/>
            <a:ext cx="4925112" cy="3014461"/>
          </a:xfrm>
          <a:prstGeom prst="roundRect">
            <a:avLst>
              <a:gd name="adj" fmla="val 2088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05" y="736996"/>
            <a:ext cx="4554107" cy="362133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8290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3" y="4634350"/>
            <a:ext cx="10363200" cy="834450"/>
          </a:xfrm>
        </p:spPr>
        <p:txBody>
          <a:bodyPr/>
          <a:lstStyle/>
          <a:p>
            <a:r>
              <a:rPr lang="en-US" dirty="0"/>
              <a:t>Binary Trees and BT Traversals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2813" y="5529366"/>
            <a:ext cx="10363200" cy="719034"/>
          </a:xfrm>
        </p:spPr>
        <p:txBody>
          <a:bodyPr/>
          <a:lstStyle/>
          <a:p>
            <a:r>
              <a:rPr lang="en-US" dirty="0"/>
              <a:t>Preorder, In-Order, Post-Order</a:t>
            </a:r>
          </a:p>
        </p:txBody>
      </p:sp>
      <p:pic>
        <p:nvPicPr>
          <p:cNvPr id="2052" name="Picture 4" descr="http://2.bp.blogspot.com/-0R8Tt6yqrY4/UrcKpRJ4oJI/AAAAAAAAAIk/pHKlA8tL3SE/s1600/inorder+traversal+of+binary+tre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848"/>
          <a:stretch/>
        </p:blipFill>
        <p:spPr bwMode="auto">
          <a:xfrm>
            <a:off x="2665412" y="1619862"/>
            <a:ext cx="3124200" cy="2477104"/>
          </a:xfrm>
          <a:prstGeom prst="roundRect">
            <a:avLst>
              <a:gd name="adj" fmla="val 2635"/>
            </a:avLst>
          </a:prstGeom>
          <a:solidFill>
            <a:schemeClr val="tx1"/>
          </a:solidFill>
        </p:spPr>
      </p:pic>
      <p:pic>
        <p:nvPicPr>
          <p:cNvPr id="2054" name="Picture 6" descr="http://flylib.com/books/2/264/1/html/2/images/fig21-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8" t="-4009" r="-2458" b="-4009"/>
          <a:stretch/>
        </p:blipFill>
        <p:spPr bwMode="auto">
          <a:xfrm>
            <a:off x="6399212" y="1619862"/>
            <a:ext cx="2965052" cy="2477104"/>
          </a:xfrm>
          <a:prstGeom prst="roundRect">
            <a:avLst>
              <a:gd name="adj" fmla="val 2635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5036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the most widespread form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has at most 2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children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left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right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)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6100761" y="3275338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7404289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4401520" y="4097664"/>
            <a:ext cx="804124" cy="77839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3732212" y="5124736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5000316" y="5126327"/>
            <a:ext cx="806239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5158854" y="3797905"/>
            <a:ext cx="969202" cy="50114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4266087" y="4741196"/>
            <a:ext cx="266631" cy="4212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4996698" y="4801872"/>
            <a:ext cx="218434" cy="373946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6850078" y="3863545"/>
            <a:ext cx="626157" cy="417672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6635772" y="5031422"/>
            <a:ext cx="804124" cy="776329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7256161" y="4801872"/>
            <a:ext cx="300914" cy="30830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920240" y="3436956"/>
            <a:ext cx="3737060" cy="271163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580387" y="2719436"/>
            <a:ext cx="2209225" cy="557164"/>
          </a:xfrm>
          <a:prstGeom prst="wedgeRoundRectCallout">
            <a:avLst>
              <a:gd name="adj1" fmla="val 64507"/>
              <a:gd name="adj2" fmla="val 54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Root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073795" y="3789013"/>
            <a:ext cx="1404195" cy="963286"/>
          </a:xfrm>
          <a:prstGeom prst="wedgeRoundRectCallout">
            <a:avLst>
              <a:gd name="adj1" fmla="val 92905"/>
              <a:gd name="adj2" fmla="val 404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Left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subtree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456612" y="3405236"/>
            <a:ext cx="2209225" cy="557164"/>
          </a:xfrm>
          <a:prstGeom prst="wedgeRoundRectCallout">
            <a:avLst>
              <a:gd name="adj1" fmla="val -65978"/>
              <a:gd name="adj2" fmla="val 63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Right child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695187" y="5943600"/>
            <a:ext cx="2209225" cy="557164"/>
          </a:xfrm>
          <a:prstGeom prst="wedgeRoundRectCallout">
            <a:avLst>
              <a:gd name="adj1" fmla="val -65490"/>
              <a:gd name="adj2" fmla="val -610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Left child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Pre-order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Root </a:t>
            </a:r>
            <a:r>
              <a:rPr lang="en-GB" dirty="0">
                <a:sym typeface="Wingdings" panose="05000000000000000000" pitchFamily="2" charset="2"/>
              </a:rPr>
              <a:t> Left  Right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3012" y="2133600"/>
            <a:ext cx="5105400" cy="3631173"/>
            <a:chOff x="6170612" y="2286000"/>
            <a:chExt cx="5105400" cy="3631173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583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17 9 3 11 25 20 13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3183" y="2473354"/>
            <a:ext cx="537493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node.Value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56522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In-order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Root  Right</a:t>
            </a:r>
            <a:endParaRPr lang="en-GB" dirty="0"/>
          </a:p>
          <a:p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3012" y="2133600"/>
            <a:ext cx="5105400" cy="3631173"/>
            <a:chOff x="6170612" y="2286000"/>
            <a:chExt cx="5105400" cy="3631173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583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3 9 11 17 20 25 31</a:t>
              </a:r>
            </a:p>
          </p:txBody>
        </p:sp>
      </p:grp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4840161" y="5943600"/>
            <a:ext cx="2860895" cy="557164"/>
          </a:xfrm>
          <a:prstGeom prst="wedgeRoundRectCallout">
            <a:avLst>
              <a:gd name="adj1" fmla="val 45863"/>
              <a:gd name="adj2" fmla="val -694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BST: Sorted Order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2241" y="2471153"/>
            <a:ext cx="537493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InOrder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node.Value</a:t>
            </a:r>
            <a:endParaRPr lang="en-US" sz="2600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6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Traversal: Post-order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Left </a:t>
            </a:r>
            <a:r>
              <a:rPr lang="en-GB" dirty="0">
                <a:sym typeface="Wingdings" panose="05000000000000000000" pitchFamily="2" charset="2"/>
              </a:rPr>
              <a:t> Right  Root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323012" y="2133802"/>
            <a:ext cx="5105400" cy="3657398"/>
            <a:chOff x="6170612" y="2286000"/>
            <a:chExt cx="5105400" cy="3657398"/>
          </a:xfrm>
        </p:grpSpPr>
        <p:grpSp>
          <p:nvGrpSpPr>
            <p:cNvPr id="4" name="Group 3"/>
            <p:cNvGrpSpPr/>
            <p:nvPr/>
          </p:nvGrpSpPr>
          <p:grpSpPr>
            <a:xfrm>
              <a:off x="6896986" y="2286000"/>
              <a:ext cx="3602436" cy="2805768"/>
              <a:chOff x="4623619" y="2007160"/>
              <a:chExt cx="2931132" cy="2423139"/>
            </a:xfrm>
          </p:grpSpPr>
          <p:sp>
            <p:nvSpPr>
              <p:cNvPr id="5" name="Oval 5"/>
              <p:cNvSpPr>
                <a:spLocks noChangeArrowheads="1"/>
              </p:cNvSpPr>
              <p:nvPr/>
            </p:nvSpPr>
            <p:spPr bwMode="auto">
              <a:xfrm>
                <a:off x="5778290" y="200716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17</a:t>
                </a:r>
              </a:p>
            </p:txBody>
          </p:sp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6577489" y="2887373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25</a:t>
                </a: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5018202" y="28817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6183940" y="3864530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20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6976253" y="3848886"/>
                <a:ext cx="578498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 flipH="1">
                <a:off x="5508741" y="2488255"/>
                <a:ext cx="372000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H="1">
                <a:off x="6499042" y="3420189"/>
                <a:ext cx="26114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6992759" y="3420189"/>
                <a:ext cx="206532" cy="44434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6290070" y="2488255"/>
                <a:ext cx="408393" cy="472511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5406949" y="3841086"/>
                <a:ext cx="576246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11</a:t>
                </a: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4623619" y="3841086"/>
                <a:ext cx="575120" cy="56576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kumimoji="0" lang="en-US" sz="24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H="1">
                <a:off x="4919537" y="3420189"/>
                <a:ext cx="234315" cy="444342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431313" y="3420189"/>
                <a:ext cx="216258" cy="437623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6170612" y="5334000"/>
              <a:ext cx="5105400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0A22E"/>
                </a:buClr>
                <a:buSzPct val="80000"/>
              </a:pP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  <a:sym typeface="Wingdings" panose="05000000000000000000" pitchFamily="2" charset="2"/>
                </a:rPr>
                <a:t> </a:t>
              </a:r>
              <a:r>
                <a:rPr lang="en-US" sz="3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3 11 9 17 20 31 25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62241" y="2471153"/>
            <a:ext cx="5374931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InOrder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node.Left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PreOrder(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node.Right</a:t>
            </a: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node.Value</a:t>
            </a:r>
            <a:endParaRPr lang="en-US" sz="2600" b="1" noProof="1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284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You are given a skeleton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BinaryTree&lt;T&gt;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PrintIndentedPreOrder()</a:t>
            </a:r>
            <a:r>
              <a:rPr lang="en-US" altLang="ko-KR" dirty="0">
                <a:ea typeface="굴림" pitchFamily="50" charset="-127"/>
              </a:rPr>
              <a:t>, each level indented +2</a:t>
            </a: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EachInOrder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EachPostOrder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Apply a function (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굴림" pitchFamily="50" charset="-127"/>
              </a:rPr>
              <a:t>Action&lt;T&gt;</a:t>
            </a:r>
            <a:r>
              <a:rPr lang="en-US" altLang="ko-KR" dirty="0">
                <a:ea typeface="굴림" pitchFamily="50" charset="-127"/>
              </a:rPr>
              <a:t>) over a nodes value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Binary Tree Traversals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7" y="3428999"/>
            <a:ext cx="4905375" cy="1524000"/>
          </a:xfrm>
          <a:prstGeom prst="roundRect">
            <a:avLst>
              <a:gd name="adj" fmla="val 5816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012" y="3681412"/>
            <a:ext cx="3790950" cy="1019175"/>
          </a:xfrm>
          <a:prstGeom prst="roundRect">
            <a:avLst>
              <a:gd name="adj" fmla="val 2350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sp>
        <p:nvSpPr>
          <p:cNvPr id="6" name="Arrow: Right 5"/>
          <p:cNvSpPr/>
          <p:nvPr/>
        </p:nvSpPr>
        <p:spPr>
          <a:xfrm>
            <a:off x="6386744" y="3962399"/>
            <a:ext cx="45878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1385434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Constructor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2017216"/>
            <a:ext cx="10210802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BinaryTree(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value,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BinaryTree&lt;T&gt; leftChild = null,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BinaryTree&lt;T&gt; rightChild = null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this.LeftChild = leftChild;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this.RightChild = rightChild;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551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Print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214021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PrintIndentedPreOrder(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indent = 0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 ', indent) + this.Value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(this.LeftChild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this.LeftChild.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PrintIndentedPreOrder(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indent + 2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(this.RightChild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this.RightChild.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PrintIndentedPreOrder(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indent + 2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766412" y="2514600"/>
            <a:ext cx="2228822" cy="480964"/>
          </a:xfrm>
          <a:prstGeom prst="wedgeRoundRectCallout">
            <a:avLst>
              <a:gd name="adj1" fmla="val -65177"/>
              <a:gd name="adj2" fmla="val -61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Process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312168" y="4038600"/>
            <a:ext cx="2125644" cy="480964"/>
          </a:xfrm>
          <a:prstGeom prst="wedgeRoundRectCallout">
            <a:avLst>
              <a:gd name="adj1" fmla="val -65177"/>
              <a:gd name="adj2" fmla="val -61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Traverse Left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389812" y="5867400"/>
            <a:ext cx="2286000" cy="480964"/>
          </a:xfrm>
          <a:prstGeom prst="wedgeRoundRectCallout">
            <a:avLst>
              <a:gd name="adj1" fmla="val -65177"/>
              <a:gd name="adj2" fmla="val -613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Traverse Right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4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7398"/>
            <a:ext cx="10363200" cy="820600"/>
          </a:xfrm>
        </p:spPr>
        <p:txBody>
          <a:bodyPr/>
          <a:lstStyle/>
          <a:p>
            <a:pPr marL="442913" indent="-442913">
              <a:lnSpc>
                <a:spcPts val="5000"/>
              </a:lnSpc>
            </a:pPr>
            <a:r>
              <a:rPr lang="en-US" dirty="0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605566"/>
            <a:ext cx="10363200" cy="719034"/>
          </a:xfrm>
        </p:spPr>
        <p:txBody>
          <a:bodyPr/>
          <a:lstStyle/>
          <a:p>
            <a:r>
              <a:rPr lang="en-US" dirty="0"/>
              <a:t>Node, Edge, Root,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466" y="1981200"/>
            <a:ext cx="2617546" cy="212831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943466" y="2062684"/>
            <a:ext cx="3429000" cy="1899716"/>
            <a:chOff x="608012" y="1670160"/>
            <a:chExt cx="3429000" cy="1635521"/>
          </a:xfrm>
        </p:grpSpPr>
        <p:cxnSp>
          <p:nvCxnSpPr>
            <p:cNvPr id="10" name="Straight Connector 9"/>
            <p:cNvCxnSpPr>
              <a:cxnSpLocks noChangeShapeType="1"/>
              <a:stCxn id="14" idx="0"/>
              <a:endCxn id="13" idx="3"/>
            </p:cNvCxnSpPr>
            <p:nvPr/>
          </p:nvCxnSpPr>
          <p:spPr bwMode="auto">
            <a:xfrm flipV="1">
              <a:off x="1144113" y="2218019"/>
              <a:ext cx="604427" cy="34732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" name="Straight Connector 10"/>
            <p:cNvCxnSpPr>
              <a:cxnSpLocks noChangeShapeType="1"/>
              <a:stCxn id="15" idx="0"/>
              <a:endCxn id="13" idx="4"/>
            </p:cNvCxnSpPr>
            <p:nvPr/>
          </p:nvCxnSpPr>
          <p:spPr bwMode="auto">
            <a:xfrm flipV="1">
              <a:off x="2334147" y="2312017"/>
              <a:ext cx="4118" cy="31195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" name="Straight Connector 11"/>
            <p:cNvCxnSpPr>
              <a:cxnSpLocks noChangeShapeType="1"/>
              <a:stCxn id="13" idx="5"/>
              <a:endCxn id="16" idx="0"/>
            </p:cNvCxnSpPr>
            <p:nvPr/>
          </p:nvCxnSpPr>
          <p:spPr bwMode="auto">
            <a:xfrm>
              <a:off x="2927990" y="2218019"/>
              <a:ext cx="569704" cy="35586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04268" y="1670160"/>
              <a:ext cx="1667994" cy="64185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Project Manager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08012" y="2565343"/>
              <a:ext cx="1072201" cy="7258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30228" y="2623976"/>
              <a:ext cx="1007838" cy="6817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Designer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958375" y="2573883"/>
              <a:ext cx="1078637" cy="7059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QA Team Leader</a:t>
              </a:r>
              <a:endParaRPr lang="bg-BG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76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BT Traversals - EachInOrder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1" y="1155654"/>
            <a:ext cx="102108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EachInOrder(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Action&lt;T&gt; action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(this.LeftChild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this.LeftChild.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EachInOrder(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this.Value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(this.RightChild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this.RightChild.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EachInOrder(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80001" y="3793254"/>
            <a:ext cx="2228822" cy="480964"/>
          </a:xfrm>
          <a:prstGeom prst="wedgeRoundRectCallout">
            <a:avLst>
              <a:gd name="adj1" fmla="val -61249"/>
              <a:gd name="adj2" fmla="val -188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Process Node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075612" y="2667000"/>
            <a:ext cx="2125644" cy="480964"/>
          </a:xfrm>
          <a:prstGeom prst="wedgeRoundRectCallout">
            <a:avLst>
              <a:gd name="adj1" fmla="val -64262"/>
              <a:gd name="adj2" fmla="val -14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Traverse Left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04212" y="5257800"/>
            <a:ext cx="2286000" cy="480964"/>
          </a:xfrm>
          <a:prstGeom prst="wedgeRoundRectCallout">
            <a:avLst>
              <a:gd name="adj1" fmla="val -65603"/>
              <a:gd name="adj2" fmla="val -16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Traverse Right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8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3" y="5638800"/>
            <a:ext cx="10363200" cy="719034"/>
          </a:xfrm>
        </p:spPr>
        <p:txBody>
          <a:bodyPr/>
          <a:lstStyle/>
          <a:p>
            <a:r>
              <a:rPr lang="en-US" dirty="0"/>
              <a:t>Binary Trees and Traversal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388246"/>
            <a:ext cx="4030467" cy="289585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1450272"/>
            <a:ext cx="5705474" cy="2501729"/>
          </a:xfrm>
          <a:prstGeom prst="roundRect">
            <a:avLst>
              <a:gd name="adj" fmla="val 4239"/>
            </a:avLst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410588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Trees</a:t>
            </a:r>
            <a:r>
              <a:rPr lang="en-US" sz="3200" dirty="0"/>
              <a:t> are recursive data structures</a:t>
            </a:r>
          </a:p>
          <a:p>
            <a:pPr lvl="1"/>
            <a:r>
              <a:rPr lang="en-US" sz="3000" dirty="0"/>
              <a:t>A tree is a node holding a set of children (which are also nodes)</a:t>
            </a:r>
          </a:p>
          <a:p>
            <a:pPr lvl="1"/>
            <a:r>
              <a:rPr lang="en-US" sz="3000" dirty="0"/>
              <a:t>Edges connect Nodes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children first,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BFS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root first</a:t>
            </a:r>
            <a:endParaRPr lang="en-US" sz="3200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Binary trees</a:t>
            </a:r>
            <a:r>
              <a:rPr lang="en-US" sz="3200" dirty="0"/>
              <a:t> have no more than two children</a:t>
            </a:r>
          </a:p>
          <a:p>
            <a:r>
              <a:rPr lang="en-US" sz="3200" dirty="0"/>
              <a:t>Pre-Order </a:t>
            </a:r>
            <a:r>
              <a:rPr lang="en-US" sz="3200" dirty="0">
                <a:sym typeface="Wingdings" panose="05000000000000000000" pitchFamily="2" charset="2"/>
              </a:rPr>
              <a:t> Root, Left, Right</a:t>
            </a:r>
          </a:p>
          <a:p>
            <a:r>
              <a:rPr lang="en-US" sz="3200" dirty="0">
                <a:sym typeface="Wingdings" panose="05000000000000000000" pitchFamily="2" charset="2"/>
              </a:rPr>
              <a:t>In-Order  Left, Root, Right</a:t>
            </a:r>
          </a:p>
          <a:p>
            <a:r>
              <a:rPr lang="en-US" sz="3200" dirty="0">
                <a:sym typeface="Wingdings" panose="05000000000000000000" pitchFamily="2" charset="2"/>
              </a:rPr>
              <a:t>Post-Order  Left, Right, Root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307259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Trees and Tree-Like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https://softuni.bg/opencourses/data-structures</a:t>
            </a:r>
            <a:r>
              <a:rPr lang="en-US" dirty="0"/>
              <a:t>  </a:t>
            </a:r>
          </a:p>
        </p:txBody>
      </p:sp>
      <p:pic>
        <p:nvPicPr>
          <p:cNvPr id="15" name="Picture 1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731" y="1329588"/>
            <a:ext cx="1752137" cy="804012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95" y="1329587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7612" y="5334000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1570" y="4200752"/>
            <a:ext cx="4073042" cy="849556"/>
          </a:xfrm>
          <a:prstGeom prst="roundRect">
            <a:avLst>
              <a:gd name="adj" fmla="val 4304"/>
            </a:avLst>
          </a:prstGeom>
        </p:spPr>
      </p:pic>
      <p:pic>
        <p:nvPicPr>
          <p:cNvPr id="25" name="Picture 24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4212" y="5539790"/>
            <a:ext cx="7010400" cy="643766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92630" y="1329586"/>
            <a:ext cx="1808031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5" name="Picture 4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44424" y="1329587"/>
            <a:ext cx="3260188" cy="804012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44425" y="2591480"/>
            <a:ext cx="3260188" cy="115139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1859" y="3557356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Node, Edge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Root, Parent, Child, Sibling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Depth, Height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Subtree</a:t>
            </a:r>
            <a:endParaRPr lang="bg-BG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Internal node, Leaf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Ancestor, Descendant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9791114" y="206509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9791114" y="3154633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9791114" y="4278528"/>
            <a:ext cx="1364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464347" y="2176417"/>
            <a:ext cx="3167436" cy="251945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631783" y="5368621"/>
            <a:ext cx="1859454" cy="472596"/>
          </a:xfrm>
          <a:prstGeom prst="wedgeRoundRectCallout">
            <a:avLst>
              <a:gd name="adj1" fmla="val 13207"/>
              <a:gd name="adj2" fmla="val -313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Height = 3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727807" y="1828800"/>
            <a:ext cx="1021254" cy="472596"/>
          </a:xfrm>
          <a:prstGeom prst="wedgeRoundRectCallout">
            <a:avLst>
              <a:gd name="adj1" fmla="val 84355"/>
              <a:gd name="adj2" fmla="val 503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Root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694673" y="4868352"/>
            <a:ext cx="1021254" cy="472596"/>
          </a:xfrm>
          <a:prstGeom prst="wedgeRoundRectCallout">
            <a:avLst>
              <a:gd name="adj1" fmla="val 65821"/>
              <a:gd name="adj2" fmla="val -655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Leaf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6258313" y="2853666"/>
            <a:ext cx="2199188" cy="1920646"/>
          </a:xfrm>
          <a:prstGeom prst="triangle">
            <a:avLst>
              <a:gd name="adj" fmla="val 50272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3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9" grpId="0"/>
      <p:bldP spid="573460" grpId="0"/>
      <p:bldP spid="573461" grpId="0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hotos.piku.org.uk/d/33894-4/binary+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2555" y="1600200"/>
            <a:ext cx="3423714" cy="2808238"/>
          </a:xfrm>
          <a:prstGeom prst="roundRect">
            <a:avLst>
              <a:gd name="adj" fmla="val 26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744" y="4784671"/>
            <a:ext cx="10969943" cy="834450"/>
          </a:xfrm>
        </p:spPr>
        <p:txBody>
          <a:bodyPr/>
          <a:lstStyle/>
          <a:p>
            <a:pPr marL="442913" indent="-442913"/>
            <a:r>
              <a:rPr lang="en-US" dirty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744" y="5686896"/>
            <a:ext cx="10969943" cy="713904"/>
          </a:xfrm>
        </p:spPr>
        <p:txBody>
          <a:bodyPr/>
          <a:lstStyle/>
          <a:p>
            <a:r>
              <a:rPr lang="en-US" dirty="0"/>
              <a:t>Recursive 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2315494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3746</Words>
  <Application>Microsoft Office PowerPoint</Application>
  <PresentationFormat>Custom</PresentationFormat>
  <Paragraphs>1044</Paragraphs>
  <Slides>75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Calibri</vt:lpstr>
      <vt:lpstr>Consolas</vt:lpstr>
      <vt:lpstr>굴림</vt:lpstr>
      <vt:lpstr>Symbol</vt:lpstr>
      <vt:lpstr>Times New Roman</vt:lpstr>
      <vt:lpstr>Wingdings</vt:lpstr>
      <vt:lpstr>Wingdings 2</vt:lpstr>
      <vt:lpstr>SoftUni 16x9</vt:lpstr>
      <vt:lpstr>Basic Tree Data Structures</vt:lpstr>
      <vt:lpstr>Table of Contents</vt:lpstr>
      <vt:lpstr>Have a Question?</vt:lpstr>
      <vt:lpstr>Tree-like Data Structures</vt:lpstr>
      <vt:lpstr>Tree-like Data Structures</vt:lpstr>
      <vt:lpstr>Tree-like Data Structures</vt:lpstr>
      <vt:lpstr>Trees and Related Terminology</vt:lpstr>
      <vt:lpstr>Tree Data Structure – Terminology</vt:lpstr>
      <vt:lpstr>Implementing Trees</vt:lpstr>
      <vt:lpstr>Recursive Tree Definition</vt:lpstr>
      <vt:lpstr>Tree&lt;int&gt; Structure – Example</vt:lpstr>
      <vt:lpstr>Problem: Implement Tree Node</vt:lpstr>
      <vt:lpstr>Solution: Implement Tree Node</vt:lpstr>
      <vt:lpstr>Problem: Printing a Tree</vt:lpstr>
      <vt:lpstr>Solutions: Printing a Tree</vt:lpstr>
      <vt:lpstr>Traversing Tree-Like Structures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Problem: Order DFS</vt:lpstr>
      <vt:lpstr>Solution: Order DFS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Problem: Order BFS</vt:lpstr>
      <vt:lpstr>Solution: Order DFS</vt:lpstr>
      <vt:lpstr>Lab Exercise</vt:lpstr>
      <vt:lpstr>Binary Trees and BT Traversals</vt:lpstr>
      <vt:lpstr>Binary Trees</vt:lpstr>
      <vt:lpstr>Binary Trees Traversal: Pre-order</vt:lpstr>
      <vt:lpstr>Binary Trees Traversal: In-order</vt:lpstr>
      <vt:lpstr>Binary Trees Traversal: Post-order</vt:lpstr>
      <vt:lpstr>Problem: Binary Tree Traversals</vt:lpstr>
      <vt:lpstr>Solution: BT Traversals - Constructor</vt:lpstr>
      <vt:lpstr>Solution: BT Traversals - Print</vt:lpstr>
      <vt:lpstr>Solution: BT Traversals - EachInOrder</vt:lpstr>
      <vt:lpstr>Lab Exercise</vt:lpstr>
      <vt:lpstr>Summary</vt:lpstr>
      <vt:lpstr>Trees and Tree-Like Structures</vt:lpstr>
      <vt:lpstr>License</vt:lpstr>
      <vt:lpstr>Trainings @ Software University (SoftUni)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Tree-Like Structures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2017-05-30T07:13:10Z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