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94" r:id="rId3"/>
    <p:sldId id="395" r:id="rId4"/>
    <p:sldId id="430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56" r:id="rId14"/>
    <p:sldId id="457" r:id="rId15"/>
    <p:sldId id="458" r:id="rId16"/>
    <p:sldId id="455" r:id="rId17"/>
    <p:sldId id="452" r:id="rId18"/>
    <p:sldId id="460" r:id="rId19"/>
    <p:sldId id="446" r:id="rId20"/>
    <p:sldId id="447" r:id="rId21"/>
    <p:sldId id="448" r:id="rId22"/>
    <p:sldId id="449" r:id="rId23"/>
    <p:sldId id="464" r:id="rId24"/>
    <p:sldId id="451" r:id="rId25"/>
    <p:sldId id="465" r:id="rId26"/>
    <p:sldId id="459" r:id="rId27"/>
    <p:sldId id="453" r:id="rId28"/>
    <p:sldId id="462" r:id="rId29"/>
    <p:sldId id="463" r:id="rId30"/>
    <p:sldId id="454" r:id="rId31"/>
    <p:sldId id="461" r:id="rId32"/>
    <p:sldId id="466" r:id="rId33"/>
    <p:sldId id="467" r:id="rId34"/>
    <p:sldId id="468" r:id="rId35"/>
    <p:sldId id="436" r:id="rId36"/>
    <p:sldId id="435" r:id="rId37"/>
    <p:sldId id="421" r:id="rId38"/>
    <p:sldId id="437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395"/>
            <p14:sldId id="430"/>
          </p14:sldIdLst>
        </p14:section>
        <p14:section name="Binary Search Trees" id="{ECD6BA2E-8BC4-43FC-9C4F-3F51A48D7E66}">
          <p14:sldIdLst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6"/>
            <p14:sldId id="457"/>
            <p14:sldId id="458"/>
            <p14:sldId id="455"/>
            <p14:sldId id="452"/>
            <p14:sldId id="460"/>
            <p14:sldId id="446"/>
            <p14:sldId id="447"/>
            <p14:sldId id="448"/>
            <p14:sldId id="449"/>
            <p14:sldId id="464"/>
            <p14:sldId id="451"/>
            <p14:sldId id="465"/>
            <p14:sldId id="459"/>
            <p14:sldId id="453"/>
            <p14:sldId id="462"/>
            <p14:sldId id="463"/>
            <p14:sldId id="454"/>
            <p14:sldId id="461"/>
            <p14:sldId id="466"/>
            <p14:sldId id="467"/>
            <p14:sldId id="468"/>
          </p14:sldIdLst>
        </p14:section>
        <p14:section name="Conclusion" id="{4BF49AFF-9EC6-427A-9F8E-A964CAD38ABD}">
          <p14:sldIdLst>
            <p14:sldId id="436"/>
            <p14:sldId id="435"/>
            <p14:sldId id="421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9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2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2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396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378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806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419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597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data-structures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778249" y="3767049"/>
            <a:ext cx="67217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BST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Implementation and Operations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08" y="3096402"/>
            <a:ext cx="2482271" cy="278315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335887" y="4157103"/>
            <a:ext cx="2867753" cy="1929285"/>
            <a:chOff x="1939268" y="2057401"/>
            <a:chExt cx="4499280" cy="308206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Contains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37821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Contains(T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(current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(value.CompareTo(current.Value) &lt; 0)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 = current.Left;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(value.CompareTo(current.Value)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 = current.Right;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current != null;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9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Insert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0" y="1278553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Insert(T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(this.root ==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this.root = new Node(value);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parent = null; 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while(current != null) { //TODO: search for node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//TODO: insert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3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Implement: 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BST&lt;T&gt;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Search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(T value)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Make sure the method works for: 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empty tree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one element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two elements - root + left/right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multiple elements</a:t>
            </a:r>
          </a:p>
          <a:p>
            <a:pPr marL="377887" lvl="1" indent="0">
              <a:lnSpc>
                <a:spcPct val="110000"/>
              </a:lnSpc>
              <a:buNone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BST Search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179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Search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43000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BinarySearchTree&lt;T&gt; Search(T item)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(current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(item.CompareTo(current.Value) &lt;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 = current.Left;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(item.CompareTo(current.Value) &gt; 0)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current.Right;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BinarySearchTree&lt;T&gt;(current);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7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Search</a:t>
            </a:r>
            <a:r>
              <a:rPr lang="bg-BG" altLang="ko-KR" dirty="0">
                <a:ea typeface="굴림" pitchFamily="50" charset="-127"/>
              </a:rPr>
              <a:t>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430953"/>
            <a:ext cx="10210802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BinarySearchTree(Node root)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this.Copy(root);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Copy(Node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(node == null)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this.Insert(node.Value);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this.Copy(node.Left);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this.Copy(node.Right);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932612" y="4419600"/>
            <a:ext cx="2910000" cy="838200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Pre-Order Traversal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BST - Insert, Contains, Search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Search(T)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hlinkClick r:id="rId2" action="ppaction://hlinksldjump"/>
              </a:rPr>
              <a:t>O(n)</a:t>
            </a:r>
          </a:p>
          <a:p>
            <a:pPr lvl="1"/>
            <a:r>
              <a:rPr lang="en-US" dirty="0">
                <a:hlinkClick r:id="rId2" action="ppaction://hlinksldjump"/>
              </a:rPr>
              <a:t>O(log(n))</a:t>
            </a:r>
          </a:p>
          <a:p>
            <a:pPr lvl="1"/>
            <a:r>
              <a:rPr lang="en-US" dirty="0">
                <a:hlinkClick r:id="rId2" action="ppaction://hlinksldjump"/>
              </a:rPr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BST - Search Operation Speed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71940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6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Search()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O(n)</a:t>
            </a:r>
          </a:p>
          <a:p>
            <a:pPr lvl="1"/>
            <a:r>
              <a:rPr lang="en-US" dirty="0"/>
              <a:t>O(log(n))</a:t>
            </a:r>
          </a:p>
          <a:p>
            <a:pPr lvl="1"/>
            <a:r>
              <a:rPr lang="en-US" dirty="0"/>
              <a:t>O(1)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 Operation Speed - Answer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3088331"/>
            <a:ext cx="558598" cy="55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2463476"/>
            <a:ext cx="558598" cy="55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1752600"/>
            <a:ext cx="630764" cy="630764"/>
          </a:xfrm>
          <a:prstGeom prst="rect">
            <a:avLst/>
          </a:prstGeom>
        </p:spPr>
      </p:pic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930083" y="2493494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97269" y="3344215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668243" y="3156643"/>
            <a:ext cx="323121" cy="32745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847012" y="4351656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591808" y="4077804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0164" y="5292373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564960" y="5018521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3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Remove x from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null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exit</a:t>
            </a: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leaf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remove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if node is non-leaf  </a:t>
            </a:r>
            <a:r>
              <a:rPr lang="en-GB" dirty="0">
                <a:cs typeface="Times New Roman" pitchFamily="18" charset="0"/>
                <a:sym typeface="Symbol" pitchFamily="18" charset="2"/>
              </a:rPr>
              <a:t>find replacement</a:t>
            </a:r>
            <a:endParaRPr lang="en-GB" dirty="0">
              <a:cs typeface="Times New Roman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3 cases (continues…)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Remove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61831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1. Deleted has no right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its left child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9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(1)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943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972 L 0.06772 -0.198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9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Binary Search Trees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BST Operations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Search()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DeleteMin()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Range()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2. Deleted right's child has no left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right child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19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(2)</a:t>
            </a:r>
            <a:endParaRPr lang="bg-BG" dirty="0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10742611" y="5203207"/>
            <a:ext cx="329945" cy="7317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0707" y="5822353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null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466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3209E-6 -3.7037E-7 L -0.07176 -0.185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5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26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3. Deleted right's child has left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find min in deleted right's left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min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17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(3)</a:t>
            </a:r>
            <a:endParaRPr lang="bg-BG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718E-6 -1.85185E-6 L -0.03647 -0.384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Implement: 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void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DeleteMin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Make sure the method works for: 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empty tree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one element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two elements - root + left/right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multiple elements</a:t>
            </a:r>
          </a:p>
          <a:p>
            <a:pPr marL="377887" lvl="1" indent="0">
              <a:lnSpc>
                <a:spcPct val="110000"/>
              </a:lnSpc>
              <a:buNone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BST Delete Min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450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Delete Min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43000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DeleteMin()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(this.root == null) { return;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Node&lt;T&gt; parent = null;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Node&lt;T&gt;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(current.Left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parent = current;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current = parent.Left;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(parent == null) { this.root = current.Right;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{ parent.Left = current.Right;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3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BST - </a:t>
            </a:r>
            <a:r>
              <a:rPr lang="en-US" noProof="1"/>
              <a:t>DeleteMin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Insert – height of tree</a:t>
            </a:r>
          </a:p>
          <a:p>
            <a:r>
              <a:rPr lang="en-US" dirty="0"/>
              <a:t>Search – height of tree</a:t>
            </a:r>
          </a:p>
          <a:p>
            <a:r>
              <a:rPr lang="en-US" dirty="0"/>
              <a:t>Delete – height of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Operation Speed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00131" y="28194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82572" y="40559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444014" y="40033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8152020" y="54127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7164804" y="34233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H="1">
            <a:off x="6207604" y="47827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8668898" y="47827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8438291" y="34825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744241" y="53672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9513288" y="48115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606500" y="53678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5037997" y="1526781"/>
            <a:ext cx="1202584" cy="568301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O(n)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4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Example: Insert 17, 10, 25, 5, 15, 19, 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Best Case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772316" y="2473697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27953" y="444599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535541" y="3132980"/>
            <a:ext cx="701872" cy="3313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90011" y="338797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155098" y="4191000"/>
            <a:ext cx="234714" cy="36433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935982" y="44269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694612" y="4171950"/>
            <a:ext cx="357468" cy="36213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99492" y="44269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61550" y="33689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326637" y="4171950"/>
            <a:ext cx="234714" cy="36433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107521" y="440789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866151" y="4152900"/>
            <a:ext cx="357468" cy="36213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4951409" y="3132980"/>
            <a:ext cx="902040" cy="32404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insert values in ever random order</a:t>
            </a:r>
          </a:p>
          <a:p>
            <a:r>
              <a:rPr lang="en-US" dirty="0"/>
              <a:t>Example: Insert 17, 19, 9, 6, 25, 28, 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Average Case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337931" y="25146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235911" y="358468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223513" y="3584688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471443" y="4695468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4926131" y="3118539"/>
            <a:ext cx="477505" cy="5489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4111998" y="4321071"/>
            <a:ext cx="271161" cy="38540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6076091" y="4321071"/>
            <a:ext cx="332740" cy="3854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076091" y="3177749"/>
            <a:ext cx="323121" cy="48969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952851" y="469546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924424" y="4321071"/>
            <a:ext cx="335005" cy="38540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579812" y="470010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27741" y="5753143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559839" y="5435876"/>
            <a:ext cx="335805" cy="37439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insert values in ever increasing/decreasing order</a:t>
            </a:r>
          </a:p>
          <a:p>
            <a:r>
              <a:rPr lang="en-US" dirty="0"/>
              <a:t>Example: Insert 17, 19, 25, 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Worst Case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37012" y="27432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04198" y="359392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775172" y="3406349"/>
            <a:ext cx="323121" cy="32745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953941" y="460136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698737" y="4327510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927093" y="5542079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671889" y="5268227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671889" y="3477671"/>
            <a:ext cx="2563852" cy="568301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Linked List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Balanced trees have for each node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Nearly equal number of nodes in its subtrees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 trees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height of ~ log(n)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404" y="2171700"/>
            <a:ext cx="2595009" cy="3467100"/>
          </a:xfrm>
          <a:prstGeom prst="roundRect">
            <a:avLst>
              <a:gd name="adj" fmla="val 3641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3428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elements between 2 values</a:t>
            </a:r>
            <a:endParaRPr lang="bg-BG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Return enumerator</a:t>
            </a:r>
            <a:r>
              <a:rPr lang="bg-BG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with the elements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Find the</a:t>
            </a:r>
          </a:p>
          <a:p>
            <a:pPr lvl="1">
              <a:lnSpc>
                <a:spcPct val="100000"/>
              </a:lnSpc>
            </a:pPr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Range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797643" y="13716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980084" y="26081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541526" y="25555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912604" y="5274098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>
            <a:off x="8262316" y="19755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H="1">
            <a:off x="7305116" y="33349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9535803" y="20347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841753" y="39194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10610800" y="33637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704012" y="39200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6519065" y="4688995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649982" y="3885967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8205701" y="3312594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9523727" y="526236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9079446" y="4688995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17625" y="526236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273344" y="4688995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8546" y="5029200"/>
            <a:ext cx="488121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4 5 8 9 10 37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5612" y="5029200"/>
            <a:ext cx="488121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Range 4, 37 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1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7" grpId="0" animBg="1"/>
      <p:bldP spid="25" grpId="0" animBg="1"/>
      <p:bldP spid="30" grpId="0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BST - Range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Range(T, T)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hlinkClick r:id="rId2" action="ppaction://hlinksldjump"/>
              </a:rPr>
              <a:t>O(n)</a:t>
            </a:r>
          </a:p>
          <a:p>
            <a:pPr lvl="1"/>
            <a:r>
              <a:rPr lang="en-US" dirty="0">
                <a:hlinkClick r:id="rId2" action="ppaction://hlinksldjump"/>
              </a:rPr>
              <a:t>O(log(n))</a:t>
            </a:r>
          </a:p>
          <a:p>
            <a:pPr lvl="1"/>
            <a:r>
              <a:rPr lang="en-US" dirty="0">
                <a:hlinkClick r:id="rId2" action="ppaction://hlinksldjump"/>
              </a:rPr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BST - Range Operation Speed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12249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6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Range(T, T)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O(n)</a:t>
            </a:r>
          </a:p>
          <a:p>
            <a:pPr lvl="1"/>
            <a:r>
              <a:rPr lang="en-US" dirty="0"/>
              <a:t>O(log(n))</a:t>
            </a:r>
          </a:p>
          <a:p>
            <a:pPr lvl="1"/>
            <a:r>
              <a:rPr lang="en-US" dirty="0"/>
              <a:t>O(1)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Range Operation Speed - Answer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3088331"/>
            <a:ext cx="558598" cy="55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2463476"/>
            <a:ext cx="558598" cy="55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1752600"/>
            <a:ext cx="630764" cy="6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13800" cy="557035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Binary search trees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are ordered binary trees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Balanced trees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have roughly the same height of their left and right children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https://softuni.bg/opencourses/data-structures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4410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3" y="4634350"/>
            <a:ext cx="10363200" cy="834450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3" y="5529366"/>
            <a:ext cx="10363200" cy="719034"/>
          </a:xfrm>
        </p:spPr>
        <p:txBody>
          <a:bodyPr/>
          <a:lstStyle/>
          <a:p>
            <a:r>
              <a:rPr lang="en-US" dirty="0"/>
              <a:t>Two Children at Most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406" y="1485296"/>
            <a:ext cx="3505198" cy="2781904"/>
          </a:xfrm>
          <a:prstGeom prst="roundRect">
            <a:avLst>
              <a:gd name="adj" fmla="val 1949"/>
            </a:avLst>
          </a:prstGeom>
        </p:spPr>
      </p:pic>
    </p:spTree>
    <p:extLst>
      <p:ext uri="{BB962C8B-B14F-4D97-AF65-F5344CB8AC3E}">
        <p14:creationId xmlns:p14="http://schemas.microsoft.com/office/powerpoint/2010/main" val="57929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Binary search trees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Elements in left subtree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Elements in right subtree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0319488" y="5322860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8089102" y="3603597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9392630" y="4425923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389861" y="4425923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720553" y="5452995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988657" y="5454586"/>
            <a:ext cx="806239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7147195" y="4126164"/>
            <a:ext cx="969202" cy="50114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254428" y="5069455"/>
            <a:ext cx="266631" cy="4212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985039" y="5130131"/>
            <a:ext cx="218434" cy="373946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838419" y="4191804"/>
            <a:ext cx="626157" cy="417672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8624113" y="5359681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9244502" y="5130131"/>
            <a:ext cx="300914" cy="30830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0063437" y="5080558"/>
            <a:ext cx="381516" cy="34423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5146240" y="3847288"/>
            <a:ext cx="3255823" cy="2534056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707558" y="4884694"/>
            <a:ext cx="2563852" cy="568301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nodes are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17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202560" y="2080582"/>
            <a:ext cx="2563852" cy="568301"/>
          </a:xfrm>
          <a:prstGeom prst="wedgeRoundRectCallout">
            <a:avLst>
              <a:gd name="adj1" fmla="val -64393"/>
              <a:gd name="adj2" fmla="val 55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what about == 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Search for x in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not null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x &lt; </a:t>
            </a:r>
            <a:r>
              <a:rPr lang="en-GB" noProof="1">
                <a:cs typeface="Times New Roman" pitchFamily="18" charset="0"/>
                <a:sym typeface="Symbol" pitchFamily="18" charset="2"/>
              </a:rPr>
              <a:t>node.value</a:t>
            </a:r>
            <a:r>
              <a:rPr lang="en-GB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go left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x &gt;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go right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x ==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return node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</a:t>
            </a:r>
            <a:endParaRPr lang="bg-BG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73300" y="1828800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8546" y="5029200"/>
            <a:ext cx="6276739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Search 12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17 9 12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Search 27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null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5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Insert x in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null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insert x</a:t>
            </a: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else if x &lt; </a:t>
            </a:r>
            <a:r>
              <a:rPr lang="en-GB" noProof="1">
                <a:cs typeface="Times New Roman" pitchFamily="18" charset="0"/>
                <a:sym typeface="Symbol" pitchFamily="18" charset="2"/>
              </a:rPr>
              <a:t>node.value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go left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x &gt;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go right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 node exists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Insert</a:t>
            </a:r>
            <a:endParaRPr lang="bg-BG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23012" y="1295400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8546" y="5029200"/>
            <a:ext cx="8170466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 12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12 return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27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null(insert)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3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You are given a skeleton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BinarySearchTree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&lt;T&gt;</a:t>
            </a:r>
          </a:p>
          <a:p>
            <a:pPr lvl="2">
              <a:lnSpc>
                <a:spcPct val="110000"/>
              </a:lnSpc>
            </a:pP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bool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 Contains(T value)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void Insert(T value)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void EachInOrder(Action&lt;T&gt;)</a:t>
            </a:r>
          </a:p>
          <a:p>
            <a:pPr lvl="1"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  <a:p>
            <a:pPr marL="377887" lvl="1" indent="0">
              <a:lnSpc>
                <a:spcPct val="110000"/>
              </a:lnSpc>
              <a:buNone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BST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78" y="4626662"/>
            <a:ext cx="6057900" cy="1790700"/>
          </a:xfrm>
          <a:prstGeom prst="roundRect">
            <a:avLst>
              <a:gd name="adj" fmla="val 5259"/>
            </a:avLst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8532812" y="4671872"/>
            <a:ext cx="2779718" cy="1745490"/>
            <a:chOff x="2695373" y="2057401"/>
            <a:chExt cx="2965263" cy="187485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" name="Arrow: Right 6"/>
          <p:cNvSpPr/>
          <p:nvPr/>
        </p:nvSpPr>
        <p:spPr>
          <a:xfrm>
            <a:off x="7521897" y="5179962"/>
            <a:ext cx="586721" cy="68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7121390" y="3444347"/>
            <a:ext cx="2563852" cy="568301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Same as before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18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Node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295400"/>
            <a:ext cx="10210802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class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Node(T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Value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Node Left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Node Right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23012" y="762000"/>
            <a:ext cx="2563852" cy="568301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Inside BST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1743</Words>
  <Application>Microsoft Office PowerPoint</Application>
  <PresentationFormat>Custom</PresentationFormat>
  <Paragraphs>396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굴림</vt:lpstr>
      <vt:lpstr>Arial</vt:lpstr>
      <vt:lpstr>Calibri</vt:lpstr>
      <vt:lpstr>Consolas</vt:lpstr>
      <vt:lpstr>Symbol</vt:lpstr>
      <vt:lpstr>Times New Roman</vt:lpstr>
      <vt:lpstr>Wingdings</vt:lpstr>
      <vt:lpstr>Wingdings 2</vt:lpstr>
      <vt:lpstr>SoftUni 16x9</vt:lpstr>
      <vt:lpstr>Binary Search Trees</vt:lpstr>
      <vt:lpstr>Table of Contents</vt:lpstr>
      <vt:lpstr>Have a Question?</vt:lpstr>
      <vt:lpstr>Binary Search Trees</vt:lpstr>
      <vt:lpstr>Binary Search Trees</vt:lpstr>
      <vt:lpstr>BST - Search</vt:lpstr>
      <vt:lpstr>BST - Insert</vt:lpstr>
      <vt:lpstr>Problem: BST</vt:lpstr>
      <vt:lpstr>Solution: BST Node</vt:lpstr>
      <vt:lpstr>Solution: BST Contains</vt:lpstr>
      <vt:lpstr>Solution: BST Insert</vt:lpstr>
      <vt:lpstr>Problem: BST Search</vt:lpstr>
      <vt:lpstr>Solution: BST Search</vt:lpstr>
      <vt:lpstr>Solution: BST Search (2)</vt:lpstr>
      <vt:lpstr>Lab Exercise</vt:lpstr>
      <vt:lpstr>BST - Search Operation Speed - Quiz</vt:lpstr>
      <vt:lpstr>BST - Search Operation Speed - Answer</vt:lpstr>
      <vt:lpstr>BST - Remove</vt:lpstr>
      <vt:lpstr>BST – Remove (1)</vt:lpstr>
      <vt:lpstr>BST – Remove (2)</vt:lpstr>
      <vt:lpstr>BST – Remove (3)</vt:lpstr>
      <vt:lpstr>Problem: BST Delete Min</vt:lpstr>
      <vt:lpstr>Solution: BST Delete Min</vt:lpstr>
      <vt:lpstr>Lab Exercise</vt:lpstr>
      <vt:lpstr>Binary Search Trees – Operation Speed</vt:lpstr>
      <vt:lpstr>Binary Search Trees – Best Case</vt:lpstr>
      <vt:lpstr>Binary Search Trees – Average Case</vt:lpstr>
      <vt:lpstr>Binary Search Trees – Worst Case</vt:lpstr>
      <vt:lpstr>Balanced Binary Search Trees</vt:lpstr>
      <vt:lpstr>BST - Range</vt:lpstr>
      <vt:lpstr>Lab Exercise</vt:lpstr>
      <vt:lpstr>BST - Range Operation Speed - Quiz</vt:lpstr>
      <vt:lpstr>BST - Range Operation Speed - Answer</vt:lpstr>
      <vt:lpstr>Summary</vt:lpstr>
      <vt:lpstr>Binary Search Trees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2017-06-01T04:52:43Z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