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394" r:id="rId3"/>
    <p:sldId id="395" r:id="rId4"/>
    <p:sldId id="558" r:id="rId5"/>
    <p:sldId id="478" r:id="rId6"/>
    <p:sldId id="479" r:id="rId7"/>
    <p:sldId id="499" r:id="rId8"/>
    <p:sldId id="480" r:id="rId9"/>
    <p:sldId id="509" r:id="rId10"/>
    <p:sldId id="481" r:id="rId11"/>
    <p:sldId id="518" r:id="rId12"/>
    <p:sldId id="522" r:id="rId13"/>
    <p:sldId id="508" r:id="rId14"/>
    <p:sldId id="528" r:id="rId15"/>
    <p:sldId id="483" r:id="rId16"/>
    <p:sldId id="520" r:id="rId17"/>
    <p:sldId id="484" r:id="rId18"/>
    <p:sldId id="485" r:id="rId19"/>
    <p:sldId id="523" r:id="rId20"/>
    <p:sldId id="524" r:id="rId21"/>
    <p:sldId id="526" r:id="rId22"/>
    <p:sldId id="527" r:id="rId23"/>
    <p:sldId id="492" r:id="rId24"/>
    <p:sldId id="529" r:id="rId25"/>
    <p:sldId id="534" r:id="rId26"/>
    <p:sldId id="533" r:id="rId27"/>
    <p:sldId id="559" r:id="rId28"/>
    <p:sldId id="530" r:id="rId29"/>
    <p:sldId id="531" r:id="rId30"/>
    <p:sldId id="532" r:id="rId31"/>
    <p:sldId id="560" r:id="rId32"/>
    <p:sldId id="535" r:id="rId33"/>
    <p:sldId id="536" r:id="rId34"/>
    <p:sldId id="538" r:id="rId35"/>
    <p:sldId id="539" r:id="rId36"/>
    <p:sldId id="557" r:id="rId37"/>
    <p:sldId id="540" r:id="rId38"/>
    <p:sldId id="551" r:id="rId39"/>
    <p:sldId id="470" r:id="rId40"/>
    <p:sldId id="556" r:id="rId41"/>
    <p:sldId id="473" r:id="rId42"/>
    <p:sldId id="393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AFA"/>
    <a:srgbClr val="8CF4F2"/>
    <a:srgbClr val="528280"/>
    <a:srgbClr val="FFF0D9"/>
    <a:srgbClr val="FFA72A"/>
    <a:srgbClr val="F0F5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162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7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3547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7EBC5-F09A-48C8-879F-7697B83713A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4901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7147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9314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673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6944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1709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7813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1933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4846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11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771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5989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43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70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894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5829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8905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265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6548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8489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19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234B-B904-4AE5-84BD-F1E11AAF9FA5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6EA77-D206-4F8C-99E6-47882E1583A9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5060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37208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60204" y="3968769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550462" y="3845954"/>
            <a:ext cx="1561388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Structures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427412" y="369201"/>
            <a:ext cx="8092742" cy="1910936"/>
          </a:xfrm>
        </p:spPr>
        <p:txBody>
          <a:bodyPr>
            <a:normAutofit/>
          </a:bodyPr>
          <a:lstStyle/>
          <a:p>
            <a:r>
              <a:rPr lang="en-US" dirty="0"/>
              <a:t>Algorithm Complexity, Linear Data Structures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427412" y="2293727"/>
            <a:ext cx="8092742" cy="1287673"/>
          </a:xfrm>
        </p:spPr>
        <p:txBody>
          <a:bodyPr>
            <a:normAutofit/>
          </a:bodyPr>
          <a:lstStyle/>
          <a:p>
            <a:r>
              <a:rPr lang="en-US" dirty="0"/>
              <a:t>Analyzing Algorithm Complexity, Asymptotic Notation</a:t>
            </a:r>
          </a:p>
        </p:txBody>
      </p:sp>
      <p:pic>
        <p:nvPicPr>
          <p:cNvPr id="32" name="Picture 2" descr="Yaacov Apelbaum-big-o Plot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3968768"/>
            <a:ext cx="3672202" cy="2308659"/>
          </a:xfrm>
          <a:prstGeom prst="roundRect">
            <a:avLst>
              <a:gd name="adj" fmla="val 1214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12812" y="736937"/>
            <a:ext cx="1903085" cy="101566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  <a:alpha val="70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75531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if an element is in an array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Assume that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single step</a:t>
            </a:r>
            <a:r>
              <a:rPr lang="en-US" dirty="0">
                <a:ea typeface="굴림" pitchFamily="50" charset="-127"/>
              </a:rPr>
              <a:t> is a single CPU instruction like: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assignments, array lookups, comparisons, arithmetic operations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Contains Number 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Contains(int[] array, int element)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array.Length;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 return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1412" y="1828800"/>
            <a:ext cx="2314835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Solution: </a:t>
            </a: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T(n) = 4n + 4</a:t>
            </a:r>
          </a:p>
        </p:txBody>
      </p:sp>
    </p:spTree>
    <p:extLst>
      <p:ext uri="{BB962C8B-B14F-4D97-AF65-F5344CB8AC3E}">
        <p14:creationId xmlns:p14="http://schemas.microsoft.com/office/powerpoint/2010/main" val="359043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Some parts of the equation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grow much faster</a:t>
            </a:r>
            <a:r>
              <a:rPr lang="en-US" dirty="0">
                <a:ea typeface="굴림" pitchFamily="50" charset="-127"/>
              </a:rPr>
              <a:t> than others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Higher terms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dominate</a:t>
            </a:r>
            <a:r>
              <a:rPr lang="en-US" dirty="0">
                <a:ea typeface="굴림" pitchFamily="50" charset="-127"/>
              </a:rPr>
              <a:t> lower terms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 &gt; 2</a:t>
            </a:r>
            <a:r>
              <a:rPr lang="en-US" dirty="0">
                <a:ea typeface="굴림" pitchFamily="50" charset="-127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&gt; n</a:t>
            </a:r>
            <a:r>
              <a:rPr lang="en-US" dirty="0">
                <a:ea typeface="굴림" pitchFamily="50" charset="-127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3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&gt; 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2</a:t>
            </a: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Multiplicative constants can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omitted</a:t>
            </a:r>
            <a:r>
              <a:rPr lang="en-US" dirty="0">
                <a:ea typeface="굴림" pitchFamily="50" charset="-127"/>
              </a:rPr>
              <a:t>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12n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dirty="0">
                <a:ea typeface="굴림" pitchFamily="50" charset="-127"/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  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b="1" baseline="30000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Simplifying Step Count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13353" y="21229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Contains(int[] array, int element)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array.Length;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 return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913812" y="1919001"/>
            <a:ext cx="2971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 = 1000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steps: 4000 + 4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961652" y="4043755"/>
            <a:ext cx="2876119" cy="541206"/>
          </a:xfrm>
          <a:prstGeom prst="wedgeRoundRectCallout">
            <a:avLst>
              <a:gd name="adj1" fmla="val -63251"/>
              <a:gd name="adj2" fmla="val -48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Relevant part: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7375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steps to find n</a:t>
            </a:r>
            <a:r>
              <a:rPr lang="en-US" altLang="ko-KR" baseline="30000" dirty="0">
                <a:ea typeface="굴림" pitchFamily="50" charset="-127"/>
              </a:rPr>
              <a:t>th</a:t>
            </a:r>
            <a:r>
              <a:rPr lang="en-US" altLang="ko-KR" dirty="0">
                <a:ea typeface="굴림" pitchFamily="50" charset="-127"/>
              </a:rPr>
              <a:t> Fibonacci number recursively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but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</a:t>
            </a:r>
            <a:r>
              <a:rPr lang="en-US" b="1" baseline="-25000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=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</a:t>
            </a:r>
            <a:r>
              <a:rPr lang="en-US" b="1" baseline="-25000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– 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</a:t>
            </a:r>
            <a:r>
              <a:rPr lang="en-US" b="1" baseline="-25000" dirty="0" err="1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– 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dirty="0">
                <a:ea typeface="굴림" pitchFamily="50" charset="-127"/>
              </a:rPr>
              <a:t>which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≤ T(n)</a:t>
            </a: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but, for example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40</a:t>
            </a:r>
            <a:r>
              <a:rPr lang="en-US" dirty="0">
                <a:ea typeface="굴림" pitchFamily="50" charset="-127"/>
              </a:rPr>
              <a:t> = </a:t>
            </a:r>
            <a:r>
              <a:rPr lang="en-GB" dirty="0"/>
              <a:t>102,334,155!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Fibonacci Number 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13353" y="21991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Fibonacci(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== 0) return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== 1) return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Fibonacci(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n-1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Fibonacci(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n-2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84812" y="1981200"/>
            <a:ext cx="4343400" cy="990600"/>
          </a:xfrm>
          <a:prstGeom prst="wedgeRoundRectCallout">
            <a:avLst>
              <a:gd name="adj1" fmla="val -59490"/>
              <a:gd name="adj2" fmla="val -70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Solution: 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T(n) = 3 + T(n - 1) + T(n - 2)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13612" y="5956981"/>
            <a:ext cx="3305189" cy="553635"/>
          </a:xfrm>
          <a:prstGeom prst="wedgeRoundRectCallout">
            <a:avLst>
              <a:gd name="adj1" fmla="val -59196"/>
              <a:gd name="adj2" fmla="val -193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Steps: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800" b="1" baseline="30000" dirty="0">
                <a:solidFill>
                  <a:schemeClr val="tx2">
                    <a:lumMod val="75000"/>
                  </a:schemeClr>
                </a:solidFill>
              </a:rPr>
              <a:t>0.694n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≈ (1.6)</a:t>
            </a:r>
            <a:r>
              <a:rPr lang="en-US" sz="2800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en-US" sz="2800" b="1" baseline="30000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34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makes about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dirty="0"/>
              <a:t> recursive calls</a:t>
            </a:r>
          </a:p>
          <a:p>
            <a:r>
              <a:rPr lang="en-US" dirty="0"/>
              <a:t>The same value is calculated many, many times!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Recursion Tree</a:t>
            </a:r>
          </a:p>
        </p:txBody>
      </p:sp>
      <p:pic>
        <p:nvPicPr>
          <p:cNvPr id="11" name="Picture 4" descr="C:\Trash\Fibonacci.pn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3812" y="2590800"/>
            <a:ext cx="9220200" cy="4033837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9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Algorithm complexity </a:t>
            </a:r>
            <a:r>
              <a:rPr lang="en-US" sz="3200" dirty="0"/>
              <a:t>– rough estimation of the number of steps performed by given computation, </a:t>
            </a:r>
            <a:r>
              <a:rPr lang="en-US" sz="3000" dirty="0"/>
              <a:t>depending on the size of the input</a:t>
            </a:r>
          </a:p>
          <a:p>
            <a:r>
              <a:rPr lang="en-US" sz="3200" dirty="0"/>
              <a:t>Measured with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asymptotic notation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O(f(n)) </a:t>
            </a:r>
            <a:r>
              <a:rPr lang="en-US" sz="3000" dirty="0">
                <a:cs typeface="Consolas" pitchFamily="49" charset="0"/>
              </a:rPr>
              <a:t>– read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Big oh</a:t>
            </a:r>
            <a:r>
              <a:rPr lang="en-US" sz="3000" dirty="0">
                <a:cs typeface="Consolas" pitchFamily="49" charset="0"/>
              </a:rPr>
              <a:t> of f(n)"</a:t>
            </a:r>
            <a:endParaRPr lang="en-US" sz="3000" dirty="0"/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Θ(f(n)) </a:t>
            </a:r>
            <a:r>
              <a:rPr lang="en-US" sz="3000" dirty="0">
                <a:cs typeface="Consolas" pitchFamily="49" charset="0"/>
              </a:rPr>
              <a:t>– read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Theta</a:t>
            </a:r>
            <a:r>
              <a:rPr lang="en-US" sz="3000" dirty="0">
                <a:cs typeface="Consolas" pitchFamily="49" charset="0"/>
              </a:rPr>
              <a:t> of f(n)"</a:t>
            </a:r>
            <a:endParaRPr lang="en-US" sz="3000" dirty="0"/>
          </a:p>
          <a:p>
            <a:pPr lvl="1"/>
            <a:r>
              <a:rPr lang="el-GR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Ω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(f(n))</a:t>
            </a:r>
            <a:r>
              <a:rPr lang="el-GR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cs typeface="Consolas" pitchFamily="49" charset="0"/>
              </a:rPr>
              <a:t>– read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Omega</a:t>
            </a:r>
            <a:r>
              <a:rPr lang="en-US" sz="3000" dirty="0">
                <a:cs typeface="Consolas" pitchFamily="49" charset="0"/>
              </a:rPr>
              <a:t> of f(n)"</a:t>
            </a:r>
            <a:endParaRPr lang="en-GB" sz="3000" dirty="0">
              <a:cs typeface="Consolas" pitchFamily="49" charset="0"/>
            </a:endParaRPr>
          </a:p>
          <a:p>
            <a:pPr lvl="2"/>
            <a:r>
              <a:rPr lang="en-US" sz="2600" dirty="0"/>
              <a:t>where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f(n)</a:t>
            </a:r>
            <a:r>
              <a:rPr lang="en-US" sz="2600" dirty="0"/>
              <a:t> is a function of the size of the input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Complexity</a:t>
            </a:r>
          </a:p>
        </p:txBody>
      </p:sp>
    </p:spTree>
    <p:extLst>
      <p:ext uri="{BB962C8B-B14F-4D97-AF65-F5344CB8AC3E}">
        <p14:creationId xmlns:p14="http://schemas.microsoft.com/office/powerpoint/2010/main" val="153546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O(f(n))</a:t>
            </a:r>
            <a:r>
              <a:rPr lang="en-US" sz="2600" dirty="0"/>
              <a:t> </a:t>
            </a:r>
            <a:r>
              <a:rPr lang="en-US" sz="3200" dirty="0"/>
              <a:t>– Upper bound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</a:rPr>
              <a:t>j =</a:t>
            </a:r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 O(g)</a:t>
            </a:r>
            <a:endParaRPr lang="en-US" sz="2800" dirty="0">
              <a:cs typeface="Consolas" pitchFamily="49" charset="0"/>
            </a:endParaRP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j = O(h)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Θ(f(n))</a:t>
            </a:r>
            <a:r>
              <a:rPr lang="en-US" dirty="0">
                <a:cs typeface="Consolas" pitchFamily="49" charset="0"/>
              </a:rPr>
              <a:t> – Upper &amp; Lower bound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j = Θ(j)</a:t>
            </a:r>
            <a:endParaRPr lang="en-US" sz="2800" dirty="0">
              <a:cs typeface="Consolas" pitchFamily="49" charset="0"/>
            </a:endParaRP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g = Θ(g)</a:t>
            </a:r>
          </a:p>
          <a:p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Ω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(f(n))</a:t>
            </a:r>
            <a:r>
              <a:rPr lang="en-US" sz="3200" dirty="0">
                <a:cs typeface="Consolas" pitchFamily="49" charset="0"/>
              </a:rPr>
              <a:t> – Lower bound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h = </a:t>
            </a:r>
            <a:r>
              <a:rPr lang="el-GR" sz="2800" b="1" dirty="0">
                <a:latin typeface="Consolas" panose="020B0609020204030204" pitchFamily="49" charset="0"/>
                <a:cs typeface="Consolas" pitchFamily="49" charset="0"/>
              </a:rPr>
              <a:t>Ω</a:t>
            </a:r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(j)</a:t>
            </a:r>
            <a:endParaRPr lang="en-US" sz="2800" dirty="0">
              <a:cs typeface="Consolas" pitchFamily="49" charset="0"/>
            </a:endParaRP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g = </a:t>
            </a:r>
            <a:r>
              <a:rPr lang="el-GR" sz="2800" b="1" dirty="0">
                <a:latin typeface="Consolas" panose="020B0609020204030204" pitchFamily="49" charset="0"/>
                <a:cs typeface="Consolas" pitchFamily="49" charset="0"/>
              </a:rPr>
              <a:t>Ω</a:t>
            </a:r>
            <a:r>
              <a:rPr lang="en-US" sz="2800" b="1" dirty="0">
                <a:latin typeface="Consolas" panose="020B0609020204030204" pitchFamily="49" charset="0"/>
                <a:cs typeface="Consolas" pitchFamily="49" charset="0"/>
              </a:rPr>
              <a:t>(j)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Asymptotic Notations</a:t>
            </a:r>
          </a:p>
        </p:txBody>
      </p:sp>
      <p:pic>
        <p:nvPicPr>
          <p:cNvPr id="194" name="Picture 1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369" y="1115450"/>
            <a:ext cx="5245865" cy="53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7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ea typeface="굴림" pitchFamily="50" charset="-127"/>
              </a:rPr>
              <a:t>For a given function </a:t>
            </a: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3000" dirty="0">
                <a:ea typeface="굴림" pitchFamily="50" charset="-127"/>
              </a:rPr>
              <a:t>, we denote by </a:t>
            </a: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O(g(n))</a:t>
            </a:r>
            <a:r>
              <a:rPr lang="en-US" altLang="ko-KR" sz="3000" dirty="0">
                <a:ea typeface="굴림" pitchFamily="50" charset="-127"/>
              </a:rPr>
              <a:t> the set of functions that are different than </a:t>
            </a: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3000" dirty="0">
                <a:ea typeface="굴림" pitchFamily="50" charset="-127"/>
              </a:rPr>
              <a:t> by a constant</a:t>
            </a:r>
          </a:p>
          <a:p>
            <a:endParaRPr lang="en-US" altLang="ko-KR" sz="3000" dirty="0">
              <a:ea typeface="굴림" pitchFamily="50" charset="-127"/>
            </a:endParaRPr>
          </a:p>
          <a:p>
            <a:endParaRPr lang="en-US" altLang="ko-KR" sz="3000" dirty="0">
              <a:ea typeface="굴림" pitchFamily="50" charset="-127"/>
            </a:endParaRPr>
          </a:p>
          <a:p>
            <a:r>
              <a:rPr lang="en-US" altLang="ko-KR" sz="3000" dirty="0">
                <a:ea typeface="굴림" pitchFamily="50" charset="-127"/>
              </a:rPr>
              <a:t>Examples:</a:t>
            </a:r>
          </a:p>
          <a:p>
            <a:pPr lvl="1"/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800" b="1" baseline="30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10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2800" b="1" baseline="30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</a:t>
            </a:r>
          </a:p>
          <a:p>
            <a:pPr lvl="1"/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10n + 4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O(n)</a:t>
            </a:r>
          </a:p>
          <a:p>
            <a:pPr lvl="1"/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4*n*log</a:t>
            </a:r>
            <a:r>
              <a:rPr lang="en-US" altLang="ko-KR" sz="2800" b="1" baseline="-25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(3*n+1)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2*n-1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log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n)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	</a:t>
            </a:r>
            <a:endParaRPr lang="bg-BG" sz="2800" b="1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ea typeface="굴림" pitchFamily="50" charset="-127"/>
              <a:cs typeface="Consolas" pitchFamily="49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Asymptotic Notation: Definition</a:t>
            </a:r>
            <a:endParaRPr lang="bg-BG" dirty="0"/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1361148" y="2315184"/>
            <a:ext cx="9457664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(g(n))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lang="en-US" altLang="ko-KR" dirty="0">
                <a:ea typeface="굴림" pitchFamily="50" charset="-127"/>
              </a:rPr>
              <a:t> {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dirty="0">
                <a:ea typeface="굴림" pitchFamily="50" charset="-127"/>
              </a:rPr>
              <a:t>: there exist positive constants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</a:t>
            </a:r>
            <a:r>
              <a:rPr lang="en-US" altLang="ko-KR" dirty="0">
                <a:ea typeface="굴림" pitchFamily="50" charset="-127"/>
              </a:rPr>
              <a:t> and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baseline="-25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dirty="0">
                <a:ea typeface="굴림" pitchFamily="50" charset="-127"/>
              </a:rPr>
              <a:t> such that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&lt;=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c*g(n)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for all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&gt;=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baseline="-25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dirty="0">
                <a:ea typeface="굴림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900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n)</a:t>
            </a:r>
            <a:r>
              <a:rPr lang="en-US" dirty="0"/>
              <a:t> means a function grows </a:t>
            </a:r>
            <a:br>
              <a:rPr lang="en-US" dirty="0"/>
            </a:br>
            <a:r>
              <a:rPr lang="en-US" dirty="0"/>
              <a:t>linearly when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increases</a:t>
            </a:r>
          </a:p>
          <a:p>
            <a:pPr lvl="1"/>
            <a:r>
              <a:rPr lang="en-US" dirty="0"/>
              <a:t>E.g.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means a function grows </a:t>
            </a:r>
            <a:br>
              <a:rPr lang="en-US" dirty="0"/>
            </a:br>
            <a:r>
              <a:rPr lang="en-US" dirty="0"/>
              <a:t>exponentially when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increases</a:t>
            </a:r>
          </a:p>
          <a:p>
            <a:pPr lvl="1"/>
            <a:r>
              <a:rPr lang="en-US" dirty="0"/>
              <a:t>E.g.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O(1) </a:t>
            </a:r>
            <a:r>
              <a:rPr lang="en-US" dirty="0"/>
              <a:t>means a function does not</a:t>
            </a:r>
            <a:br>
              <a:rPr lang="en-US" dirty="0"/>
            </a:br>
            <a:r>
              <a:rPr lang="en-US" dirty="0"/>
              <a:t>grow when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changes</a:t>
            </a:r>
          </a:p>
          <a:p>
            <a:pPr lvl="1"/>
            <a:r>
              <a:rPr lang="en-US" dirty="0"/>
              <a:t>E.g.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Growth Rate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15851" y="1112520"/>
          <a:ext cx="4389128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8233819" y="458552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Oval 10"/>
          <p:cNvSpPr/>
          <p:nvPr/>
        </p:nvSpPr>
        <p:spPr>
          <a:xfrm>
            <a:off x="9258530" y="351607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Oval 11"/>
          <p:cNvSpPr/>
          <p:nvPr/>
        </p:nvSpPr>
        <p:spPr>
          <a:xfrm>
            <a:off x="9776538" y="295155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Oval 12"/>
          <p:cNvSpPr/>
          <p:nvPr/>
        </p:nvSpPr>
        <p:spPr>
          <a:xfrm>
            <a:off x="10301419" y="23946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37412" y="6086916"/>
            <a:ext cx="4648200" cy="4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169955" y="569336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1" name="TextBox 60"/>
          <p:cNvSpPr txBox="1"/>
          <p:nvPr/>
        </p:nvSpPr>
        <p:spPr>
          <a:xfrm>
            <a:off x="11421657" y="6020314"/>
            <a:ext cx="46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72879" y="757063"/>
            <a:ext cx="792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ƒ(n)</a:t>
            </a:r>
          </a:p>
        </p:txBody>
      </p:sp>
      <p:sp>
        <p:nvSpPr>
          <p:cNvPr id="84" name="Oval 83"/>
          <p:cNvSpPr/>
          <p:nvPr/>
        </p:nvSpPr>
        <p:spPr>
          <a:xfrm>
            <a:off x="7442953" y="4866541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9" name="Oval 88"/>
          <p:cNvSpPr/>
          <p:nvPr/>
        </p:nvSpPr>
        <p:spPr>
          <a:xfrm>
            <a:off x="7710929" y="4867726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03" name="Straight Connector 102"/>
          <p:cNvCxnSpPr>
            <a:endCxn id="138" idx="6"/>
          </p:cNvCxnSpPr>
          <p:nvPr/>
        </p:nvCxnSpPr>
        <p:spPr>
          <a:xfrm>
            <a:off x="7237412" y="4948826"/>
            <a:ext cx="4248156" cy="83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451378" y="4597623"/>
            <a:ext cx="152400" cy="152400"/>
          </a:xfrm>
          <a:prstGeom prst="ellipse">
            <a:avLst/>
          </a:prstGeom>
          <a:solidFill>
            <a:srgbClr val="8CF4F2"/>
          </a:solidFill>
          <a:ln>
            <a:solidFill>
              <a:srgbClr val="8C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9" name="Oval 108"/>
          <p:cNvSpPr/>
          <p:nvPr/>
        </p:nvSpPr>
        <p:spPr>
          <a:xfrm>
            <a:off x="7715349" y="3223463"/>
            <a:ext cx="152400" cy="152400"/>
          </a:xfrm>
          <a:prstGeom prst="ellipse">
            <a:avLst/>
          </a:prstGeom>
          <a:solidFill>
            <a:srgbClr val="8CF4F2"/>
          </a:solidFill>
          <a:ln>
            <a:solidFill>
              <a:srgbClr val="8C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0" name="Oval 109"/>
          <p:cNvSpPr/>
          <p:nvPr/>
        </p:nvSpPr>
        <p:spPr>
          <a:xfrm>
            <a:off x="7976037" y="1580161"/>
            <a:ext cx="152400" cy="152400"/>
          </a:xfrm>
          <a:prstGeom prst="ellipse">
            <a:avLst/>
          </a:prstGeom>
          <a:solidFill>
            <a:srgbClr val="8CF4F2"/>
          </a:solidFill>
          <a:ln>
            <a:solidFill>
              <a:srgbClr val="8C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5" name="Text Placeholder 6"/>
          <p:cNvSpPr>
            <a:spLocks noGrp="1"/>
          </p:cNvSpPr>
          <p:nvPr/>
        </p:nvSpPr>
        <p:spPr>
          <a:xfrm>
            <a:off x="1699131" y="2237802"/>
            <a:ext cx="2414081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ƒ(n)=n+1</a:t>
            </a:r>
            <a:endParaRPr lang="en-US" altLang="ko-KR" sz="3200" noProof="1">
              <a:sym typeface="Symbol" pitchFamily="18" charset="2"/>
            </a:endParaRPr>
          </a:p>
        </p:txBody>
      </p:sp>
      <p:sp>
        <p:nvSpPr>
          <p:cNvPr id="116" name="Text Placeholder 6"/>
          <p:cNvSpPr>
            <a:spLocks noGrp="1"/>
          </p:cNvSpPr>
          <p:nvPr/>
        </p:nvSpPr>
        <p:spPr>
          <a:xfrm>
            <a:off x="1699131" y="3986431"/>
            <a:ext cx="3017466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sz="3200" dirty="0"/>
              <a:t>ƒ(n)=n</a:t>
            </a:r>
            <a:r>
              <a:rPr lang="en-US" sz="3200" baseline="30000" dirty="0"/>
              <a:t>2</a:t>
            </a:r>
            <a:r>
              <a:rPr lang="en-US" sz="3200" dirty="0"/>
              <a:t>+2n+2</a:t>
            </a:r>
            <a:endParaRPr lang="en-US" altLang="ko-KR" sz="3200" noProof="1">
              <a:sym typeface="Symbol" pitchFamily="18" charset="2"/>
            </a:endParaRPr>
          </a:p>
        </p:txBody>
      </p:sp>
      <p:sp>
        <p:nvSpPr>
          <p:cNvPr id="117" name="Text Placeholder 6"/>
          <p:cNvSpPr>
            <a:spLocks noGrp="1"/>
          </p:cNvSpPr>
          <p:nvPr/>
        </p:nvSpPr>
        <p:spPr>
          <a:xfrm>
            <a:off x="1736673" y="5767991"/>
            <a:ext cx="1766939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fontAlgn="base" latinLnBrk="1" hangingPunct="0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ƒ</a:t>
            </a:r>
            <a:r>
              <a:rPr lang="en-US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(n)=4</a:t>
            </a:r>
            <a:endParaRPr lang="en-US" altLang="ko-KR" sz="3200" b="1" noProof="1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806540" y="183919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6" name="Oval 125"/>
          <p:cNvSpPr/>
          <p:nvPr/>
        </p:nvSpPr>
        <p:spPr>
          <a:xfrm>
            <a:off x="7967370" y="4862595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7" name="Oval 126"/>
          <p:cNvSpPr/>
          <p:nvPr/>
        </p:nvSpPr>
        <p:spPr>
          <a:xfrm>
            <a:off x="8235346" y="4863780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8" name="Oval 127"/>
          <p:cNvSpPr/>
          <p:nvPr/>
        </p:nvSpPr>
        <p:spPr>
          <a:xfrm>
            <a:off x="8479346" y="4862563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9" name="Oval 128"/>
          <p:cNvSpPr/>
          <p:nvPr/>
        </p:nvSpPr>
        <p:spPr>
          <a:xfrm>
            <a:off x="8747322" y="4863748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0" name="Oval 129"/>
          <p:cNvSpPr/>
          <p:nvPr/>
        </p:nvSpPr>
        <p:spPr>
          <a:xfrm>
            <a:off x="9258530" y="4873811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1" name="Oval 130"/>
          <p:cNvSpPr/>
          <p:nvPr/>
        </p:nvSpPr>
        <p:spPr>
          <a:xfrm>
            <a:off x="9526506" y="4874996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2" name="Oval 131"/>
          <p:cNvSpPr/>
          <p:nvPr/>
        </p:nvSpPr>
        <p:spPr>
          <a:xfrm>
            <a:off x="9776777" y="4872626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3" name="Oval 132"/>
          <p:cNvSpPr/>
          <p:nvPr/>
        </p:nvSpPr>
        <p:spPr>
          <a:xfrm>
            <a:off x="10044753" y="4873811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4" name="Oval 133"/>
          <p:cNvSpPr/>
          <p:nvPr/>
        </p:nvSpPr>
        <p:spPr>
          <a:xfrm>
            <a:off x="10295024" y="4874185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5" name="Oval 134"/>
          <p:cNvSpPr/>
          <p:nvPr/>
        </p:nvSpPr>
        <p:spPr>
          <a:xfrm>
            <a:off x="10563000" y="4875370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6" name="Oval 135"/>
          <p:cNvSpPr/>
          <p:nvPr/>
        </p:nvSpPr>
        <p:spPr>
          <a:xfrm>
            <a:off x="10806540" y="4883715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7" name="Oval 136"/>
          <p:cNvSpPr/>
          <p:nvPr/>
        </p:nvSpPr>
        <p:spPr>
          <a:xfrm>
            <a:off x="11074516" y="4884900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8" name="Oval 137"/>
          <p:cNvSpPr/>
          <p:nvPr/>
        </p:nvSpPr>
        <p:spPr>
          <a:xfrm>
            <a:off x="11331644" y="4880944"/>
            <a:ext cx="153924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Oval 9"/>
          <p:cNvSpPr/>
          <p:nvPr/>
        </p:nvSpPr>
        <p:spPr>
          <a:xfrm>
            <a:off x="8747322" y="404549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>
          <a:xfrm flipV="1">
            <a:off x="7222387" y="1359213"/>
            <a:ext cx="4199270" cy="444948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161212" y="5428372"/>
            <a:ext cx="152400" cy="152400"/>
          </a:xfrm>
          <a:prstGeom prst="ellipse">
            <a:avLst/>
          </a:prstGeom>
          <a:solidFill>
            <a:srgbClr val="8CF4F2"/>
          </a:solidFill>
          <a:ln>
            <a:solidFill>
              <a:srgbClr val="8C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0" name="TextBox 139"/>
          <p:cNvSpPr txBox="1"/>
          <p:nvPr/>
        </p:nvSpPr>
        <p:spPr>
          <a:xfrm>
            <a:off x="7108883" y="6104698"/>
            <a:ext cx="4299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0   1    2    3   4   5   6    7   8   9   10  11 12 13 14 15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734547" y="1246203"/>
            <a:ext cx="412137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00"/>
              </a:spcAft>
            </a:pPr>
            <a:r>
              <a:rPr lang="en-US" sz="1600" dirty="0"/>
              <a:t>18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17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16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15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14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13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12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11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10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9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8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7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6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5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4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3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2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</a:t>
            </a:r>
          </a:p>
          <a:p>
            <a:pPr algn="r"/>
            <a:r>
              <a:rPr lang="en-US" sz="1600" dirty="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711691" y="514544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256600" y="849051"/>
            <a:ext cx="17564" cy="5248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995272" y="4861391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Freeform 13"/>
          <p:cNvSpPr/>
          <p:nvPr/>
        </p:nvSpPr>
        <p:spPr>
          <a:xfrm>
            <a:off x="7242463" y="1086605"/>
            <a:ext cx="879857" cy="4410186"/>
          </a:xfrm>
          <a:custGeom>
            <a:avLst/>
            <a:gdLst>
              <a:gd name="connsiteX0" fmla="*/ 0 w 966354"/>
              <a:gd name="connsiteY0" fmla="*/ 4410186 h 4410186"/>
              <a:gd name="connsiteX1" fmla="*/ 290945 w 966354"/>
              <a:gd name="connsiteY1" fmla="*/ 3589304 h 4410186"/>
              <a:gd name="connsiteX2" fmla="*/ 550718 w 966354"/>
              <a:gd name="connsiteY2" fmla="*/ 2217704 h 4410186"/>
              <a:gd name="connsiteX3" fmla="*/ 820881 w 966354"/>
              <a:gd name="connsiteY3" fmla="*/ 575940 h 4410186"/>
              <a:gd name="connsiteX4" fmla="*/ 966354 w 966354"/>
              <a:gd name="connsiteY4" fmla="*/ 14831 h 4410186"/>
              <a:gd name="connsiteX0" fmla="*/ 0 w 879857"/>
              <a:gd name="connsiteY0" fmla="*/ 4410186 h 4410186"/>
              <a:gd name="connsiteX1" fmla="*/ 290945 w 879857"/>
              <a:gd name="connsiteY1" fmla="*/ 3589304 h 4410186"/>
              <a:gd name="connsiteX2" fmla="*/ 550718 w 879857"/>
              <a:gd name="connsiteY2" fmla="*/ 2217704 h 4410186"/>
              <a:gd name="connsiteX3" fmla="*/ 820881 w 879857"/>
              <a:gd name="connsiteY3" fmla="*/ 575940 h 4410186"/>
              <a:gd name="connsiteX4" fmla="*/ 879857 w 879857"/>
              <a:gd name="connsiteY4" fmla="*/ 14831 h 441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857" h="4410186">
                <a:moveTo>
                  <a:pt x="0" y="4410186"/>
                </a:moveTo>
                <a:cubicBezTo>
                  <a:pt x="99579" y="4182452"/>
                  <a:pt x="199159" y="3954718"/>
                  <a:pt x="290945" y="3589304"/>
                </a:cubicBezTo>
                <a:cubicBezTo>
                  <a:pt x="382731" y="3223890"/>
                  <a:pt x="462395" y="2719931"/>
                  <a:pt x="550718" y="2217704"/>
                </a:cubicBezTo>
                <a:cubicBezTo>
                  <a:pt x="639041" y="1715477"/>
                  <a:pt x="766025" y="943085"/>
                  <a:pt x="820881" y="575940"/>
                </a:cubicBezTo>
                <a:cubicBezTo>
                  <a:pt x="875737" y="208795"/>
                  <a:pt x="878125" y="-68296"/>
                  <a:pt x="879857" y="14831"/>
                </a:cubicBezTo>
              </a:path>
            </a:pathLst>
          </a:custGeom>
          <a:noFill/>
          <a:ln w="38100">
            <a:solidFill>
              <a:srgbClr val="8C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pic>
        <p:nvPicPr>
          <p:cNvPr id="5" name="Picture 2" descr="Yaacov Apelbaum-big-o Plo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1447800"/>
            <a:ext cx="6400800" cy="4724400"/>
          </a:xfrm>
          <a:prstGeom prst="roundRect">
            <a:avLst>
              <a:gd name="adj" fmla="val 1214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322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229750"/>
              </p:ext>
            </p:extLst>
          </p:nvPr>
        </p:nvGraphicFramePr>
        <p:xfrm>
          <a:off x="544029" y="1600200"/>
          <a:ext cx="11159999" cy="4325384"/>
        </p:xfrm>
        <a:graphic>
          <a:graphicData uri="http://schemas.openxmlformats.org/drawingml/2006/table">
            <a:tbl>
              <a:tblPr/>
              <a:tblGrid>
                <a:gridCol w="2437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5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49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operations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operations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linearithmic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O(n*log n)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operations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178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30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operations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426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30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operations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299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</a:t>
                      </a:r>
                      <a:r>
                        <a:rPr kumimoji="0" lang="en-US" sz="3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3000" b="1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operations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58654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Complexities</a:t>
            </a:r>
          </a:p>
        </p:txBody>
      </p:sp>
    </p:spTree>
    <p:extLst>
      <p:ext uri="{BB962C8B-B14F-4D97-AF65-F5344CB8AC3E}">
        <p14:creationId xmlns:p14="http://schemas.microsoft.com/office/powerpoint/2010/main" val="200272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buFontTx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Complexity of Algorithms</a:t>
            </a:r>
          </a:p>
          <a:p>
            <a:pPr marL="723900" lvl="1" indent="-376238"/>
            <a:r>
              <a:rPr lang="en-US" dirty="0"/>
              <a:t>Algorithm Count of Operations</a:t>
            </a:r>
          </a:p>
          <a:p>
            <a:pPr marL="723900" lvl="1" indent="-376238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Best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Worst</a:t>
            </a:r>
            <a:r>
              <a:rPr lang="en-US" dirty="0"/>
              <a:t> Case</a:t>
            </a:r>
          </a:p>
          <a:p>
            <a:pPr marL="723900" lvl="1" indent="-376238"/>
            <a:r>
              <a:rPr lang="en-US" dirty="0"/>
              <a:t>Asymptotic Notation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O(g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442913" indent="-442913">
              <a:buFontTx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Linear Data Structures</a:t>
            </a:r>
          </a:p>
          <a:p>
            <a:pPr marL="761946" lvl="1" indent="-457200"/>
            <a:r>
              <a:rPr lang="en-US" dirty="0"/>
              <a:t>Arrays</a:t>
            </a:r>
          </a:p>
          <a:p>
            <a:pPr marL="761946" lvl="1" indent="-457200"/>
            <a:r>
              <a:rPr lang="en-US" dirty="0"/>
              <a:t>Dynamic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228011" y="1979351"/>
            <a:ext cx="3429001" cy="4421449"/>
            <a:chOff x="8151811" y="1905000"/>
            <a:chExt cx="3429001" cy="442144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1811" y="1905000"/>
              <a:ext cx="3429001" cy="442144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894390" y="2135449"/>
              <a:ext cx="1597698" cy="919466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5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  <a:alpha val="70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O(n)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51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Values</a:t>
            </a:r>
          </a:p>
        </p:txBody>
      </p:sp>
      <p:pic>
        <p:nvPicPr>
          <p:cNvPr id="6" name="Picture 5" descr="Screen Shot 2015-06-25 at 3.3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4" y="1152386"/>
            <a:ext cx="10669588" cy="532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12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and Program Speed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73130"/>
              </p:ext>
            </p:extLst>
          </p:nvPr>
        </p:nvGraphicFramePr>
        <p:xfrm>
          <a:off x="622414" y="1219199"/>
          <a:ext cx="10943997" cy="5105401"/>
        </p:xfrm>
        <a:graphic>
          <a:graphicData uri="http://schemas.openxmlformats.org/drawingml/2006/table">
            <a:tbl>
              <a:tblPr/>
              <a:tblGrid>
                <a:gridCol w="2049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1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O(log(n))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O(n*log(n))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4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min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4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20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hours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231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days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O(2</a:t>
                      </a:r>
                      <a:r>
                        <a:rPr lang="en-US" sz="24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260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days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O(n!)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noProof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400" b="1" baseline="30000" noProof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400" b="1" noProof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min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5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Memory consumption </a:t>
            </a:r>
            <a:r>
              <a:rPr lang="en-US" sz="3200" dirty="0"/>
              <a:t>should also be considered, for example: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3000" dirty="0"/>
              <a:t>Storing elements in a matrix of size 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Filling the matrix – Running time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Get element by index – Running time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Memory requirement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Requirement</a:t>
            </a:r>
          </a:p>
        </p:txBody>
      </p:sp>
    </p:spTree>
    <p:extLst>
      <p:ext uri="{BB962C8B-B14F-4D97-AF65-F5344CB8AC3E}">
        <p14:creationId xmlns:p14="http://schemas.microsoft.com/office/powerpoint/2010/main" val="135601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4665801"/>
            <a:ext cx="8229600" cy="820600"/>
          </a:xfrm>
        </p:spPr>
        <p:txBody>
          <a:bodyPr/>
          <a:lstStyle/>
          <a:p>
            <a:r>
              <a:rPr lang="en-US" dirty="0"/>
              <a:t>Linear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612" y="5526880"/>
            <a:ext cx="8229600" cy="719034"/>
          </a:xfrm>
        </p:spPr>
        <p:txBody>
          <a:bodyPr/>
          <a:lstStyle/>
          <a:p>
            <a:r>
              <a:rPr lang="en-US" noProof="1"/>
              <a:t>Arrays, Resizable Lists, Linked Lists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8412" y="1997544"/>
            <a:ext cx="4030059" cy="2269656"/>
          </a:xfrm>
          <a:prstGeom prst="roundRect">
            <a:avLst>
              <a:gd name="adj" fmla="val 0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85272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 Data Type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 </a:t>
            </a:r>
            <a:r>
              <a:rPr lang="en-US" dirty="0"/>
              <a:t>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data type together with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  <a:r>
              <a:rPr lang="en-US" dirty="0"/>
              <a:t>, whose properties are specified independently of any particular implementation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ADT can have several different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implementations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variable sized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ordered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sequence</a:t>
            </a:r>
            <a:r>
              <a:rPr lang="en-US" dirty="0"/>
              <a:t> of elements that supports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Remove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Can be implemented using an array, or a list of linked nodes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(ADT)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2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3429000"/>
            <a:ext cx="11804822" cy="3292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Examples of data structures: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dirty="0"/>
              <a:t> structure (first name + last name + age)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of integers</a:t>
            </a:r>
            <a:r>
              <a:rPr lang="bg-BG" dirty="0"/>
              <a:t> 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of strings</a:t>
            </a:r>
            <a:r>
              <a:rPr lang="bg-BG" dirty="0"/>
              <a:t>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Queue of people</a:t>
            </a:r>
            <a:r>
              <a:rPr lang="bg-BG" dirty="0"/>
              <a:t>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Queue&lt;Person&gt;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Structure?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2812" y="1157500"/>
            <a:ext cx="10363200" cy="2066092"/>
            <a:chOff x="912812" y="1066800"/>
            <a:chExt cx="10363200" cy="2066092"/>
          </a:xfrm>
        </p:grpSpPr>
        <p:sp>
          <p:nvSpPr>
            <p:cNvPr id="5" name="Rounded Rectangle 4"/>
            <p:cNvSpPr>
              <a:spLocks noChangeArrowheads="1"/>
            </p:cNvSpPr>
            <p:nvPr/>
          </p:nvSpPr>
          <p:spPr bwMode="auto">
            <a:xfrm>
              <a:off x="912812" y="1066800"/>
              <a:ext cx="10363200" cy="2066092"/>
            </a:xfrm>
            <a:prstGeom prst="roundRect">
              <a:avLst>
                <a:gd name="adj" fmla="val 1738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“In computer science, a </a:t>
              </a:r>
              <a:r>
                <a:rPr 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structure 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 a particular way of </a:t>
              </a:r>
              <a:r>
                <a:rPr 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storing and organizing data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in a computer so that it can be </a:t>
              </a:r>
              <a:r>
                <a:rPr 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used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efficiently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.”</a:t>
              </a:r>
              <a:endPara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882615" y="2463225"/>
              <a:ext cx="225093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-- Wikipedia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36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4665801"/>
            <a:ext cx="8229600" cy="820600"/>
          </a:xfrm>
        </p:spPr>
        <p:txBody>
          <a:bodyPr/>
          <a:lstStyle/>
          <a:p>
            <a:r>
              <a:rPr lang="en-GB" dirty="0"/>
              <a:t>Array</a:t>
            </a:r>
            <a:r>
              <a:rPr lang="en-US" dirty="0"/>
              <a:t>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612" y="5526880"/>
            <a:ext cx="8229600" cy="719034"/>
          </a:xfrm>
        </p:spPr>
        <p:txBody>
          <a:bodyPr/>
          <a:lstStyle/>
          <a:p>
            <a:r>
              <a:rPr lang="en-US" noProof="1"/>
              <a:t>Built-in and Lightweight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20463"/>
              </p:ext>
            </p:extLst>
          </p:nvPr>
        </p:nvGraphicFramePr>
        <p:xfrm>
          <a:off x="3077312" y="2209800"/>
          <a:ext cx="60342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420">
                  <a:extLst>
                    <a:ext uri="{9D8B030D-6E8A-4147-A177-3AD203B41FA5}">
                      <a16:colId xmlns:a16="http://schemas.microsoft.com/office/drawing/2014/main" val="2812722173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4016410300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323659411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799904270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566806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90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79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65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252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Ordered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Very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lightweight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Has a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fixed size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Usually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built into the language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Many collections are implemented by using arrays, e.g.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List&lt;T&gt;</a:t>
            </a:r>
            <a:r>
              <a:rPr lang="en-US" altLang="ko-KR" dirty="0">
                <a:ea typeface="굴림" pitchFamily="50" charset="-127"/>
              </a:rPr>
              <a:t> in .NET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ArrayList&lt;T&gt;</a:t>
            </a:r>
            <a:r>
              <a:rPr lang="en-US" altLang="ko-KR" dirty="0">
                <a:ea typeface="굴림" pitchFamily="50" charset="-127"/>
              </a:rPr>
              <a:t> in Java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 Data Structure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362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Arrays use a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single block of memory</a:t>
            </a:r>
          </a:p>
          <a:p>
            <a:pPr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Uses total of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array pointer + (N * element/pointer size)</a:t>
            </a: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Array Address + (Element Index * Size) = Element Address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Array Element Lookup –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O(1)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Why Arrays Are Fast?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3353" y="1934636"/>
            <a:ext cx="105155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{ 2, 4, 1, 3, 5 };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998375"/>
              </p:ext>
            </p:extLst>
          </p:nvPr>
        </p:nvGraphicFramePr>
        <p:xfrm>
          <a:off x="3046412" y="3163112"/>
          <a:ext cx="60342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420">
                  <a:extLst>
                    <a:ext uri="{9D8B030D-6E8A-4147-A177-3AD203B41FA5}">
                      <a16:colId xmlns:a16="http://schemas.microsoft.com/office/drawing/2014/main" val="2812722173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4016410300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323659411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799904270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566806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90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79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65901"/>
                  </a:ext>
                </a:extLst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89812" y="4001312"/>
            <a:ext cx="3305189" cy="553635"/>
          </a:xfrm>
          <a:prstGeom prst="wedgeRoundRectCallout">
            <a:avLst>
              <a:gd name="adj1" fmla="val -55076"/>
              <a:gd name="adj2" fmla="val -755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Total: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5 * 4 bytes</a:t>
            </a:r>
            <a:endParaRPr lang="en-US" sz="2800" b="1" baseline="30000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09484" y="1496749"/>
            <a:ext cx="2914732" cy="525529"/>
          </a:xfrm>
          <a:prstGeom prst="wedgeRoundRectCallout">
            <a:avLst>
              <a:gd name="adj1" fmla="val -48874"/>
              <a:gd name="adj2" fmla="val 869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Int32</a:t>
            </a:r>
            <a:r>
              <a:rPr lang="en-US" sz="2800" dirty="0">
                <a:solidFill>
                  <a:srgbClr val="FFFFFF"/>
                </a:solidFill>
              </a:rPr>
              <a:t> uses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4 bytes</a:t>
            </a:r>
            <a:endParaRPr lang="en-US" sz="2800" b="1" baseline="30000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084996" y="4234437"/>
            <a:ext cx="2343177" cy="900147"/>
          </a:xfrm>
          <a:prstGeom prst="wedgeRoundRectCallout">
            <a:avLst>
              <a:gd name="adj1" fmla="val 45580"/>
              <a:gd name="adj2" fmla="val -737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Array starts at this address</a:t>
            </a:r>
            <a:endParaRPr lang="en-US" sz="2800" b="1" baseline="30000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53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Arrays have a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fixed size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Memory after the array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may be occupied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If we want to resize the array we have to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make a copy</a:t>
            </a: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Array Copy –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O(n)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Arrays – Changing Array Size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29128"/>
              </p:ext>
            </p:extLst>
          </p:nvPr>
        </p:nvGraphicFramePr>
        <p:xfrm>
          <a:off x="3046412" y="3581400"/>
          <a:ext cx="60342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420">
                  <a:extLst>
                    <a:ext uri="{9D8B030D-6E8A-4147-A177-3AD203B41FA5}">
                      <a16:colId xmlns:a16="http://schemas.microsoft.com/office/drawing/2014/main" val="2812722173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4016410300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323659411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799904270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566806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90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79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659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05420"/>
              </p:ext>
            </p:extLst>
          </p:nvPr>
        </p:nvGraphicFramePr>
        <p:xfrm>
          <a:off x="3041740" y="3581400"/>
          <a:ext cx="60342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420">
                  <a:extLst>
                    <a:ext uri="{9D8B030D-6E8A-4147-A177-3AD203B41FA5}">
                      <a16:colId xmlns:a16="http://schemas.microsoft.com/office/drawing/2014/main" val="2812722173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4016410300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323659411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799904270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566806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90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79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65901"/>
                  </a:ext>
                </a:extLst>
              </a:tr>
            </a:tbl>
          </a:graphicData>
        </a:graphic>
      </p:graphicFrame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0412" y="3464507"/>
            <a:ext cx="2914732" cy="914400"/>
          </a:xfrm>
          <a:prstGeom prst="wedgeRoundRectCallout">
            <a:avLst>
              <a:gd name="adj1" fmla="val 71272"/>
              <a:gd name="adj2" fmla="val 31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굴림" pitchFamily="50" charset="-127"/>
              </a:rPr>
              <a:t>Free for garbage collection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42668" y="4403226"/>
            <a:ext cx="2914732" cy="525529"/>
          </a:xfrm>
          <a:prstGeom prst="wedgeRoundRectCallout">
            <a:avLst>
              <a:gd name="adj1" fmla="val -54548"/>
              <a:gd name="adj2" fmla="val -740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굴림" pitchFamily="50" charset="-127"/>
              </a:rPr>
              <a:t>May be occupied</a:t>
            </a:r>
          </a:p>
        </p:txBody>
      </p:sp>
    </p:spTree>
    <p:extLst>
      <p:ext uri="{BB962C8B-B14F-4D97-AF65-F5344CB8AC3E}">
        <p14:creationId xmlns:p14="http://schemas.microsoft.com/office/powerpoint/2010/main" val="396528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#DsAlgo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4665801"/>
            <a:ext cx="8229600" cy="820600"/>
          </a:xfrm>
        </p:spPr>
        <p:txBody>
          <a:bodyPr/>
          <a:lstStyle/>
          <a:p>
            <a:r>
              <a:rPr lang="en-GB" dirty="0"/>
              <a:t>List 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612" y="5526880"/>
            <a:ext cx="8229600" cy="719034"/>
          </a:xfrm>
        </p:spPr>
        <p:txBody>
          <a:bodyPr/>
          <a:lstStyle/>
          <a:p>
            <a:r>
              <a:rPr lang="en-US" dirty="0"/>
              <a:t>Resizing Arrays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077312" y="2209800"/>
          <a:ext cx="60342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420">
                  <a:extLst>
                    <a:ext uri="{9D8B030D-6E8A-4147-A177-3AD203B41FA5}">
                      <a16:colId xmlns:a16="http://schemas.microsoft.com/office/drawing/2014/main" val="2812722173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4016410300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323659411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799904270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566806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90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79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65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45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Has a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variable size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Implemented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using an array</a:t>
            </a:r>
          </a:p>
        </p:txBody>
      </p:sp>
      <p:sp>
        <p:nvSpPr>
          <p:cNvPr id="6" name="Oval 5"/>
          <p:cNvSpPr/>
          <p:nvPr/>
        </p:nvSpPr>
        <p:spPr>
          <a:xfrm>
            <a:off x="1216024" y="3277612"/>
            <a:ext cx="4114800" cy="172140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Dynamic Arrays (Lists)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73690"/>
              </p:ext>
            </p:extLst>
          </p:nvPr>
        </p:nvGraphicFramePr>
        <p:xfrm>
          <a:off x="1765722" y="3719216"/>
          <a:ext cx="302568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42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420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11688" y="4338996"/>
            <a:ext cx="172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Count = 5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637799" y="3505200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TextBox 13"/>
          <p:cNvSpPr txBox="1"/>
          <p:nvPr/>
        </p:nvSpPr>
        <p:spPr>
          <a:xfrm>
            <a:off x="5864631" y="3515380"/>
            <a:ext cx="80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55612" y="5410200"/>
            <a:ext cx="1066800" cy="457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onsolas" panose="020B0609020204030204" pitchFamily="49" charset="0"/>
              </a:rPr>
              <a:t>Add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1850748" y="5410200"/>
            <a:ext cx="1066800" cy="457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3245884" y="5410200"/>
            <a:ext cx="1066800" cy="457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onsolas" panose="020B0609020204030204" pitchFamily="49" charset="0"/>
              </a:rPr>
              <a:t>Set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4641020" y="5410200"/>
            <a:ext cx="1528004" cy="457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onsolas" panose="020B0609020204030204" pitchFamily="49" charset="0"/>
              </a:rPr>
              <a:t>Remove</a:t>
            </a:r>
          </a:p>
        </p:txBody>
      </p:sp>
      <p:cxnSp>
        <p:nvCxnSpPr>
          <p:cNvPr id="15" name="Straight Connector 14"/>
          <p:cNvCxnSpPr>
            <a:cxnSpLocks/>
            <a:stCxn id="7" idx="0"/>
            <a:endCxn id="6" idx="4"/>
          </p:cNvCxnSpPr>
          <p:nvPr/>
        </p:nvCxnSpPr>
        <p:spPr>
          <a:xfrm flipV="1">
            <a:off x="989012" y="4999020"/>
            <a:ext cx="2284412" cy="4111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16" idx="0"/>
            <a:endCxn id="6" idx="4"/>
          </p:cNvCxnSpPr>
          <p:nvPr/>
        </p:nvCxnSpPr>
        <p:spPr>
          <a:xfrm flipV="1">
            <a:off x="2384148" y="4999020"/>
            <a:ext cx="889276" cy="4111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  <a:stCxn id="17" idx="0"/>
            <a:endCxn id="6" idx="4"/>
          </p:cNvCxnSpPr>
          <p:nvPr/>
        </p:nvCxnSpPr>
        <p:spPr>
          <a:xfrm flipH="1" flipV="1">
            <a:off x="3273424" y="4999020"/>
            <a:ext cx="505860" cy="4111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8" idx="0"/>
            <a:endCxn id="6" idx="4"/>
          </p:cNvCxnSpPr>
          <p:nvPr/>
        </p:nvCxnSpPr>
        <p:spPr>
          <a:xfrm flipH="1" flipV="1">
            <a:off x="3273424" y="4999020"/>
            <a:ext cx="2131598" cy="4111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4857257" y="2743200"/>
            <a:ext cx="3204514" cy="457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46" name="Oval 45"/>
          <p:cNvSpPr/>
          <p:nvPr/>
        </p:nvSpPr>
        <p:spPr>
          <a:xfrm>
            <a:off x="7710621" y="3247728"/>
            <a:ext cx="4114800" cy="172140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90105"/>
              </p:ext>
            </p:extLst>
          </p:nvPr>
        </p:nvGraphicFramePr>
        <p:xfrm>
          <a:off x="8061771" y="3719216"/>
          <a:ext cx="343175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95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4093457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915910" y="4334055"/>
            <a:ext cx="172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Count = 6</a:t>
            </a:r>
          </a:p>
        </p:txBody>
      </p:sp>
      <p:sp>
        <p:nvSpPr>
          <p:cNvPr id="466961" name="TextBox 466960"/>
          <p:cNvSpPr txBox="1"/>
          <p:nvPr/>
        </p:nvSpPr>
        <p:spPr>
          <a:xfrm>
            <a:off x="509060" y="587737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97476" y="587737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92612" y="587737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18350" y="587737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57" name="Arrow: Right 56"/>
          <p:cNvSpPr/>
          <p:nvPr/>
        </p:nvSpPr>
        <p:spPr>
          <a:xfrm flipH="1">
            <a:off x="5635108" y="4114800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8" name="TextBox 57"/>
          <p:cNvSpPr txBox="1"/>
          <p:nvPr/>
        </p:nvSpPr>
        <p:spPr>
          <a:xfrm>
            <a:off x="6187964" y="4124980"/>
            <a:ext cx="135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Remove</a:t>
            </a:r>
          </a:p>
        </p:txBody>
      </p:sp>
      <p:sp>
        <p:nvSpPr>
          <p:cNvPr id="59" name="AutoShape 7"/>
          <p:cNvSpPr>
            <a:spLocks noChangeArrowheads="1"/>
          </p:cNvSpPr>
          <p:nvPr/>
        </p:nvSpPr>
        <p:spPr bwMode="auto">
          <a:xfrm>
            <a:off x="9106073" y="2618238"/>
            <a:ext cx="2914732" cy="806230"/>
          </a:xfrm>
          <a:prstGeom prst="wedgeRoundRectCallout">
            <a:avLst>
              <a:gd name="adj1" fmla="val -59220"/>
              <a:gd name="adj2" fmla="val 562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굴림" pitchFamily="50" charset="-127"/>
              </a:rPr>
              <a:t>New array with copied elements</a:t>
            </a:r>
          </a:p>
        </p:txBody>
      </p:sp>
    </p:spTree>
    <p:extLst>
      <p:ext uri="{BB962C8B-B14F-4D97-AF65-F5344CB8AC3E}">
        <p14:creationId xmlns:p14="http://schemas.microsoft.com/office/powerpoint/2010/main" val="408930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466961" grpId="0"/>
      <p:bldP spid="54" grpId="0"/>
      <p:bldP spid="55" grpId="0"/>
      <p:bldP spid="56" grpId="0"/>
      <p:bldP spid="57" grpId="0" animBg="1"/>
      <p:bldP spid="58" grpId="0"/>
      <p:bldP spid="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Doubles</a:t>
            </a:r>
            <a:r>
              <a:rPr lang="en-US" altLang="ko-KR" dirty="0">
                <a:ea typeface="굴림" pitchFamily="50" charset="-127"/>
              </a:rPr>
              <a:t> its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capacity</a:t>
            </a:r>
            <a:r>
              <a:rPr lang="en-US" altLang="ko-KR" dirty="0">
                <a:ea typeface="굴림" pitchFamily="50" charset="-127"/>
              </a:rPr>
              <a:t> when needed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Copying occurs at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log(n)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n = 10</a:t>
            </a:r>
            <a:r>
              <a:rPr lang="en-US" altLang="ko-KR" baseline="30000" dirty="0">
                <a:ea typeface="굴림" pitchFamily="50" charset="-127"/>
                <a:sym typeface="Wingdings" panose="05000000000000000000" pitchFamily="2" charset="2"/>
              </a:rPr>
              <a:t>9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, only </a:t>
            </a:r>
            <a:r>
              <a:rPr lang="en-US" altLang="ko-KR" dirty="0">
                <a:sym typeface="Wingdings" panose="05000000000000000000" pitchFamily="2" charset="2"/>
              </a:rPr>
              <a:t>~30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copies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Dynamic Arrays (Lists) – Add O(1)</a:t>
            </a:r>
            <a:endParaRPr lang="bg-BG" dirty="0"/>
          </a:p>
        </p:txBody>
      </p:sp>
      <p:sp>
        <p:nvSpPr>
          <p:cNvPr id="5" name="Arrow: Right 4"/>
          <p:cNvSpPr/>
          <p:nvPr/>
        </p:nvSpPr>
        <p:spPr>
          <a:xfrm>
            <a:off x="4173096" y="5381876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TextBox 13"/>
          <p:cNvSpPr txBox="1"/>
          <p:nvPr/>
        </p:nvSpPr>
        <p:spPr>
          <a:xfrm>
            <a:off x="3399928" y="5392056"/>
            <a:ext cx="80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4490567" y="2775200"/>
            <a:ext cx="3204514" cy="457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46" name="Oval 45"/>
          <p:cNvSpPr/>
          <p:nvPr/>
        </p:nvSpPr>
        <p:spPr>
          <a:xfrm>
            <a:off x="8243714" y="3581400"/>
            <a:ext cx="3445009" cy="201007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44406"/>
              </p:ext>
            </p:extLst>
          </p:nvPr>
        </p:nvGraphicFramePr>
        <p:xfrm>
          <a:off x="8835465" y="3954436"/>
          <a:ext cx="230385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95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777115" y="4868836"/>
            <a:ext cx="172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Count 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77115" y="4411636"/>
            <a:ext cx="225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Capacity = 4</a:t>
            </a:r>
          </a:p>
        </p:txBody>
      </p:sp>
      <p:sp>
        <p:nvSpPr>
          <p:cNvPr id="30" name="Oval 29"/>
          <p:cNvSpPr/>
          <p:nvPr/>
        </p:nvSpPr>
        <p:spPr>
          <a:xfrm>
            <a:off x="4357515" y="3581400"/>
            <a:ext cx="3445009" cy="201007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54610"/>
              </p:ext>
            </p:extLst>
          </p:nvPr>
        </p:nvGraphicFramePr>
        <p:xfrm>
          <a:off x="4949266" y="3954436"/>
          <a:ext cx="11279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95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890916" y="4868836"/>
            <a:ext cx="172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Count =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90916" y="4411636"/>
            <a:ext cx="225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Capacity = 2</a:t>
            </a:r>
          </a:p>
        </p:txBody>
      </p:sp>
      <p:sp>
        <p:nvSpPr>
          <p:cNvPr id="34" name="Oval 33"/>
          <p:cNvSpPr/>
          <p:nvPr/>
        </p:nvSpPr>
        <p:spPr>
          <a:xfrm>
            <a:off x="455612" y="3581400"/>
            <a:ext cx="3445009" cy="201007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24155"/>
              </p:ext>
            </p:extLst>
          </p:nvPr>
        </p:nvGraphicFramePr>
        <p:xfrm>
          <a:off x="1047363" y="3954436"/>
          <a:ext cx="11279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950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89013" y="4868836"/>
            <a:ext cx="172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Count =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89013" y="4411636"/>
            <a:ext cx="225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Capacity = 2</a:t>
            </a:r>
          </a:p>
        </p:txBody>
      </p:sp>
      <p:sp>
        <p:nvSpPr>
          <p:cNvPr id="38" name="Arrow: Right 37"/>
          <p:cNvSpPr/>
          <p:nvPr/>
        </p:nvSpPr>
        <p:spPr>
          <a:xfrm>
            <a:off x="8215194" y="5381876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9" name="TextBox 38"/>
          <p:cNvSpPr txBox="1"/>
          <p:nvPr/>
        </p:nvSpPr>
        <p:spPr>
          <a:xfrm>
            <a:off x="7442026" y="5392056"/>
            <a:ext cx="80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69676" y="58948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61576" y="58948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738391" y="6037703"/>
            <a:ext cx="2594176" cy="483454"/>
          </a:xfrm>
          <a:prstGeom prst="wedgeRoundRectCallout">
            <a:avLst>
              <a:gd name="adj1" fmla="val 57279"/>
              <a:gd name="adj2" fmla="val -262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굴림" pitchFamily="50" charset="-127"/>
              </a:rPr>
              <a:t>Amortized 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ea typeface="굴림" pitchFamily="50" charset="-127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7994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29" grpId="0"/>
      <p:bldP spid="30" grpId="0" animBg="1"/>
      <p:bldP spid="32" grpId="0"/>
      <p:bldP spid="33" grpId="0"/>
      <p:bldP spid="38" grpId="0" animBg="1"/>
      <p:bldP spid="39" grpId="0"/>
      <p:bldP spid="40" grpId="0"/>
      <p:bldP spid="42" grpId="0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noProof="1">
                <a:ea typeface="굴림" pitchFamily="50" charset="-127"/>
              </a:rPr>
              <a:t>Create</a:t>
            </a:r>
            <a:r>
              <a:rPr lang="en-US" altLang="ko-KR" dirty="0">
                <a:ea typeface="굴림" pitchFamily="50" charset="-127"/>
              </a:rPr>
              <a:t> an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ArrayList&lt;T&gt;</a:t>
            </a:r>
            <a:r>
              <a:rPr lang="en-US" altLang="ko-KR" dirty="0">
                <a:ea typeface="굴림" pitchFamily="50" charset="-127"/>
              </a:rPr>
              <a:t> data structure, which supports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Count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Indexer[] – get and set</a:t>
            </a: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void</a:t>
            </a:r>
            <a:r>
              <a:rPr lang="en-US" dirty="0">
                <a:ea typeface="굴림" pitchFamily="50" charset="-127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Add(T)</a:t>
            </a:r>
            <a:r>
              <a:rPr lang="en-US" dirty="0">
                <a:ea typeface="굴림" pitchFamily="50" charset="-127"/>
              </a:rPr>
              <a:t>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O(1)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RemoveAt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)</a:t>
            </a:r>
            <a:r>
              <a:rPr lang="en-US" dirty="0">
                <a:ea typeface="굴림" pitchFamily="50" charset="-127"/>
              </a:rPr>
              <a:t>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O(n)</a:t>
            </a:r>
            <a:r>
              <a:rPr lang="en-US" dirty="0">
                <a:ea typeface="굴림" pitchFamily="50" charset="-127"/>
              </a:rPr>
              <a:t> throws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IndexOutOfRange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+mj-lt"/>
                <a:ea typeface="굴림" pitchFamily="50" charset="-127"/>
              </a:rPr>
              <a:t>Double array if count == capacity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Shrink array if count &lt;= capacity / 4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ArrayList</a:t>
            </a:r>
            <a:endParaRPr lang="bg-BG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4722812" y="1752600"/>
            <a:ext cx="3374821" cy="806157"/>
          </a:xfrm>
          <a:prstGeom prst="wedgeRoundRectCallout">
            <a:avLst>
              <a:gd name="adj1" fmla="val -57563"/>
              <a:gd name="adj2" fmla="val -553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ea typeface="굴림" pitchFamily="50" charset="-127"/>
              </a:rPr>
              <a:t>Same name, without namespace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2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ArrayList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2" y="1495485"/>
            <a:ext cx="105155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ArrayList&lt;T&gt; : IEnumerable&lt;T&gt;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T[] items;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Count { get; private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 this[int index]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Add(T item)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 Get(int index)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Set(int index, T item)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 RemoveAt(int index)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8088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ArrayList</a:t>
            </a:r>
            <a:endParaRPr lang="bg-BG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13353" y="4373940"/>
            <a:ext cx="105155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check if index is valid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the item at index	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13353" y="1630740"/>
            <a:ext cx="1051559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(Count == Capacity)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Resize (Capacity *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add item at index 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increment Count</a:t>
            </a:r>
          </a:p>
        </p:txBody>
      </p:sp>
    </p:spTree>
    <p:extLst>
      <p:ext uri="{BB962C8B-B14F-4D97-AF65-F5344CB8AC3E}">
        <p14:creationId xmlns:p14="http://schemas.microsoft.com/office/powerpoint/2010/main" val="2987656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ArrayList (2)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13353" y="1143000"/>
            <a:ext cx="105155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check if index is valid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set the item at index	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3353" y="2819400"/>
            <a:ext cx="10515598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check if index is valid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remove item (Make sure to clean reference)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shift remaining elements left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decrement 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(Count == Capacity / 4)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shrink Array (halve Capacity)</a:t>
            </a:r>
          </a:p>
        </p:txBody>
      </p:sp>
    </p:spTree>
    <p:extLst>
      <p:ext uri="{BB962C8B-B14F-4D97-AF65-F5344CB8AC3E}">
        <p14:creationId xmlns:p14="http://schemas.microsoft.com/office/powerpoint/2010/main" val="2004336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Linear Data Structures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23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Algorithm complexity </a:t>
            </a:r>
            <a:r>
              <a:rPr lang="en-US" sz="3200" dirty="0"/>
              <a:t>is a rough estimation of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number of steps </a:t>
            </a:r>
            <a:r>
              <a:rPr lang="en-US" sz="3200" dirty="0"/>
              <a:t>performed by given computation</a:t>
            </a:r>
          </a:p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Data structures </a:t>
            </a:r>
            <a:r>
              <a:rPr lang="en-US" sz="3200" dirty="0"/>
              <a:t>organize data in computer systems for efficient use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Abstract data types 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ADT</a:t>
            </a:r>
            <a:r>
              <a:rPr lang="en-US" sz="3000" dirty="0"/>
              <a:t>) describe a set of operations</a:t>
            </a:r>
          </a:p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/>
              <a:t> are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lightweight data structure</a:t>
            </a:r>
            <a:r>
              <a:rPr lang="en-US" sz="3200" dirty="0"/>
              <a:t> that has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constant time access </a:t>
            </a:r>
            <a:r>
              <a:rPr lang="en-US" sz="3200" dirty="0"/>
              <a:t>to elements but has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fixed size</a:t>
            </a:r>
          </a:p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200" dirty="0"/>
              <a:t> are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variable size </a:t>
            </a:r>
            <a:r>
              <a:rPr lang="en-US" sz="3200" dirty="0"/>
              <a:t>data structures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3241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Complexity and Linear Data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4937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www.caddtutorialsonline.com/images/16-Abstract-world-with-rising-su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15" y="1371601"/>
            <a:ext cx="5713930" cy="2867024"/>
          </a:xfrm>
          <a:prstGeom prst="roundRect">
            <a:avLst>
              <a:gd name="adj" fmla="val 42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4665801"/>
            <a:ext cx="8229600" cy="820600"/>
          </a:xfrm>
        </p:spPr>
        <p:txBody>
          <a:bodyPr/>
          <a:lstStyle/>
          <a:p>
            <a:r>
              <a:rPr lang="en-US"/>
              <a:t>Algorithm </a:t>
            </a:r>
            <a:r>
              <a:rPr lang="en-US" dirty="0"/>
              <a:t>Complexity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612" y="5526880"/>
            <a:ext cx="8229600" cy="719034"/>
          </a:xfrm>
        </p:spPr>
        <p:txBody>
          <a:bodyPr/>
          <a:lstStyle/>
          <a:p>
            <a:r>
              <a:rPr lang="en-US" noProof="1"/>
              <a:t>Asymptotic Notation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747">
            <a:off x="3263617" y="1497920"/>
            <a:ext cx="1820822" cy="1143242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54266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labs,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Data Structures and Algorithms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391642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Why should we analyze algorithms?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Predict the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resources</a:t>
            </a:r>
            <a:r>
              <a:rPr lang="en-US" altLang="ko-KR" dirty="0">
                <a:ea typeface="굴림" pitchFamily="50" charset="-127"/>
              </a:rPr>
              <a:t> the algorithm will need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Computational time (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CPU</a:t>
            </a:r>
            <a:r>
              <a:rPr lang="en-US" altLang="ko-KR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Memory space (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RAM</a:t>
            </a:r>
            <a:r>
              <a:rPr lang="en-US" altLang="ko-KR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Communication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bandwidth</a:t>
            </a:r>
            <a:r>
              <a:rPr lang="en-US" altLang="ko-KR" dirty="0">
                <a:ea typeface="굴림" pitchFamily="50" charset="-127"/>
              </a:rPr>
              <a:t> consumption</a:t>
            </a:r>
          </a:p>
          <a:p>
            <a:pPr lvl="2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Hard disk </a:t>
            </a:r>
            <a:r>
              <a:rPr lang="en-US" dirty="0">
                <a:ea typeface="굴림" pitchFamily="50" charset="-127"/>
              </a:rPr>
              <a:t>operations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Algorithm Analysis</a:t>
            </a:r>
            <a:endParaRPr lang="bg-BG"/>
          </a:p>
        </p:txBody>
      </p:sp>
      <p:pic>
        <p:nvPicPr>
          <p:cNvPr id="3074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976875"/>
            <a:ext cx="1371599" cy="1371599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749" y="1295400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9992888" y="4724400"/>
            <a:ext cx="1360542" cy="1598861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6000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The expected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running time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of an algorithm is: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The total number of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primitive operations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executed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(machine independent steps)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Also known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algorithm complexity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Compare algorithms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ignoring details</a:t>
            </a:r>
            <a:r>
              <a:rPr lang="en-US" dirty="0">
                <a:ea typeface="굴림" pitchFamily="50" charset="-127"/>
              </a:rPr>
              <a:t> such as </a:t>
            </a:r>
          </a:p>
          <a:p>
            <a:pPr marL="377887" lvl="1" indent="0">
              <a:lnSpc>
                <a:spcPct val="110000"/>
              </a:lnSpc>
              <a:buNone/>
            </a:pPr>
            <a:r>
              <a:rPr lang="en-US" dirty="0">
                <a:ea typeface="굴림" pitchFamily="50" charset="-127"/>
              </a:rPr>
              <a:t>   language or hardware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 (2)</a:t>
            </a:r>
            <a:endParaRPr lang="bg-BG" dirty="0"/>
          </a:p>
        </p:txBody>
      </p:sp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749" y="1295400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976875"/>
            <a:ext cx="1371599" cy="1371599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9992888" y="4724400"/>
            <a:ext cx="1360542" cy="1598861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33617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altLang="ko-KR" b="1" dirty="0">
                <a:ea typeface="굴림" pitchFamily="50" charset="-127"/>
              </a:rPr>
              <a:t>What to measure?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CPU</a:t>
            </a:r>
            <a:r>
              <a:rPr lang="en-US" altLang="ko-KR" dirty="0">
                <a:ea typeface="굴림" pitchFamily="50" charset="-127"/>
              </a:rPr>
              <a:t> time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Memory</a:t>
            </a:r>
            <a:r>
              <a:rPr lang="en-US" altLang="ko-KR" dirty="0">
                <a:ea typeface="굴림" pitchFamily="50" charset="-127"/>
              </a:rPr>
              <a:t> consumption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Number of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steps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Number of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particular operations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Number of disk operations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Number of network packets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Asymptotic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complexity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</a:t>
            </a:r>
            <a:endParaRPr lang="bg-BG" dirty="0"/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27" y="1127363"/>
            <a:ext cx="1970042" cy="106382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4" name="Picture 4" descr="http://darkub.files.wordpress.com/2008/01/cpu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817">
            <a:off x="7077289" y="2604873"/>
            <a:ext cx="2014142" cy="183958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945" y="4827654"/>
            <a:ext cx="2064102" cy="154609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098" name="Picture 2" descr="http://pngimg.com/upload/clock_PNG662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762" y="2378709"/>
            <a:ext cx="1766123" cy="22919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0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sum of even elements in an array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Assume that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single step</a:t>
            </a:r>
            <a:r>
              <a:rPr lang="en-US" dirty="0">
                <a:ea typeface="굴림" pitchFamily="50" charset="-127"/>
              </a:rPr>
              <a:t> is a single CPU instruction: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assignments, array lookups, comparisons, arithmetic operations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Get Sum Number 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GetSumEven(int[] 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 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array.Length;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 sum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04012" y="1837392"/>
            <a:ext cx="3352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Solution: </a:t>
            </a: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T(n) = 9n + 3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799012" y="4343400"/>
            <a:ext cx="4495800" cy="838200"/>
          </a:xfrm>
          <a:prstGeom prst="wedgeRoundRectCallout">
            <a:avLst>
              <a:gd name="adj1" fmla="val -56213"/>
              <a:gd name="adj2" fmla="val -485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Counting maximum steps is called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worst-case</a:t>
            </a:r>
            <a:r>
              <a:rPr lang="en-US" sz="2800" dirty="0">
                <a:solidFill>
                  <a:srgbClr val="FFFFFF"/>
                </a:solidFill>
              </a:rPr>
              <a:t> analysis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309390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An upper bound on the running time</a:t>
            </a:r>
          </a:p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Average running time</a:t>
            </a:r>
          </a:p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time 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(the optimal case)</a:t>
            </a:r>
            <a:endParaRPr lang="bg-BG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Time Complexity</a:t>
            </a:r>
            <a:endParaRPr lang="bg-BG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192" y="1219200"/>
            <a:ext cx="4164440" cy="485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3002</Words>
  <Application>Microsoft Office PowerPoint</Application>
  <PresentationFormat>Custom</PresentationFormat>
  <Paragraphs>588</Paragraphs>
  <Slides>41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Consolas</vt:lpstr>
      <vt:lpstr>굴림</vt:lpstr>
      <vt:lpstr>HY중고딕</vt:lpstr>
      <vt:lpstr>Symbol</vt:lpstr>
      <vt:lpstr>Times New Roman</vt:lpstr>
      <vt:lpstr>Wingdings</vt:lpstr>
      <vt:lpstr>Wingdings 2</vt:lpstr>
      <vt:lpstr>SoftUni 16x9</vt:lpstr>
      <vt:lpstr>Algorithm Complexity, Linear Data Structures</vt:lpstr>
      <vt:lpstr>Table of Contents</vt:lpstr>
      <vt:lpstr>Have a Question?</vt:lpstr>
      <vt:lpstr>Algorithm Complexity</vt:lpstr>
      <vt:lpstr>Algorithm Analysis</vt:lpstr>
      <vt:lpstr>Algorithm Analysis (2)</vt:lpstr>
      <vt:lpstr>Algorithmic Complexity</vt:lpstr>
      <vt:lpstr>Problem: Get Sum Number of Steps</vt:lpstr>
      <vt:lpstr>Time Complexity</vt:lpstr>
      <vt:lpstr>Problem: Contains Number of Steps</vt:lpstr>
      <vt:lpstr>Simplifying Step Count</vt:lpstr>
      <vt:lpstr>Problem: Fibonacci Number of Steps</vt:lpstr>
      <vt:lpstr>Fibonacci Recursion Tree</vt:lpstr>
      <vt:lpstr>Algorithms Complexity</vt:lpstr>
      <vt:lpstr>Asymptotic Notations</vt:lpstr>
      <vt:lpstr>Asymptotic Notation: Definition</vt:lpstr>
      <vt:lpstr>Functions Growth Rate</vt:lpstr>
      <vt:lpstr>Asymptotic Functions</vt:lpstr>
      <vt:lpstr>Typical Complexities</vt:lpstr>
      <vt:lpstr>Function Values</vt:lpstr>
      <vt:lpstr>Time Complexity and Program Speed</vt:lpstr>
      <vt:lpstr>Memory Requirement</vt:lpstr>
      <vt:lpstr>Linear Data Structures</vt:lpstr>
      <vt:lpstr>Abstract Data Types (ADT)</vt:lpstr>
      <vt:lpstr>What is a Data Structure?</vt:lpstr>
      <vt:lpstr>Array Data Structures</vt:lpstr>
      <vt:lpstr>Array Data Structure</vt:lpstr>
      <vt:lpstr>Why Arrays Are Fast?</vt:lpstr>
      <vt:lpstr>Arrays – Changing Array Size</vt:lpstr>
      <vt:lpstr>List Data Structure</vt:lpstr>
      <vt:lpstr>Dynamic Arrays (Lists)</vt:lpstr>
      <vt:lpstr>Dynamic Arrays (Lists) – Add O(1)</vt:lpstr>
      <vt:lpstr>Problem: ArrayList</vt:lpstr>
      <vt:lpstr>Solution: ArrayList</vt:lpstr>
      <vt:lpstr>Solution: ArrayList</vt:lpstr>
      <vt:lpstr>Solution: ArrayList (2)</vt:lpstr>
      <vt:lpstr>Linear Data Structures</vt:lpstr>
      <vt:lpstr>Summary</vt:lpstr>
      <vt:lpstr>Algorithm Complexity and Linear Data Structures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Structures, Algorithms and Complexity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2017-05-22T13:46:15Z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