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8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3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0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 smtClean="0"/>
              <a:t>Containers, Panels, GridPsliiters</a:t>
            </a:r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WPF Layouts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layouts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65" y="2008119"/>
            <a:ext cx="3431277" cy="34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479485" y="4951567"/>
            <a:ext cx="1968137" cy="17504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Z-Index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Placing elements behind or in front of others</a:t>
            </a:r>
            <a:r>
              <a:rPr lang="en-US" sz="3200" dirty="0"/>
              <a:t> </a:t>
            </a:r>
            <a:r>
              <a:rPr lang="en-US" sz="3200" dirty="0" smtClean="0"/>
              <a:t>depends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on the </a:t>
            </a:r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2800" b="1" dirty="0" smtClean="0">
                <a:solidFill>
                  <a:schemeClr val="bg1"/>
                </a:solidFill>
              </a:rPr>
              <a:t>-index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Customize the z-order of any child element using </a:t>
            </a:r>
            <a:br>
              <a:rPr lang="en-US" sz="3200" dirty="0" smtClean="0"/>
            </a:br>
            <a:r>
              <a:rPr lang="en-US" sz="2800" b="1" noProof="1" smtClean="0">
                <a:solidFill>
                  <a:schemeClr val="bg1"/>
                </a:solidFill>
              </a:rPr>
              <a:t>Canvas.ZIndex</a:t>
            </a:r>
            <a:r>
              <a:rPr lang="en-US" sz="3200" dirty="0" smtClean="0"/>
              <a:t> attached property</a:t>
            </a:r>
            <a:endParaRPr lang="bg-BG" sz="32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132423" y="4475145"/>
            <a:ext cx="1968137" cy="17504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85361" y="3803311"/>
            <a:ext cx="1968137" cy="1750423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19796" y="3362003"/>
            <a:ext cx="1968137" cy="1750423"/>
          </a:xfrm>
          <a:prstGeom prst="rect">
            <a:avLst/>
          </a:prstGeom>
          <a:solidFill>
            <a:srgbClr val="7030A0">
              <a:alpha val="80000"/>
            </a:srgbClr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0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32749" y="1387715"/>
            <a:ext cx="10961435" cy="5203770"/>
          </a:xfrm>
        </p:spPr>
        <p:txBody>
          <a:bodyPr/>
          <a:lstStyle/>
          <a:p>
            <a:r>
              <a:rPr lang="en-US" sz="2400" dirty="0"/>
              <a:t> &lt;</a:t>
            </a:r>
            <a:r>
              <a:rPr lang="en-US" sz="2400" dirty="0">
                <a:solidFill>
                  <a:schemeClr val="bg1"/>
                </a:solidFill>
              </a:rPr>
              <a:t>Canvas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	&lt;</a:t>
            </a:r>
            <a:r>
              <a:rPr lang="en-US" sz="2400" dirty="0"/>
              <a:t>Ellipse </a:t>
            </a:r>
            <a:r>
              <a:rPr lang="en-US" sz="2400" dirty="0">
                <a:solidFill>
                  <a:schemeClr val="bg1"/>
                </a:solidFill>
              </a:rPr>
              <a:t>Canvas.ZIndex</a:t>
            </a:r>
            <a:r>
              <a:rPr lang="en-US" sz="2400" dirty="0"/>
              <a:t>="1" Fill="Gainsboro"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Canvas.Left</a:t>
            </a:r>
            <a:r>
              <a:rPr lang="en-US" sz="2400" dirty="0"/>
              <a:t>="25" Canvas.Top="25" Width="200" Height="200" /&gt;</a:t>
            </a:r>
          </a:p>
          <a:p>
            <a:r>
              <a:rPr lang="en-US" sz="2400" dirty="0" smtClean="0"/>
              <a:t>	&lt;</a:t>
            </a:r>
            <a:r>
              <a:rPr lang="en-US" sz="2400" dirty="0"/>
              <a:t>Rectangle </a:t>
            </a:r>
            <a:r>
              <a:rPr lang="en-US" sz="2400" dirty="0">
                <a:solidFill>
                  <a:schemeClr val="bg1"/>
                </a:solidFill>
              </a:rPr>
              <a:t>Canvas.ZIndex</a:t>
            </a:r>
            <a:r>
              <a:rPr lang="en-US" sz="2400" dirty="0"/>
              <a:t> ="2" Fill="LightBlue"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Canvas.Left</a:t>
            </a:r>
            <a:r>
              <a:rPr lang="en-US" sz="2400" dirty="0"/>
              <a:t>="25" Canvas.Top="25" Width="50" Height="50" /&gt;</a:t>
            </a:r>
          </a:p>
          <a:p>
            <a:r>
              <a:rPr lang="en-US" sz="2400" dirty="0" smtClean="0"/>
              <a:t>	&lt;</a:t>
            </a:r>
            <a:r>
              <a:rPr lang="en-US" sz="2400" dirty="0"/>
              <a:t>Rectangle </a:t>
            </a:r>
            <a:r>
              <a:rPr lang="en-US" sz="2400" dirty="0">
                <a:solidFill>
                  <a:schemeClr val="bg1"/>
                </a:solidFill>
              </a:rPr>
              <a:t>Canvas.ZIndex</a:t>
            </a:r>
            <a:r>
              <a:rPr lang="en-US" sz="2400" dirty="0"/>
              <a:t> ="3" Fill="LightCoral"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Canvas.Left</a:t>
            </a:r>
            <a:r>
              <a:rPr lang="en-US" sz="2400" dirty="0"/>
              <a:t>="50" Canvas.Top="50" Width="50" Height="50" /&gt;</a:t>
            </a:r>
          </a:p>
          <a:p>
            <a:r>
              <a:rPr lang="en-US" sz="2400" dirty="0" smtClean="0"/>
              <a:t>	&lt;</a:t>
            </a:r>
            <a:r>
              <a:rPr lang="en-US" sz="2400" dirty="0"/>
              <a:t>Rectangle </a:t>
            </a:r>
            <a:r>
              <a:rPr lang="en-US" sz="2400" dirty="0">
                <a:solidFill>
                  <a:schemeClr val="bg1"/>
                </a:solidFill>
              </a:rPr>
              <a:t>Canvas.ZIndex</a:t>
            </a:r>
            <a:r>
              <a:rPr lang="en-US" sz="2400" dirty="0"/>
              <a:t> ="4" Fill="LightCyan"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Canvas.Left</a:t>
            </a:r>
            <a:r>
              <a:rPr lang="en-US" sz="2400" dirty="0"/>
              <a:t>="75" Canvas.Top="75" Width="50" Height="50" /&gt;</a:t>
            </a:r>
          </a:p>
          <a:p>
            <a:r>
              <a:rPr lang="bg-BG" sz="2400" dirty="0"/>
              <a:t> </a:t>
            </a:r>
            <a:r>
              <a:rPr lang="en-US" sz="2400" dirty="0"/>
              <a:t>&lt;/</a:t>
            </a:r>
            <a:r>
              <a:rPr lang="en-US" sz="2400" dirty="0">
                <a:solidFill>
                  <a:schemeClr val="bg1"/>
                </a:solidFill>
              </a:rPr>
              <a:t>Canvas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Z-Index</a:t>
            </a:r>
            <a:r>
              <a:rPr lang="bg-BG" noProof="1" smtClean="0"/>
              <a:t> - </a:t>
            </a:r>
            <a:r>
              <a:rPr lang="en-US" noProof="1" smtClean="0"/>
              <a:t>Example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37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Panels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66" y="1532391"/>
            <a:ext cx="3359474" cy="23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StackPanel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StackPanel</a:t>
            </a:r>
            <a:r>
              <a:rPr lang="en-US" dirty="0"/>
              <a:t> </a:t>
            </a:r>
            <a:r>
              <a:rPr lang="en-US" dirty="0" smtClean="0"/>
              <a:t>arranges </a:t>
            </a:r>
            <a:r>
              <a:rPr lang="en-US" dirty="0"/>
              <a:t>the elements in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row/column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Depends on the orientation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set flow orientation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Vertical or Horizontal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2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959073" y="4162387"/>
            <a:ext cx="8622029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&lt;</a:t>
            </a:r>
            <a:r>
              <a:rPr lang="en-US" sz="2000" dirty="0" smtClean="0"/>
              <a:t>StackPanel </a:t>
            </a:r>
            <a:r>
              <a:rPr lang="en-US" sz="2000" dirty="0">
                <a:solidFill>
                  <a:schemeClr val="bg1"/>
                </a:solidFill>
              </a:rPr>
              <a:t>Orientation</a:t>
            </a:r>
            <a:r>
              <a:rPr lang="en-US" sz="2000" dirty="0"/>
              <a:t>="Vertical</a:t>
            </a:r>
            <a:r>
              <a:rPr lang="en-US" sz="2000" dirty="0" smtClean="0"/>
              <a:t>"&gt;</a:t>
            </a:r>
            <a:endParaRPr lang="en-US" sz="2000" dirty="0"/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Fill="Yellow" Width="50" Height="50"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Fill="Green" Width="50" Height="50"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Fill="Blue" Width="50" Height="50" /&gt;</a:t>
            </a:r>
          </a:p>
          <a:p>
            <a:r>
              <a:rPr lang="en-US" sz="2000" dirty="0" smtClean="0"/>
              <a:t> &lt;/</a:t>
            </a:r>
            <a:r>
              <a:rPr lang="en-US" sz="2000" dirty="0"/>
              <a:t>StackPanel&gt;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WrapPanel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StackPanel</a:t>
            </a:r>
            <a:r>
              <a:rPr lang="en-US" dirty="0"/>
              <a:t> </a:t>
            </a:r>
            <a:r>
              <a:rPr lang="en-US" dirty="0" smtClean="0"/>
              <a:t>arranges </a:t>
            </a:r>
            <a:r>
              <a:rPr lang="en-US" dirty="0"/>
              <a:t>the elements in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row/column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Depends on the orientation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set flow </a:t>
            </a:r>
            <a:r>
              <a:rPr lang="en-US" dirty="0" smtClean="0"/>
              <a:t>orientation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Vertical or Horizontal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2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959073" y="4162419"/>
            <a:ext cx="8622029" cy="2433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</a:t>
            </a:r>
            <a:r>
              <a:rPr lang="en-US" sz="2000" dirty="0" smtClean="0"/>
              <a:t>&lt;WrapPanel </a:t>
            </a:r>
            <a:r>
              <a:rPr lang="en-US" sz="2000" dirty="0">
                <a:solidFill>
                  <a:schemeClr val="bg1"/>
                </a:solidFill>
              </a:rPr>
              <a:t>Orientation</a:t>
            </a:r>
            <a:r>
              <a:rPr lang="en-US" sz="2000" dirty="0"/>
              <a:t>="Vertical"&gt;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Fill="Yellow" Width="50" Height="50"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Fill="Green" Width="50" Height="50"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Rectangle Fill="Blue" Width="50" Height="50" /&gt;</a:t>
            </a:r>
          </a:p>
          <a:p>
            <a:r>
              <a:rPr lang="en-US" sz="2000" dirty="0" smtClean="0"/>
              <a:t> &lt;/WrapPanel</a:t>
            </a:r>
            <a:r>
              <a:rPr lang="en-US" sz="2000" dirty="0"/>
              <a:t>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DockPanel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DockPanel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docking of elements to the left, right, top or bottom of the panel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Defined </a:t>
            </a:r>
            <a:r>
              <a:rPr lang="en-US" dirty="0"/>
              <a:t>by the attached property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Dock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959073" y="3116588"/>
            <a:ext cx="8622029" cy="34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&lt;DockPanel&gt;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DockPanel.Dock</a:t>
            </a:r>
            <a:r>
              <a:rPr lang="en-US" sz="2000" dirty="0"/>
              <a:t>="Left"&gt;Left&lt;/Button&gt;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DockPanel.Dock</a:t>
            </a:r>
            <a:r>
              <a:rPr lang="en-US" sz="2000" dirty="0"/>
              <a:t>="Top"&gt;Top&lt;/Button&gt;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DockPanel.Dock</a:t>
            </a:r>
            <a:r>
              <a:rPr lang="en-US" sz="2000" dirty="0"/>
              <a:t>="Right"&gt;Right&lt;/Button&gt;</a:t>
            </a:r>
          </a:p>
          <a:p>
            <a:r>
              <a:rPr lang="sv-SE" sz="2000" dirty="0" smtClean="0"/>
              <a:t>	&lt;</a:t>
            </a:r>
            <a:r>
              <a:rPr lang="sv-SE" sz="2000" dirty="0"/>
              <a:t>Button </a:t>
            </a:r>
            <a:r>
              <a:rPr lang="sv-SE" sz="2000" dirty="0">
                <a:solidFill>
                  <a:schemeClr val="bg1"/>
                </a:solidFill>
              </a:rPr>
              <a:t>DockPanel.Dock</a:t>
            </a:r>
            <a:r>
              <a:rPr lang="sv-SE" sz="2000" dirty="0"/>
              <a:t>="Bottom"&gt;Bottom&lt;/Button&gt;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Button&gt;Center&lt;/Button&gt;</a:t>
            </a:r>
          </a:p>
          <a:p>
            <a:r>
              <a:rPr lang="en-US" sz="2000" dirty="0" smtClean="0"/>
              <a:t> &lt;/</a:t>
            </a:r>
            <a:r>
              <a:rPr lang="en-US" sz="2000" dirty="0"/>
              <a:t>DockPanel&gt;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grids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6" y="1684974"/>
            <a:ext cx="2038985" cy="20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most powerful layout container in XAML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can be done with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Grid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Arranges </a:t>
            </a:r>
            <a:r>
              <a:rPr lang="en-US" dirty="0"/>
              <a:t>the elements in a table-like layout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Predefined number of rows and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element has explicitly set grid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attached properties </a:t>
            </a:r>
            <a:endParaRPr lang="bg-BG" dirty="0" smtClean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Grid.Row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Grid.Column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 Panel</a:t>
            </a:r>
            <a:endParaRPr lang="bg-BG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 Panel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5352" y="1227909"/>
            <a:ext cx="10170694" cy="5478132"/>
          </a:xfrm>
        </p:spPr>
        <p:txBody>
          <a:bodyPr/>
          <a:lstStyle/>
          <a:p>
            <a:r>
              <a:rPr lang="en-US" sz="2000" dirty="0" smtClean="0"/>
              <a:t> &lt;</a:t>
            </a:r>
            <a:r>
              <a:rPr lang="en-US" sz="2000" dirty="0"/>
              <a:t>Grid.</a:t>
            </a:r>
            <a:r>
              <a:rPr lang="en-US" sz="2000" dirty="0">
                <a:solidFill>
                  <a:schemeClr val="bg1"/>
                </a:solidFill>
              </a:rPr>
              <a:t>ColumnDefinitions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  &lt;ColumnDefinition </a:t>
            </a:r>
            <a:r>
              <a:rPr lang="en-US" sz="2000" dirty="0">
                <a:solidFill>
                  <a:schemeClr val="bg1"/>
                </a:solidFill>
              </a:rPr>
              <a:t>Width</a:t>
            </a:r>
            <a:r>
              <a:rPr lang="en-US" sz="2000" dirty="0"/>
              <a:t>="2*" /&gt;</a:t>
            </a:r>
          </a:p>
          <a:p>
            <a:r>
              <a:rPr lang="en-US" sz="2000" dirty="0"/>
              <a:t>            &lt;ColumnDefinition </a:t>
            </a:r>
            <a:r>
              <a:rPr lang="en-US" sz="2000" dirty="0">
                <a:solidFill>
                  <a:schemeClr val="bg1"/>
                </a:solidFill>
              </a:rPr>
              <a:t>Width</a:t>
            </a:r>
            <a:r>
              <a:rPr lang="en-US" sz="2000" dirty="0"/>
              <a:t>="1*" /&gt;</a:t>
            </a:r>
          </a:p>
          <a:p>
            <a:r>
              <a:rPr lang="en-US" sz="2000" dirty="0" smtClean="0"/>
              <a:t> &lt;/</a:t>
            </a:r>
            <a:r>
              <a:rPr lang="en-US" sz="2000" dirty="0"/>
              <a:t>Grid.</a:t>
            </a:r>
            <a:r>
              <a:rPr lang="en-US" sz="2000" dirty="0">
                <a:solidFill>
                  <a:schemeClr val="bg1"/>
                </a:solidFill>
              </a:rPr>
              <a:t>ColumnDefinitions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Grid.</a:t>
            </a:r>
            <a:r>
              <a:rPr lang="en-US" sz="2000" dirty="0">
                <a:solidFill>
                  <a:schemeClr val="bg1"/>
                </a:solidFill>
              </a:rPr>
              <a:t>RowDefinitions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RowDefinition </a:t>
            </a:r>
            <a:r>
              <a:rPr lang="en-US" sz="2000" dirty="0">
                <a:solidFill>
                  <a:schemeClr val="bg1"/>
                </a:solidFill>
              </a:rPr>
              <a:t>Height</a:t>
            </a:r>
            <a:r>
              <a:rPr lang="en-US" sz="2000" dirty="0"/>
              <a:t>="2*"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RowDefinition </a:t>
            </a:r>
            <a:r>
              <a:rPr lang="en-US" sz="2000" dirty="0">
                <a:solidFill>
                  <a:schemeClr val="bg1"/>
                </a:solidFill>
              </a:rPr>
              <a:t>Height</a:t>
            </a:r>
            <a:r>
              <a:rPr lang="en-US" sz="2000" dirty="0"/>
              <a:t>="1*" /&gt;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Grid.</a:t>
            </a:r>
            <a:r>
              <a:rPr lang="en-US" sz="2000" dirty="0">
                <a:solidFill>
                  <a:schemeClr val="bg1"/>
                </a:solidFill>
              </a:rPr>
              <a:t>RowDefinitions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Grid.Row</a:t>
            </a:r>
            <a:r>
              <a:rPr lang="en-US" sz="2000" dirty="0"/>
              <a:t>="0" </a:t>
            </a:r>
            <a:r>
              <a:rPr lang="en-US" sz="2000" dirty="0" smtClean="0">
                <a:solidFill>
                  <a:schemeClr val="bg1"/>
                </a:solidFill>
              </a:rPr>
              <a:t>Grid.Column</a:t>
            </a:r>
            <a:r>
              <a:rPr lang="en-US" sz="2000" dirty="0"/>
              <a:t>="0"&gt;Button 1&lt;/Button&gt;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Grid.Row</a:t>
            </a:r>
            <a:r>
              <a:rPr lang="en-US" sz="2000" dirty="0"/>
              <a:t>="0" </a:t>
            </a:r>
            <a:r>
              <a:rPr lang="en-US" sz="2000" dirty="0">
                <a:solidFill>
                  <a:schemeClr val="bg1"/>
                </a:solidFill>
              </a:rPr>
              <a:t>Grid.Column</a:t>
            </a:r>
            <a:r>
              <a:rPr lang="en-US" sz="2000" dirty="0"/>
              <a:t>="1"&gt;Button 2&lt;/Button&gt;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Grid.Row</a:t>
            </a:r>
            <a:r>
              <a:rPr lang="en-US" sz="2000" dirty="0"/>
              <a:t>="1" </a:t>
            </a:r>
            <a:r>
              <a:rPr lang="en-US" sz="2000" dirty="0">
                <a:solidFill>
                  <a:schemeClr val="bg1"/>
                </a:solidFill>
              </a:rPr>
              <a:t>Grid.Column</a:t>
            </a:r>
            <a:r>
              <a:rPr lang="en-US" sz="2000" dirty="0"/>
              <a:t>="0"&gt;Button 3&lt;/Button&gt;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chemeClr val="bg1"/>
                </a:solidFill>
              </a:rPr>
              <a:t>Grid.Row</a:t>
            </a:r>
            <a:r>
              <a:rPr lang="en-US" sz="2000" dirty="0"/>
              <a:t>="1" </a:t>
            </a:r>
            <a:r>
              <a:rPr lang="en-US" sz="2000" dirty="0">
                <a:solidFill>
                  <a:schemeClr val="bg1"/>
                </a:solidFill>
              </a:rPr>
              <a:t>Grid.Column</a:t>
            </a:r>
            <a:r>
              <a:rPr lang="en-US" sz="2000" dirty="0"/>
              <a:t>="1"&gt;Button 4&lt;/Button&gt;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68789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Much like the common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panel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set position explicitly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elements is with the </a:t>
            </a:r>
            <a:r>
              <a:rPr lang="en-US" b="1" dirty="0">
                <a:solidFill>
                  <a:schemeClr val="bg1"/>
                </a:solidFill>
              </a:rPr>
              <a:t>same size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Fills the elements depending of the number of </a:t>
            </a:r>
            <a:r>
              <a:rPr lang="en-US" dirty="0" smtClean="0"/>
              <a:t>rows/columns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UniformGrid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008398" y="3810596"/>
            <a:ext cx="8614574" cy="2895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&lt;</a:t>
            </a:r>
            <a:r>
              <a:rPr lang="en-US" sz="2000" dirty="0">
                <a:solidFill>
                  <a:schemeClr val="bg1"/>
                </a:solidFill>
              </a:rPr>
              <a:t>UniformGrid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Rows</a:t>
            </a:r>
            <a:r>
              <a:rPr lang="en-US" sz="2000" dirty="0"/>
              <a:t>="2"&gt;</a:t>
            </a:r>
          </a:p>
          <a:p>
            <a:r>
              <a:rPr lang="en-US" sz="2000" dirty="0"/>
              <a:t>            &lt;</a:t>
            </a:r>
            <a:r>
              <a:rPr lang="en-US" sz="2000" dirty="0" smtClean="0"/>
              <a:t>Button&gt;Button </a:t>
            </a:r>
            <a:r>
              <a:rPr lang="en-US" sz="2000" dirty="0"/>
              <a:t>1&lt;/Button&gt;</a:t>
            </a:r>
          </a:p>
          <a:p>
            <a:r>
              <a:rPr lang="en-US" sz="2000" dirty="0"/>
              <a:t>            &lt;</a:t>
            </a:r>
            <a:r>
              <a:rPr lang="en-US" sz="2000" dirty="0" smtClean="0"/>
              <a:t>Button&gt;Button </a:t>
            </a:r>
            <a:r>
              <a:rPr lang="en-US" sz="2000" dirty="0"/>
              <a:t>2&lt;/Button&gt;</a:t>
            </a:r>
          </a:p>
          <a:p>
            <a:r>
              <a:rPr lang="en-US" sz="2000" dirty="0"/>
              <a:t>            &lt;</a:t>
            </a:r>
            <a:r>
              <a:rPr lang="en-US" sz="2000" dirty="0" smtClean="0"/>
              <a:t>Button&gt;Button </a:t>
            </a:r>
            <a:r>
              <a:rPr lang="en-US" sz="2000" dirty="0"/>
              <a:t>3&lt;/Button&gt;</a:t>
            </a:r>
          </a:p>
          <a:p>
            <a:r>
              <a:rPr lang="en-US" sz="2000" dirty="0"/>
              <a:t>            &lt;</a:t>
            </a:r>
            <a:r>
              <a:rPr lang="en-US" sz="2000" dirty="0" smtClean="0"/>
              <a:t>Button&gt;Button </a:t>
            </a:r>
            <a:r>
              <a:rPr lang="en-US" sz="2000" dirty="0"/>
              <a:t>4&lt;/Button&gt;</a:t>
            </a:r>
          </a:p>
          <a:p>
            <a:r>
              <a:rPr lang="en-US" sz="2000" dirty="0" smtClean="0"/>
              <a:t> &lt;/</a:t>
            </a:r>
            <a:r>
              <a:rPr lang="en-US" sz="2000" dirty="0">
                <a:solidFill>
                  <a:schemeClr val="bg1"/>
                </a:solidFill>
              </a:rPr>
              <a:t>UniformGrid</a:t>
            </a:r>
            <a:r>
              <a:rPr lang="en-US" sz="2000" dirty="0"/>
              <a:t>&gt;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StackPanel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Wrap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Dock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Canvas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Containers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Grid Splitters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TreeView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GridView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TabControl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Image result for mechanic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4" y="1484222"/>
            <a:ext cx="2408510" cy="24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TabControl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noProof="1"/>
              <a:t>It</a:t>
            </a:r>
            <a:r>
              <a:rPr lang="en-US" dirty="0" smtClean="0"/>
              <a:t> </a:t>
            </a:r>
            <a:r>
              <a:rPr lang="en-US" dirty="0"/>
              <a:t>is useful for switching between multiple </a:t>
            </a:r>
            <a:r>
              <a:rPr lang="en-US" dirty="0" smtClean="0"/>
              <a:t>pages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Usually </a:t>
            </a:r>
            <a:r>
              <a:rPr lang="en-US" dirty="0" smtClean="0"/>
              <a:t>placed </a:t>
            </a:r>
            <a:r>
              <a:rPr lang="en-US" dirty="0"/>
              <a:t>on the </a:t>
            </a:r>
            <a:r>
              <a:rPr lang="en-US" dirty="0" smtClean="0"/>
              <a:t>top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TabStripPlacement</a:t>
            </a:r>
            <a:r>
              <a:rPr lang="en-US" dirty="0"/>
              <a:t> property  can set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Left</a:t>
            </a: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Right</a:t>
            </a:r>
            <a:endParaRPr lang="en-US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Bottom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84" y="3266558"/>
            <a:ext cx="3738968" cy="328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1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TabControl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1401828"/>
            <a:ext cx="10947186" cy="3726762"/>
          </a:xfrm>
        </p:spPr>
        <p:txBody>
          <a:bodyPr/>
          <a:lstStyle/>
          <a:p>
            <a:r>
              <a:rPr lang="en-US" sz="2400" dirty="0" smtClean="0"/>
              <a:t> &lt;</a:t>
            </a:r>
            <a:r>
              <a:rPr lang="en-US" sz="2400" dirty="0">
                <a:solidFill>
                  <a:schemeClr val="bg1"/>
                </a:solidFill>
              </a:rPr>
              <a:t>TabControl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	&lt;</a:t>
            </a:r>
            <a:r>
              <a:rPr lang="en-US" sz="2400" dirty="0">
                <a:solidFill>
                  <a:schemeClr val="bg1"/>
                </a:solidFill>
              </a:rPr>
              <a:t>TabItem</a:t>
            </a:r>
            <a:r>
              <a:rPr lang="en-US" sz="2400" dirty="0"/>
              <a:t> Header="Users"&gt;</a:t>
            </a:r>
          </a:p>
          <a:p>
            <a:r>
              <a:rPr lang="en-US" sz="2400" dirty="0" smtClean="0"/>
              <a:t>		&lt;</a:t>
            </a:r>
            <a:r>
              <a:rPr lang="en-US" sz="2400" dirty="0"/>
              <a:t>Label Content="Demo User" /&gt;</a:t>
            </a:r>
          </a:p>
          <a:p>
            <a:r>
              <a:rPr lang="en-US" sz="2400" dirty="0" smtClean="0"/>
              <a:t>	&lt;/</a:t>
            </a:r>
            <a:r>
              <a:rPr lang="en-US" sz="2400" dirty="0">
                <a:solidFill>
                  <a:schemeClr val="bg1"/>
                </a:solidFill>
              </a:rPr>
              <a:t>TabItem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	&lt;</a:t>
            </a:r>
            <a:r>
              <a:rPr lang="en-US" sz="2400" dirty="0">
                <a:solidFill>
                  <a:schemeClr val="bg1"/>
                </a:solidFill>
              </a:rPr>
              <a:t>TabItem</a:t>
            </a:r>
            <a:r>
              <a:rPr lang="en-US" sz="2400" dirty="0"/>
              <a:t> Header="Courses" /&gt;</a:t>
            </a:r>
          </a:p>
          <a:p>
            <a:r>
              <a:rPr lang="en-US" sz="2400" dirty="0" smtClean="0"/>
              <a:t>	&lt;</a:t>
            </a:r>
            <a:r>
              <a:rPr lang="en-US" sz="2400" dirty="0">
                <a:solidFill>
                  <a:schemeClr val="bg1"/>
                </a:solidFill>
              </a:rPr>
              <a:t>TabItem</a:t>
            </a:r>
            <a:r>
              <a:rPr lang="en-US" sz="2400" dirty="0"/>
              <a:t> Header="Homework" /&gt;</a:t>
            </a:r>
          </a:p>
          <a:p>
            <a:r>
              <a:rPr lang="en-US" sz="2400" dirty="0" smtClean="0"/>
              <a:t> &lt;/</a:t>
            </a:r>
            <a:r>
              <a:rPr lang="en-US" sz="2400" dirty="0">
                <a:solidFill>
                  <a:schemeClr val="bg1"/>
                </a:solidFill>
              </a:rPr>
              <a:t>TabControl</a:t>
            </a:r>
            <a:r>
              <a:rPr lang="en-US" sz="2400" dirty="0"/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5469332"/>
            <a:ext cx="10947186" cy="587121"/>
          </a:xfrm>
        </p:spPr>
        <p:txBody>
          <a:bodyPr/>
          <a:lstStyle/>
          <a:p>
            <a:r>
              <a:rPr lang="en-US" dirty="0"/>
              <a:t> &lt;</a:t>
            </a:r>
            <a:r>
              <a:rPr lang="en-US" dirty="0">
                <a:solidFill>
                  <a:schemeClr val="bg1"/>
                </a:solidFill>
              </a:rPr>
              <a:t>TabControl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TabStripPlacement</a:t>
            </a:r>
            <a:r>
              <a:rPr lang="en-US" dirty="0"/>
              <a:t>="Right</a:t>
            </a:r>
            <a:r>
              <a:rPr lang="en-US" dirty="0" smtClean="0"/>
              <a:t>"&gt;&lt;/</a:t>
            </a:r>
            <a:r>
              <a:rPr lang="en-US" dirty="0">
                <a:solidFill>
                  <a:schemeClr val="bg1"/>
                </a:solidFill>
              </a:rPr>
              <a:t>TabControl</a:t>
            </a:r>
            <a:r>
              <a:rPr lang="en-US" dirty="0"/>
              <a:t>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TreeView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 descr="Image result for men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0" y="967195"/>
            <a:ext cx="3293020" cy="32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Presents a hierarchical 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Data with nodes that can be expanded and collapsed</a:t>
            </a: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Important events: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Expanded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Collapsed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Unselected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0"/>
          <a:stretch/>
        </p:blipFill>
        <p:spPr>
          <a:xfrm>
            <a:off x="6810103" y="2717951"/>
            <a:ext cx="3614057" cy="3264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6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4977" y="1386338"/>
            <a:ext cx="10961435" cy="5293217"/>
          </a:xfrm>
        </p:spPr>
        <p:txBody>
          <a:bodyPr/>
          <a:lstStyle/>
          <a:p>
            <a:r>
              <a:rPr lang="en-US" dirty="0"/>
              <a:t> &lt;</a:t>
            </a:r>
            <a:r>
              <a:rPr lang="en-US" dirty="0">
                <a:solidFill>
                  <a:schemeClr val="bg1"/>
                </a:solidFill>
              </a:rPr>
              <a:t>TreeView</a:t>
            </a:r>
            <a:r>
              <a:rPr lang="en-US" dirty="0"/>
              <a:t>&gt;</a:t>
            </a:r>
          </a:p>
          <a:p>
            <a:r>
              <a:rPr lang="en-US" dirty="0" smtClean="0"/>
              <a:t>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1"&gt;</a:t>
            </a:r>
          </a:p>
          <a:p>
            <a:r>
              <a:rPr lang="en-US" dirty="0" smtClean="0"/>
              <a:t>	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2.1" /&gt;</a:t>
            </a:r>
          </a:p>
          <a:p>
            <a:r>
              <a:rPr lang="en-US" dirty="0" smtClean="0"/>
              <a:t>	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2.2"&gt;</a:t>
            </a:r>
          </a:p>
          <a:p>
            <a:r>
              <a:rPr lang="en-US" dirty="0" smtClean="0"/>
              <a:t>		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3.1" /&gt;</a:t>
            </a:r>
          </a:p>
          <a:p>
            <a:r>
              <a:rPr lang="en-US" dirty="0" smtClean="0"/>
              <a:t>		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3.2" /&gt;</a:t>
            </a:r>
          </a:p>
          <a:p>
            <a:r>
              <a:rPr lang="en-US" dirty="0" smtClean="0"/>
              <a:t>		&lt;/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&gt;</a:t>
            </a:r>
          </a:p>
          <a:p>
            <a:r>
              <a:rPr lang="en-US" dirty="0" smtClean="0"/>
              <a:t>		&lt;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 Header="Level 2.3" /&gt;</a:t>
            </a:r>
          </a:p>
          <a:p>
            <a:r>
              <a:rPr lang="en-US" dirty="0" smtClean="0"/>
              <a:t>	&lt;/</a:t>
            </a:r>
            <a:r>
              <a:rPr lang="en-US" dirty="0">
                <a:solidFill>
                  <a:schemeClr val="bg1"/>
                </a:solidFill>
              </a:rPr>
              <a:t>TreeViewItem</a:t>
            </a:r>
            <a:r>
              <a:rPr lang="en-US" dirty="0"/>
              <a:t>&gt;</a:t>
            </a:r>
          </a:p>
          <a:p>
            <a:r>
              <a:rPr lang="en-US" dirty="0" smtClean="0"/>
              <a:t> &lt;/</a:t>
            </a:r>
            <a:r>
              <a:rPr lang="en-US" dirty="0">
                <a:solidFill>
                  <a:schemeClr val="bg1"/>
                </a:solidFill>
              </a:rPr>
              <a:t>TreeView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TreeView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ListView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 descr="Image result for men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0" y="967195"/>
            <a:ext cx="3293020" cy="32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 smtClean="0"/>
              <a:t>derives </a:t>
            </a:r>
            <a:r>
              <a:rPr lang="en-US" dirty="0"/>
              <a:t>from </a:t>
            </a:r>
            <a:r>
              <a:rPr lang="en-US" sz="3198" b="1" noProof="1">
                <a:solidFill>
                  <a:schemeClr val="bg1"/>
                </a:solidFill>
                <a:latin typeface="Consolas" pitchFamily="49" charset="0"/>
              </a:rPr>
              <a:t>ListBox</a:t>
            </a:r>
            <a:endParaRPr lang="en-US" sz="3198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dirty="0"/>
              <a:t>It uses the </a:t>
            </a:r>
            <a:r>
              <a:rPr lang="en-US" sz="3198" b="1" dirty="0">
                <a:solidFill>
                  <a:schemeClr val="bg1"/>
                </a:solidFill>
                <a:latin typeface="Consolas" pitchFamily="49" charset="0"/>
              </a:rPr>
              <a:t>Extended</a:t>
            </a:r>
            <a:r>
              <a:rPr lang="en-US" dirty="0"/>
              <a:t> </a:t>
            </a:r>
            <a:r>
              <a:rPr lang="en-US" sz="3198" b="1" noProof="1">
                <a:solidFill>
                  <a:schemeClr val="bg1"/>
                </a:solidFill>
                <a:latin typeface="Consolas" pitchFamily="49" charset="0"/>
              </a:rPr>
              <a:t>SelectionMode</a:t>
            </a:r>
            <a:r>
              <a:rPr lang="en-US" dirty="0"/>
              <a:t> by default</a:t>
            </a:r>
          </a:p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198" b="1" noProof="1">
                <a:solidFill>
                  <a:schemeClr val="bg1"/>
                </a:solidFill>
                <a:latin typeface="Consolas" pitchFamily="49" charset="0"/>
              </a:rPr>
              <a:t>View</a:t>
            </a:r>
            <a:r>
              <a:rPr lang="en-US" dirty="0"/>
              <a:t> 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dirty="0"/>
              <a:t>E</a:t>
            </a:r>
            <a:r>
              <a:rPr lang="en-US" noProof="1"/>
              <a:t>nable</a:t>
            </a:r>
            <a:r>
              <a:rPr lang="en-US" dirty="0"/>
              <a:t> customize the view in a richer way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dirty="0"/>
              <a:t>The View property is of type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ViewBase</a:t>
            </a:r>
            <a:r>
              <a:rPr lang="en-US" dirty="0"/>
              <a:t>, an abstract class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555" y="1332461"/>
            <a:ext cx="7912006" cy="3201618"/>
          </a:xfrm>
        </p:spPr>
        <p:txBody>
          <a:bodyPr/>
          <a:lstStyle/>
          <a:p>
            <a:r>
              <a:rPr lang="en-US" dirty="0" smtClean="0"/>
              <a:t> &lt;</a:t>
            </a:r>
            <a:r>
              <a:rPr lang="en-US" dirty="0">
                <a:solidFill>
                  <a:schemeClr val="bg1"/>
                </a:solidFill>
              </a:rPr>
              <a:t>ListView</a:t>
            </a:r>
            <a:r>
              <a:rPr lang="en-US" dirty="0"/>
              <a:t> Width</a:t>
            </a:r>
            <a:r>
              <a:rPr lang="en-US" dirty="0" smtClean="0"/>
              <a:t>="</a:t>
            </a:r>
            <a:r>
              <a:rPr lang="en-US" dirty="0"/>
              <a:t> 200 </a:t>
            </a:r>
            <a:r>
              <a:rPr lang="en-US" dirty="0" smtClean="0"/>
              <a:t>" </a:t>
            </a:r>
            <a:r>
              <a:rPr lang="en-US" dirty="0"/>
              <a:t>Height="200"&gt;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bg1"/>
                </a:solidFill>
              </a:rPr>
              <a:t>ListViewItem</a:t>
            </a:r>
            <a:r>
              <a:rPr lang="en-US" dirty="0"/>
              <a:t> Content="</a:t>
            </a:r>
            <a:r>
              <a:rPr lang="en-US" dirty="0" smtClean="0"/>
              <a:t>C /&gt;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>
                <a:solidFill>
                  <a:schemeClr val="bg1"/>
                </a:solidFill>
              </a:rPr>
              <a:t>ListViewItem</a:t>
            </a:r>
            <a:r>
              <a:rPr lang="en-US" dirty="0"/>
              <a:t> Content="WPF</a:t>
            </a:r>
            <a:r>
              <a:rPr lang="en-US" dirty="0" smtClean="0"/>
              <a:t>"</a:t>
            </a:r>
            <a:r>
              <a:rPr lang="en-US" dirty="0"/>
              <a:t>/&gt;</a:t>
            </a:r>
          </a:p>
          <a:p>
            <a:r>
              <a:rPr lang="en-US" dirty="0" smtClean="0"/>
              <a:t>	&lt;</a:t>
            </a:r>
            <a:r>
              <a:rPr lang="en-US" dirty="0">
                <a:solidFill>
                  <a:schemeClr val="bg1"/>
                </a:solidFill>
              </a:rPr>
              <a:t>ListViewItem</a:t>
            </a:r>
            <a:r>
              <a:rPr lang="en-US" dirty="0"/>
              <a:t> Content="</a:t>
            </a:r>
            <a:r>
              <a:rPr lang="en-US" dirty="0" smtClean="0"/>
              <a:t>ASP.NET"</a:t>
            </a:r>
            <a:r>
              <a:rPr lang="en-US" dirty="0"/>
              <a:t>/&gt;</a:t>
            </a:r>
          </a:p>
          <a:p>
            <a:r>
              <a:rPr lang="en-US" dirty="0" smtClean="0"/>
              <a:t>	&lt;</a:t>
            </a:r>
            <a:r>
              <a:rPr lang="en-US" dirty="0">
                <a:solidFill>
                  <a:schemeClr val="bg1"/>
                </a:solidFill>
              </a:rPr>
              <a:t>ListViewItem</a:t>
            </a:r>
            <a:r>
              <a:rPr lang="en-US" dirty="0"/>
              <a:t> Content=".NET </a:t>
            </a:r>
            <a:r>
              <a:rPr lang="en-US" dirty="0" smtClean="0"/>
              <a:t>Core"/&gt;</a:t>
            </a:r>
            <a:endParaRPr lang="en-US" dirty="0"/>
          </a:p>
          <a:p>
            <a:r>
              <a:rPr lang="en-US" dirty="0" smtClean="0"/>
              <a:t> &lt;/</a:t>
            </a:r>
            <a:r>
              <a:rPr lang="en-US" dirty="0">
                <a:solidFill>
                  <a:schemeClr val="bg1"/>
                </a:solidFill>
              </a:rPr>
              <a:t>ListView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ContextMenu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7" r="1202"/>
          <a:stretch/>
        </p:blipFill>
        <p:spPr>
          <a:xfrm>
            <a:off x="7776753" y="2586041"/>
            <a:ext cx="4258493" cy="3811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2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35" y="1424544"/>
            <a:ext cx="8615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StackPanel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Wrap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Dock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Canvas Panel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Containers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Grid Splitters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TreeView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GridView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6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69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are things that contain other things</a:t>
            </a:r>
          </a:p>
          <a:p>
            <a:pPr lvl="1"/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sections</a:t>
            </a:r>
            <a:r>
              <a:rPr lang="en-US" dirty="0"/>
              <a:t> in HTML</a:t>
            </a:r>
          </a:p>
          <a:p>
            <a:pPr lvl="1"/>
            <a:r>
              <a:rPr lang="en-US" dirty="0"/>
              <a:t>They hold other controls / elements</a:t>
            </a:r>
          </a:p>
          <a:p>
            <a:pPr lvl="1"/>
            <a:r>
              <a:rPr lang="en-US" dirty="0"/>
              <a:t>Used to build the layout of the application</a:t>
            </a:r>
          </a:p>
          <a:p>
            <a:r>
              <a:rPr lang="en-US" dirty="0"/>
              <a:t>Every container is given a space to consume</a:t>
            </a:r>
          </a:p>
          <a:p>
            <a:pPr lvl="1"/>
            <a:r>
              <a:rPr lang="en-US" dirty="0"/>
              <a:t>All his children are in this space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287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Containers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XAML containers are called </a:t>
            </a:r>
            <a:r>
              <a:rPr lang="en-US" b="1" dirty="0">
                <a:solidFill>
                  <a:schemeClr val="bg1"/>
                </a:solidFill>
              </a:rPr>
              <a:t>Panels</a:t>
            </a:r>
          </a:p>
          <a:p>
            <a:r>
              <a:rPr lang="en-US" dirty="0"/>
              <a:t>Three common types of panels</a:t>
            </a:r>
          </a:p>
          <a:p>
            <a:pPr lvl="1"/>
            <a:r>
              <a:rPr lang="en-US" dirty="0"/>
              <a:t>Panels with absolute coordinates</a:t>
            </a:r>
          </a:p>
          <a:p>
            <a:pPr lvl="1"/>
            <a:r>
              <a:rPr lang="en-US" dirty="0"/>
              <a:t>Panels with stacking order</a:t>
            </a:r>
          </a:p>
          <a:p>
            <a:pPr lvl="1"/>
            <a:r>
              <a:rPr lang="en-US" dirty="0"/>
              <a:t>Panels with proportional or with rows/columns</a:t>
            </a:r>
          </a:p>
          <a:p>
            <a:r>
              <a:rPr lang="en-US" dirty="0"/>
              <a:t>Absolute coordinates Panels</a:t>
            </a:r>
          </a:p>
          <a:p>
            <a:pPr lvl="1"/>
            <a:r>
              <a:rPr lang="en-US" sz="3400" dirty="0"/>
              <a:t>Canvas</a:t>
            </a:r>
          </a:p>
          <a:p>
            <a:pPr lvl="1"/>
            <a:r>
              <a:rPr lang="en-US" sz="3400" dirty="0"/>
              <a:t>Controls inside the canvas are arranged based on the Canvas position and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</a:t>
            </a:r>
            <a:r>
              <a:rPr lang="en-US" dirty="0" smtClean="0"/>
              <a:t>Containers (2)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Stacking Panels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StackPanel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DockPanel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WrapPanel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Elements are arranged in a stacking order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i.e. first come goes in the beginning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Proportional Panels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UniformGrid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Arrange the elements in a table-like layout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60" y="1380173"/>
            <a:ext cx="2634478" cy="26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Canvas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An element </a:t>
            </a:r>
            <a:r>
              <a:rPr lang="en-US" dirty="0" smtClean="0"/>
              <a:t>that holds </a:t>
            </a:r>
            <a:r>
              <a:rPr lang="bg-BG" dirty="0" smtClean="0"/>
              <a:t>other </a:t>
            </a:r>
            <a:r>
              <a:rPr lang="en-US" dirty="0" smtClean="0"/>
              <a:t>(child) </a:t>
            </a:r>
            <a:r>
              <a:rPr lang="bg-BG" dirty="0" smtClean="0"/>
              <a:t>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inside are positioned using fixed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coordinates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Places elements behind or in front of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</a:t>
            </a:r>
            <a:r>
              <a:rPr lang="en-US" dirty="0"/>
              <a:t>size and </a:t>
            </a:r>
            <a:r>
              <a:rPr lang="en-US" dirty="0" smtClean="0"/>
              <a:t>clipping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positioned explicitly using coordinates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eft</a:t>
            </a:r>
            <a:r>
              <a:rPr lang="en-US" dirty="0"/>
              <a:t>, </a:t>
            </a:r>
            <a:r>
              <a:rPr lang="en-US" dirty="0" smtClean="0"/>
              <a:t>Right</a:t>
            </a:r>
            <a:r>
              <a:rPr lang="en-US" dirty="0"/>
              <a:t>, </a:t>
            </a:r>
            <a:r>
              <a:rPr lang="en-US" dirty="0" smtClean="0"/>
              <a:t>Top </a:t>
            </a:r>
            <a:r>
              <a:rPr lang="en-US" dirty="0"/>
              <a:t>and </a:t>
            </a:r>
            <a:r>
              <a:rPr lang="en-US" dirty="0" smtClean="0"/>
              <a:t>Bottom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Canvas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750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6575" y="1360212"/>
            <a:ext cx="10961435" cy="468087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 &lt;</a:t>
            </a:r>
            <a:r>
              <a:rPr lang="en-US" sz="2400" dirty="0">
                <a:solidFill>
                  <a:schemeClr val="bg1"/>
                </a:solidFill>
              </a:rPr>
              <a:t>Canvas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Width="</a:t>
            </a:r>
            <a:r>
              <a:rPr lang="en-US" sz="2400" dirty="0">
                <a:solidFill>
                  <a:schemeClr val="tx1"/>
                </a:solidFill>
              </a:rPr>
              <a:t>300" </a:t>
            </a:r>
            <a:r>
              <a:rPr lang="en-US" sz="2400" dirty="0" smtClean="0">
                <a:solidFill>
                  <a:schemeClr val="tx1"/>
                </a:solidFill>
              </a:rPr>
              <a:t>Height="</a:t>
            </a:r>
            <a:r>
              <a:rPr lang="en-US" sz="2400" dirty="0">
                <a:solidFill>
                  <a:schemeClr val="tx1"/>
                </a:solidFill>
              </a:rPr>
              <a:t>250" 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bg-BG" sz="2400" dirty="0" smtClean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Rectangle </a:t>
            </a:r>
            <a:r>
              <a:rPr lang="en-US" sz="2400" dirty="0" smtClean="0">
                <a:solidFill>
                  <a:schemeClr val="bg1"/>
                </a:solidFill>
              </a:rPr>
              <a:t>Canvas.Left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</a:t>
            </a:r>
            <a:r>
              <a:rPr lang="en-US" sz="2400" dirty="0" smtClean="0">
                <a:solidFill>
                  <a:schemeClr val="bg1"/>
                </a:solidFill>
              </a:rPr>
              <a:t>Canvas.Top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</a:t>
            </a:r>
            <a:r>
              <a:rPr lang="bg-BG" sz="2400" dirty="0" smtClean="0">
                <a:solidFill>
                  <a:schemeClr val="tx1"/>
                </a:solidFill>
              </a:rPr>
              <a:t/>
            </a:r>
            <a:br>
              <a:rPr lang="bg-BG" sz="2400" dirty="0" smtClean="0">
                <a:solidFill>
                  <a:schemeClr val="tx1"/>
                </a:solidFill>
              </a:rPr>
            </a:br>
            <a:r>
              <a:rPr lang="bg-BG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Fill="Red</a:t>
            </a:r>
            <a:r>
              <a:rPr lang="bg-BG" sz="2400" dirty="0" smtClean="0">
                <a:solidFill>
                  <a:schemeClr val="tx1"/>
                </a:solidFill>
              </a:rPr>
              <a:t>" </a:t>
            </a:r>
            <a:r>
              <a:rPr lang="en-US" sz="2400" dirty="0" smtClean="0">
                <a:solidFill>
                  <a:schemeClr val="tx1"/>
                </a:solidFill>
              </a:rPr>
              <a:t>Width="</a:t>
            </a:r>
            <a:r>
              <a:rPr lang="en-US" sz="2400" dirty="0">
                <a:solidFill>
                  <a:schemeClr val="tx1"/>
                </a:solidFill>
              </a:rPr>
              <a:t>50" Height = "50" /&gt;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Rectangle </a:t>
            </a:r>
            <a:r>
              <a:rPr lang="en-US" sz="2400" dirty="0" smtClean="0">
                <a:solidFill>
                  <a:schemeClr val="bg1"/>
                </a:solidFill>
              </a:rPr>
              <a:t>Canvas.Right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</a:t>
            </a:r>
            <a:r>
              <a:rPr lang="en-US" sz="2400" dirty="0" smtClean="0">
                <a:solidFill>
                  <a:schemeClr val="bg1"/>
                </a:solidFill>
              </a:rPr>
              <a:t>Canvas.Top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 </a:t>
            </a:r>
            <a:r>
              <a:rPr lang="bg-BG" sz="2400" dirty="0" smtClean="0">
                <a:solidFill>
                  <a:schemeClr val="tx1"/>
                </a:solidFill>
              </a:rPr>
              <a:t/>
            </a:r>
            <a:br>
              <a:rPr lang="bg-BG" sz="2400" dirty="0" smtClean="0">
                <a:solidFill>
                  <a:schemeClr val="tx1"/>
                </a:solidFill>
              </a:rPr>
            </a:br>
            <a:r>
              <a:rPr lang="bg-BG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Fill</a:t>
            </a:r>
            <a:r>
              <a:rPr lang="bg-BG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"Green</a:t>
            </a:r>
            <a:r>
              <a:rPr lang="en-US" sz="2400" dirty="0">
                <a:solidFill>
                  <a:schemeClr val="tx1"/>
                </a:solidFill>
              </a:rPr>
              <a:t>" </a:t>
            </a:r>
            <a:r>
              <a:rPr lang="en-US" sz="2400" dirty="0" smtClean="0">
                <a:solidFill>
                  <a:schemeClr val="tx1"/>
                </a:solidFill>
              </a:rPr>
              <a:t>Width="</a:t>
            </a:r>
            <a:r>
              <a:rPr lang="en-US" sz="2400" dirty="0">
                <a:solidFill>
                  <a:schemeClr val="tx1"/>
                </a:solidFill>
              </a:rPr>
              <a:t>50" </a:t>
            </a:r>
            <a:r>
              <a:rPr lang="en-US" sz="2400" dirty="0" smtClean="0">
                <a:solidFill>
                  <a:schemeClr val="tx1"/>
                </a:solidFill>
              </a:rPr>
              <a:t>Height="</a:t>
            </a:r>
            <a:r>
              <a:rPr lang="en-US" sz="2400" dirty="0">
                <a:solidFill>
                  <a:schemeClr val="tx1"/>
                </a:solidFill>
              </a:rPr>
              <a:t>50" /&gt;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Rectangle </a:t>
            </a:r>
            <a:r>
              <a:rPr lang="en-US" sz="2400" dirty="0" smtClean="0">
                <a:solidFill>
                  <a:schemeClr val="bg1"/>
                </a:solidFill>
              </a:rPr>
              <a:t>Canvas.Left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</a:t>
            </a:r>
            <a:r>
              <a:rPr lang="en-US" sz="2400" dirty="0" smtClean="0">
                <a:solidFill>
                  <a:schemeClr val="bg1"/>
                </a:solidFill>
              </a:rPr>
              <a:t>Canvas.Bottom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 </a:t>
            </a:r>
            <a:r>
              <a:rPr lang="bg-BG" sz="2400" dirty="0" smtClean="0">
                <a:solidFill>
                  <a:schemeClr val="tx1"/>
                </a:solidFill>
              </a:rPr>
              <a:t/>
            </a:r>
            <a:br>
              <a:rPr lang="bg-BG" sz="2400" dirty="0" smtClean="0">
                <a:solidFill>
                  <a:schemeClr val="tx1"/>
                </a:solidFill>
              </a:rPr>
            </a:br>
            <a:r>
              <a:rPr lang="bg-BG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Fill="</a:t>
            </a:r>
            <a:r>
              <a:rPr lang="en-US" sz="2400" dirty="0">
                <a:solidFill>
                  <a:schemeClr val="tx1"/>
                </a:solidFill>
              </a:rPr>
              <a:t>Black" </a:t>
            </a:r>
            <a:r>
              <a:rPr lang="en-US" sz="2400" dirty="0" smtClean="0">
                <a:solidFill>
                  <a:schemeClr val="tx1"/>
                </a:solidFill>
              </a:rPr>
              <a:t>Width="</a:t>
            </a:r>
            <a:r>
              <a:rPr lang="en-US" sz="2400" dirty="0">
                <a:solidFill>
                  <a:schemeClr val="tx1"/>
                </a:solidFill>
              </a:rPr>
              <a:t>50" </a:t>
            </a:r>
            <a:r>
              <a:rPr lang="en-US" sz="2400" dirty="0" smtClean="0">
                <a:solidFill>
                  <a:schemeClr val="tx1"/>
                </a:solidFill>
              </a:rPr>
              <a:t>Height</a:t>
            </a:r>
            <a:r>
              <a:rPr lang="bg-BG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50" /&gt;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Rectangle </a:t>
            </a:r>
            <a:r>
              <a:rPr lang="en-US" sz="2400" dirty="0" smtClean="0">
                <a:solidFill>
                  <a:schemeClr val="bg1"/>
                </a:solidFill>
              </a:rPr>
              <a:t>Canvas.Right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</a:t>
            </a:r>
            <a:r>
              <a:rPr lang="en-US" sz="2400" dirty="0" smtClean="0">
                <a:solidFill>
                  <a:schemeClr val="bg1"/>
                </a:solidFill>
              </a:rPr>
              <a:t>Canvas.Bottom</a:t>
            </a:r>
            <a:r>
              <a:rPr lang="en-US" sz="2400" dirty="0" smtClean="0">
                <a:solidFill>
                  <a:schemeClr val="tx1"/>
                </a:solidFill>
              </a:rPr>
              <a:t>="</a:t>
            </a:r>
            <a:r>
              <a:rPr lang="en-US" sz="2400" dirty="0">
                <a:solidFill>
                  <a:schemeClr val="tx1"/>
                </a:solidFill>
              </a:rPr>
              <a:t>30"  </a:t>
            </a:r>
            <a:r>
              <a:rPr lang="bg-BG" sz="2400" dirty="0" smtClean="0">
                <a:solidFill>
                  <a:schemeClr val="tx1"/>
                </a:solidFill>
              </a:rPr>
              <a:t/>
            </a:r>
            <a:br>
              <a:rPr lang="bg-BG" sz="2400" dirty="0" smtClean="0">
                <a:solidFill>
                  <a:schemeClr val="tx1"/>
                </a:solidFill>
              </a:rPr>
            </a:br>
            <a:r>
              <a:rPr lang="bg-BG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Fill="</a:t>
            </a:r>
            <a:r>
              <a:rPr lang="en-US" sz="2400" dirty="0">
                <a:solidFill>
                  <a:schemeClr val="tx1"/>
                </a:solidFill>
              </a:rPr>
              <a:t>Blue" </a:t>
            </a:r>
            <a:r>
              <a:rPr lang="en-US" sz="2400" dirty="0" smtClean="0">
                <a:solidFill>
                  <a:schemeClr val="tx1"/>
                </a:solidFill>
              </a:rPr>
              <a:t>Width="</a:t>
            </a:r>
            <a:r>
              <a:rPr lang="en-US" sz="2400" dirty="0">
                <a:solidFill>
                  <a:schemeClr val="tx1"/>
                </a:solidFill>
              </a:rPr>
              <a:t>50" </a:t>
            </a:r>
            <a:r>
              <a:rPr lang="en-US" sz="2400" dirty="0" smtClean="0">
                <a:solidFill>
                  <a:schemeClr val="tx1"/>
                </a:solidFill>
              </a:rPr>
              <a:t>Height="</a:t>
            </a:r>
            <a:r>
              <a:rPr lang="en-US" sz="2400" dirty="0">
                <a:solidFill>
                  <a:schemeClr val="tx1"/>
                </a:solidFill>
              </a:rPr>
              <a:t>50" /&gt;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&lt;/</a:t>
            </a:r>
            <a:r>
              <a:rPr lang="en-US" sz="2400" dirty="0">
                <a:solidFill>
                  <a:schemeClr val="bg1"/>
                </a:solidFill>
              </a:rPr>
              <a:t>Canvas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Canvas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794</Words>
  <Application>Microsoft Office PowerPoint</Application>
  <PresentationFormat>Widescreen</PresentationFormat>
  <Paragraphs>259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WPF Layouts</vt:lpstr>
      <vt:lpstr>Table of Contents</vt:lpstr>
      <vt:lpstr>PowerPoint Presentation</vt:lpstr>
      <vt:lpstr>Containers</vt:lpstr>
      <vt:lpstr>XAML Containers</vt:lpstr>
      <vt:lpstr>XAML Containers (2)</vt:lpstr>
      <vt:lpstr>PowerPoint Presentation</vt:lpstr>
      <vt:lpstr>Canvas</vt:lpstr>
      <vt:lpstr>Canvas Example</vt:lpstr>
      <vt:lpstr>Z-Index</vt:lpstr>
      <vt:lpstr>Z-Index - Example</vt:lpstr>
      <vt:lpstr>PowerPoint Presentation</vt:lpstr>
      <vt:lpstr>StackPanel</vt:lpstr>
      <vt:lpstr>WrapPanel</vt:lpstr>
      <vt:lpstr>DockPanel</vt:lpstr>
      <vt:lpstr>PowerPoint Presentation</vt:lpstr>
      <vt:lpstr>Grid Panel</vt:lpstr>
      <vt:lpstr>Grid Panel - Example</vt:lpstr>
      <vt:lpstr>UniformGrid Panel</vt:lpstr>
      <vt:lpstr>PowerPoint Presentation</vt:lpstr>
      <vt:lpstr>TabControl</vt:lpstr>
      <vt:lpstr>TabControl - Example</vt:lpstr>
      <vt:lpstr>PowerPoint Presentation</vt:lpstr>
      <vt:lpstr>TreeView</vt:lpstr>
      <vt:lpstr>TreeView Example</vt:lpstr>
      <vt:lpstr>PowerPoint Presentation</vt:lpstr>
      <vt:lpstr>ListView</vt:lpstr>
      <vt:lpstr>ContextMenu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10</cp:revision>
  <dcterms:created xsi:type="dcterms:W3CDTF">2018-05-23T13:08:44Z</dcterms:created>
  <dcterms:modified xsi:type="dcterms:W3CDTF">2020-03-19T15:08:28Z</dcterms:modified>
  <cp:category>computer programming;programming;software development;software engineering</cp:category>
</cp:coreProperties>
</file>