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7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5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6858" y="1042770"/>
            <a:ext cx="10965303" cy="882654"/>
          </a:xfrm>
        </p:spPr>
        <p:txBody>
          <a:bodyPr/>
          <a:lstStyle/>
          <a:p>
            <a:r>
              <a:rPr lang="en-US" dirty="0" smtClean="0"/>
              <a:t>What is XAML, Features, MVVM</a:t>
            </a:r>
            <a:endParaRPr lang="en-US" dirty="0"/>
          </a:p>
        </p:txBody>
      </p:sp>
      <p:pic>
        <p:nvPicPr>
          <p:cNvPr id="3074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3" y="1845287"/>
            <a:ext cx="3608556" cy="26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Ð ÐµÐ·ÑÐ»ÑÐ°Ñ Ñ Ð¸Ð·Ð¾Ð±ÑÐ°Ð¶ÐµÐ½Ð¸Ðµ Ð·Ð° wpf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29" y="2959817"/>
            <a:ext cx="4305958" cy="10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30725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70596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7623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174169" y="2837975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8102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9" y="322103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2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112436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05931" y="4396477"/>
            <a:ext cx="2263526" cy="510778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84986" y="4397935"/>
            <a:ext cx="1905878" cy="510778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06393" y="4396477"/>
            <a:ext cx="1371600" cy="510778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3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XAML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2322" y="2021097"/>
            <a:ext cx="24497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3513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XAML supports </a:t>
            </a:r>
            <a:r>
              <a:rPr lang="en-US" sz="3200" b="1" dirty="0">
                <a:solidFill>
                  <a:schemeClr val="bg1"/>
                </a:solidFill>
              </a:rPr>
              <a:t>time-based</a:t>
            </a:r>
            <a:r>
              <a:rPr lang="en-US" dirty="0"/>
              <a:t> animations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Presentation timers are </a:t>
            </a:r>
            <a:r>
              <a:rPr lang="en-US" sz="2800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by </a:t>
            </a:r>
            <a:r>
              <a:rPr lang="en-US" dirty="0"/>
              <a:t>XAML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Scene changes are coordinated using a </a:t>
            </a:r>
            <a:r>
              <a:rPr lang="en-US" b="1" dirty="0">
                <a:solidFill>
                  <a:schemeClr val="bg1"/>
                </a:solidFill>
              </a:rPr>
              <a:t>storyboard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Animations can be triggered by </a:t>
            </a:r>
            <a:r>
              <a:rPr lang="en-US" sz="3200" b="1" dirty="0">
                <a:solidFill>
                  <a:schemeClr val="bg1"/>
                </a:solidFill>
              </a:rPr>
              <a:t>external events</a:t>
            </a:r>
          </a:p>
          <a:p>
            <a:pPr marL="696913" lvl="1" indent="-239713">
              <a:lnSpc>
                <a:spcPct val="100000"/>
              </a:lnSpc>
              <a:defRPr/>
            </a:pPr>
            <a:r>
              <a:rPr lang="en-US" dirty="0"/>
              <a:t>Including </a:t>
            </a:r>
            <a:r>
              <a:rPr lang="en-US" sz="3200" b="1" dirty="0">
                <a:solidFill>
                  <a:schemeClr val="bg1"/>
                </a:solidFill>
              </a:rPr>
              <a:t>user action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Animation can be defined on a per-object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basis </a:t>
            </a:r>
            <a:r>
              <a:rPr lang="en-US" dirty="0"/>
              <a:t>directly from the XAML markup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 smtClean="0"/>
              <a:t>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8232" y="1530041"/>
            <a:ext cx="11308180" cy="833663"/>
          </a:xfrm>
        </p:spPr>
        <p:txBody>
          <a:bodyPr/>
          <a:lstStyle/>
          <a:p>
            <a:r>
              <a:rPr lang="en-US" sz="2000" dirty="0"/>
              <a:t> &lt;Button Name="</a:t>
            </a:r>
            <a:r>
              <a:rPr lang="en-US" sz="2000" dirty="0">
                <a:solidFill>
                  <a:schemeClr val="bg1"/>
                </a:solidFill>
              </a:rPr>
              <a:t>MyButton</a:t>
            </a:r>
            <a:r>
              <a:rPr lang="en-US" sz="2000" dirty="0"/>
              <a:t>" Content="Rotate" Width="200" Height="40" </a:t>
            </a:r>
            <a:br>
              <a:rPr lang="en-US" sz="2000" dirty="0"/>
            </a:br>
            <a:r>
              <a:rPr lang="en-US" sz="2000" dirty="0" smtClean="0"/>
              <a:t>	Click</a:t>
            </a:r>
            <a:r>
              <a:rPr lang="en-US" sz="2000" dirty="0"/>
              <a:t>="</a:t>
            </a:r>
            <a:r>
              <a:rPr lang="en-US" sz="2000" dirty="0">
                <a:solidFill>
                  <a:schemeClr val="bg1"/>
                </a:solidFill>
              </a:rPr>
              <a:t>Button_Click</a:t>
            </a:r>
            <a:r>
              <a:rPr lang="en-US" sz="2000" dirty="0"/>
              <a:t>"&gt;&lt;/Button&gt;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8232" y="2639656"/>
            <a:ext cx="11308180" cy="3757540"/>
          </a:xfrm>
        </p:spPr>
        <p:txBody>
          <a:bodyPr/>
          <a:lstStyle/>
          <a:p>
            <a:r>
              <a:rPr lang="en-US" sz="2000" dirty="0"/>
              <a:t> private void </a:t>
            </a:r>
            <a:r>
              <a:rPr lang="en-US" sz="2000" dirty="0">
                <a:solidFill>
                  <a:schemeClr val="bg1"/>
                </a:solidFill>
              </a:rPr>
              <a:t>Button_Click</a:t>
            </a:r>
            <a:r>
              <a:rPr lang="en-US" sz="2000" dirty="0"/>
              <a:t>(object sender, RoutedEventArgs 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	DoubleAnimation doubleAnimation </a:t>
            </a:r>
            <a:r>
              <a:rPr lang="en-US" sz="2000" dirty="0"/>
              <a:t>= new DoubleAnimation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doubleAnimation.From </a:t>
            </a:r>
            <a:r>
              <a:rPr lang="en-US" sz="2000" dirty="0"/>
              <a:t>= </a:t>
            </a:r>
            <a:r>
              <a:rPr lang="en-US" sz="2000" dirty="0" smtClean="0"/>
              <a:t>0;</a:t>
            </a:r>
            <a:br>
              <a:rPr lang="en-US" sz="2000" dirty="0" smtClean="0"/>
            </a:br>
            <a:r>
              <a:rPr lang="en-US" sz="2000" dirty="0" smtClean="0"/>
              <a:t>	doubleAnimation.To </a:t>
            </a:r>
            <a:r>
              <a:rPr lang="en-US" sz="2000" dirty="0"/>
              <a:t>= </a:t>
            </a:r>
            <a:r>
              <a:rPr lang="en-US" sz="2000" dirty="0" smtClean="0"/>
              <a:t>360;</a:t>
            </a:r>
            <a:br>
              <a:rPr lang="en-US" sz="2000" dirty="0" smtClean="0"/>
            </a:br>
            <a:r>
              <a:rPr lang="en-US" sz="2000" dirty="0" smtClean="0"/>
              <a:t>	doubleAnimation.Duration </a:t>
            </a:r>
            <a:r>
              <a:rPr lang="en-US" sz="2000" dirty="0"/>
              <a:t>= new </a:t>
            </a:r>
            <a:r>
              <a:rPr lang="en-US" sz="2000" dirty="0" smtClean="0"/>
              <a:t>Duration(TimeSpan.FromSeconds(3));</a:t>
            </a:r>
            <a:br>
              <a:rPr lang="en-US" sz="2000" dirty="0" smtClean="0"/>
            </a:br>
            <a:r>
              <a:rPr lang="en-US" sz="2000" dirty="0" smtClean="0"/>
              <a:t>	doubleAnimation.RepeatBehavior </a:t>
            </a:r>
            <a:r>
              <a:rPr lang="en-US" sz="2000" dirty="0"/>
              <a:t>= </a:t>
            </a:r>
            <a:r>
              <a:rPr lang="en-US" sz="2000" dirty="0" smtClean="0"/>
              <a:t>RepeatBehavior.Forever;</a:t>
            </a:r>
            <a:br>
              <a:rPr lang="en-US" sz="2000" dirty="0" smtClean="0"/>
            </a:br>
            <a:r>
              <a:rPr lang="en-US" sz="2000" dirty="0" smtClean="0"/>
              <a:t>	RotateTransform rotateTransform </a:t>
            </a:r>
            <a:r>
              <a:rPr lang="en-US" sz="2000" dirty="0"/>
              <a:t>= new RotateTransform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>
                <a:solidFill>
                  <a:schemeClr val="bg1"/>
                </a:solidFill>
              </a:rPr>
              <a:t>MyButton</a:t>
            </a:r>
            <a:r>
              <a:rPr lang="en-US" sz="2000" dirty="0" smtClean="0"/>
              <a:t>.RenderTransform </a:t>
            </a:r>
            <a:r>
              <a:rPr lang="en-US" sz="2000" dirty="0"/>
              <a:t>= </a:t>
            </a:r>
            <a:r>
              <a:rPr lang="en-US" sz="2000" dirty="0" smtClean="0"/>
              <a:t>rotateTransform;</a:t>
            </a:r>
            <a:br>
              <a:rPr lang="en-US" sz="2000" dirty="0" smtClean="0"/>
            </a:br>
            <a:r>
              <a:rPr lang="en-US" sz="2000" dirty="0" smtClean="0"/>
              <a:t>	rotateTransform.BeginAnimation(RotateTransform.AngleProperty, </a:t>
            </a:r>
            <a:br>
              <a:rPr lang="en-US" sz="2000" dirty="0" smtClean="0"/>
            </a:br>
            <a:r>
              <a:rPr lang="en-US" sz="2000" dirty="0" smtClean="0"/>
              <a:t>		doubleAnimation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438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dirty="0"/>
              <a:t>XAML can incorporate </a:t>
            </a:r>
            <a:r>
              <a:rPr lang="en-US" sz="3200" b="1" dirty="0">
                <a:solidFill>
                  <a:schemeClr val="bg1"/>
                </a:solidFill>
              </a:rPr>
              <a:t>audio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video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</a:t>
            </a:r>
            <a:r>
              <a:rPr lang="en-US" sz="3200" dirty="0"/>
              <a:t>a user interface</a:t>
            </a: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dirty="0"/>
              <a:t>Audio support in XAML is a thin layer over the existing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functionality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Win32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WMP</a:t>
            </a: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dirty="0"/>
              <a:t>XAML supports the </a:t>
            </a:r>
            <a:r>
              <a:rPr lang="en-US" sz="3200" b="1" dirty="0">
                <a:solidFill>
                  <a:schemeClr val="bg1"/>
                </a:solidFill>
              </a:rPr>
              <a:t>videos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formats</a:t>
            </a:r>
            <a:r>
              <a:rPr lang="en-US" sz="3200" dirty="0"/>
              <a:t> that the </a:t>
            </a:r>
            <a:r>
              <a:rPr lang="en-US" sz="3200" b="1" dirty="0">
                <a:solidFill>
                  <a:schemeClr val="bg1"/>
                </a:solidFill>
              </a:rPr>
              <a:t>OS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supports</a:t>
            </a:r>
            <a:endParaRPr lang="en-US" sz="3200" dirty="0"/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b="1" dirty="0">
                <a:solidFill>
                  <a:schemeClr val="bg1"/>
                </a:solidFill>
              </a:rPr>
              <a:t>Relationship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chemeClr val="bg1"/>
                </a:solidFill>
              </a:rPr>
              <a:t>video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animation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is </a:t>
            </a:r>
            <a:r>
              <a:rPr lang="en-US" sz="3200" dirty="0"/>
              <a:t>also supported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dirty="0"/>
              <a:t>They are both ways of showing moving images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dirty="0"/>
              <a:t>Animation can be synchronized with media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 smtClean="0"/>
              <a:t>udio and </a:t>
            </a:r>
            <a:r>
              <a:rPr lang="en-US" dirty="0" smtClean="0"/>
              <a:t>V</a:t>
            </a:r>
            <a:r>
              <a:rPr lang="bg-BG" dirty="0" smtClean="0"/>
              <a:t>ideo </a:t>
            </a:r>
            <a:r>
              <a:rPr lang="en-US" dirty="0" smtClean="0"/>
              <a:t>S</a:t>
            </a:r>
            <a:r>
              <a:rPr lang="bg-BG" dirty="0" smtClean="0"/>
              <a:t>uppor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8232" y="1364582"/>
            <a:ext cx="11803139" cy="833663"/>
          </a:xfrm>
        </p:spPr>
        <p:txBody>
          <a:bodyPr/>
          <a:lstStyle/>
          <a:p>
            <a:r>
              <a:rPr lang="en-US" sz="2000" dirty="0"/>
              <a:t> &lt;Button Name="MyButton" </a:t>
            </a:r>
            <a:r>
              <a:rPr lang="en-US" sz="2000" dirty="0" smtClean="0"/>
              <a:t>Content="Play Audio" </a:t>
            </a:r>
            <a:r>
              <a:rPr lang="en-US" sz="2000" dirty="0"/>
              <a:t>Width="200" Height="40" </a:t>
            </a:r>
            <a:br>
              <a:rPr lang="en-US" sz="2000" dirty="0"/>
            </a:br>
            <a:r>
              <a:rPr lang="en-US" sz="2000" dirty="0" smtClean="0"/>
              <a:t>	Click="</a:t>
            </a:r>
            <a:r>
              <a:rPr lang="en-US" sz="2000" dirty="0">
                <a:solidFill>
                  <a:schemeClr val="bg1"/>
                </a:solidFill>
              </a:rPr>
              <a:t>ButtonOpenAudioFile_Click</a:t>
            </a:r>
            <a:r>
              <a:rPr lang="en-US" sz="2000" dirty="0" smtClean="0"/>
              <a:t>"&gt;&lt;/</a:t>
            </a:r>
            <a:r>
              <a:rPr lang="en-US" sz="2000" dirty="0"/>
              <a:t>Button&gt;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8232" y="2331880"/>
            <a:ext cx="11803139" cy="4065316"/>
          </a:xfrm>
        </p:spPr>
        <p:txBody>
          <a:bodyPr/>
          <a:lstStyle/>
          <a:p>
            <a:r>
              <a:rPr lang="en-US" sz="2000" dirty="0"/>
              <a:t> private void </a:t>
            </a:r>
            <a:r>
              <a:rPr lang="en-US" sz="2000" dirty="0" smtClean="0">
                <a:solidFill>
                  <a:schemeClr val="bg1"/>
                </a:solidFill>
              </a:rPr>
              <a:t>ButtonOpenAudioFile_Click</a:t>
            </a:r>
            <a:r>
              <a:rPr lang="en-US" sz="2000" dirty="0" smtClean="0"/>
              <a:t>(object </a:t>
            </a:r>
            <a:r>
              <a:rPr lang="en-US" sz="2000" dirty="0"/>
              <a:t>sender, RoutedEventArgs 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/>
              <a:t> OpenFileDialog openFileDialog = new OpenFileDialog();</a:t>
            </a:r>
          </a:p>
          <a:p>
            <a:r>
              <a:rPr lang="en-US" sz="2000" dirty="0"/>
              <a:t>            MediaPlayer </a:t>
            </a:r>
            <a:r>
              <a:rPr lang="en-US" sz="2000" dirty="0" smtClean="0"/>
              <a:t>mediaPlayer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bg1"/>
                </a:solidFill>
              </a:rPr>
              <a:t>new MediaPlayer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bg1"/>
                </a:solidFill>
              </a:rPr>
              <a:t>openFileDialog.Filter</a:t>
            </a:r>
            <a:r>
              <a:rPr lang="en-US" sz="2000" dirty="0"/>
              <a:t> = "MP3 files (*.mp3)|*.mp3|All files </a:t>
            </a:r>
            <a:r>
              <a:rPr lang="en-US" sz="2000" dirty="0" smtClean="0"/>
              <a:t>(*.*)|*.*";</a:t>
            </a:r>
            <a:endParaRPr lang="en-US" sz="2000" dirty="0"/>
          </a:p>
          <a:p>
            <a:r>
              <a:rPr lang="en-US" sz="2000" dirty="0"/>
              <a:t>            if (openFileDialog.ShowDialog() == true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/>
              <a:t>                mediaPlayer.Open(new </a:t>
            </a:r>
            <a:r>
              <a:rPr lang="en-US" sz="2000" dirty="0" smtClean="0"/>
              <a:t>Uri(</a:t>
            </a:r>
            <a:r>
              <a:rPr lang="en-US" sz="2000" dirty="0" smtClean="0">
                <a:solidFill>
                  <a:schemeClr val="bg1"/>
                </a:solidFill>
              </a:rPr>
              <a:t>openFileDialog.FileName</a:t>
            </a:r>
            <a:r>
              <a:rPr lang="en-US" sz="2000" dirty="0" smtClean="0"/>
              <a:t>));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en-US" sz="2000" dirty="0">
                <a:solidFill>
                  <a:schemeClr val="bg1"/>
                </a:solidFill>
              </a:rPr>
              <a:t>mediaPlayer.Play()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/>
              <a:t>            }       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In XAML a </a:t>
            </a:r>
            <a:r>
              <a:rPr lang="en-US" sz="32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is a set of properties applied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</a:t>
            </a:r>
            <a:r>
              <a:rPr lang="en-US" dirty="0"/>
              <a:t>used for visual rendering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Similar to the concept of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/>
              <a:t>Use them to standardize </a:t>
            </a:r>
            <a:r>
              <a:rPr lang="en-US" noProof="1"/>
              <a:t>non-formatting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characteristics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XAML styles have specific features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Ability to apply different visual effects </a:t>
            </a:r>
            <a:r>
              <a:rPr lang="en-US" sz="3000" b="1" dirty="0" smtClean="0">
                <a:solidFill>
                  <a:schemeClr val="bg1"/>
                </a:solidFill>
              </a:rPr>
              <a:t>based on user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Styles </a:t>
            </a:r>
            <a:r>
              <a:rPr lang="en-US" dirty="0"/>
              <a:t>are created </a:t>
            </a:r>
            <a:r>
              <a:rPr lang="en-US" dirty="0" smtClean="0"/>
              <a:t>using </a:t>
            </a:r>
            <a:r>
              <a:rPr lang="en-US" sz="3000" b="1" dirty="0" smtClean="0">
                <a:solidFill>
                  <a:schemeClr val="bg1"/>
                </a:solidFill>
              </a:rPr>
              <a:t>MS Expression Blend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bg-BG" b="1" dirty="0" smtClean="0">
                <a:solidFill>
                  <a:schemeClr val="bg1"/>
                </a:solidFill>
              </a:rPr>
              <a:t>emplates</a:t>
            </a:r>
            <a:r>
              <a:rPr lang="en-US" dirty="0"/>
              <a:t> </a:t>
            </a:r>
            <a:r>
              <a:rPr lang="bg-BG" dirty="0" smtClean="0"/>
              <a:t>in </a:t>
            </a:r>
            <a:r>
              <a:rPr lang="en-US" dirty="0"/>
              <a:t>XAML </a:t>
            </a:r>
            <a:r>
              <a:rPr lang="bg-BG" dirty="0" smtClean="0"/>
              <a:t>allow</a:t>
            </a:r>
            <a:r>
              <a:rPr lang="en-US" dirty="0"/>
              <a:t> </a:t>
            </a:r>
            <a:r>
              <a:rPr lang="bg-BG" dirty="0" smtClean="0"/>
              <a:t>you </a:t>
            </a:r>
            <a:r>
              <a:rPr lang="bg-BG" dirty="0"/>
              <a:t>to fully change the UI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of </a:t>
            </a:r>
            <a:r>
              <a:rPr lang="bg-BG" dirty="0"/>
              <a:t>anything in </a:t>
            </a:r>
            <a:r>
              <a:rPr lang="en-US" dirty="0"/>
              <a:t>XAML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Different t</a:t>
            </a:r>
            <a:r>
              <a:rPr lang="bg-BG" dirty="0"/>
              <a:t>emplates available within </a:t>
            </a:r>
            <a:r>
              <a:rPr lang="en-US" dirty="0"/>
              <a:t>XAML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400" b="1" noProof="1">
                <a:solidFill>
                  <a:schemeClr val="bg1"/>
                </a:solidFill>
              </a:rPr>
              <a:t>ControlTemplate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noProof="1"/>
              <a:t>Manages the visualization of a control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400" b="1" noProof="1">
                <a:solidFill>
                  <a:schemeClr val="bg1"/>
                </a:solidFill>
              </a:rPr>
              <a:t>ItemsPanelTemplate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noProof="1"/>
              <a:t>Handles the visualization panel of list control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400" b="1" noProof="1">
                <a:solidFill>
                  <a:schemeClr val="bg1"/>
                </a:solidFill>
              </a:rPr>
              <a:t>DataTemplate</a:t>
            </a:r>
            <a:r>
              <a:rPr lang="en-US" noProof="1"/>
              <a:t> and </a:t>
            </a:r>
            <a:r>
              <a:rPr lang="bg-BG" sz="3400" b="1" dirty="0">
                <a:solidFill>
                  <a:schemeClr val="bg1"/>
                </a:solidFill>
              </a:rPr>
              <a:t>HierarchicalDataTemplate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Responsible for the visualization of items in list controls</a:t>
            </a:r>
          </a:p>
          <a:p>
            <a:pPr lvl="1">
              <a:lnSpc>
                <a:spcPct val="100000"/>
              </a:lnSpc>
              <a:defRPr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9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/>
              <a:t>are more abstract and loosely-coupled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</a:t>
            </a:r>
            <a:r>
              <a:rPr lang="en-US" dirty="0"/>
              <a:t>of events</a:t>
            </a:r>
            <a:endParaRPr lang="en-US" dirty="0">
              <a:solidFill>
                <a:srgbClr val="6600FF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Examples: copy, cut, paste, save, etc.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200" b="1" dirty="0">
                <a:solidFill>
                  <a:schemeClr val="bg1"/>
                </a:solidFill>
              </a:rPr>
              <a:t>XAML</a:t>
            </a:r>
            <a:r>
              <a:rPr lang="en-US" dirty="0"/>
              <a:t> support for commands reduces the amount of code we need to write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It gives us </a:t>
            </a:r>
            <a:r>
              <a:rPr lang="en-US" sz="3200" b="1" dirty="0">
                <a:solidFill>
                  <a:schemeClr val="bg1"/>
                </a:solidFill>
              </a:rPr>
              <a:t>more flexibility </a:t>
            </a:r>
            <a:r>
              <a:rPr lang="en-US" dirty="0"/>
              <a:t>to change the </a:t>
            </a:r>
            <a:r>
              <a:rPr lang="en-US" sz="3200" b="1" dirty="0">
                <a:solidFill>
                  <a:schemeClr val="bg1"/>
                </a:solidFill>
              </a:rPr>
              <a:t>UI</a:t>
            </a:r>
            <a:r>
              <a:rPr lang="en-US" dirty="0"/>
              <a:t> without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breaking </a:t>
            </a:r>
            <a:r>
              <a:rPr lang="en-US" dirty="0"/>
              <a:t>the back-end logic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Commands have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binding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What is XAML?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What is XML?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XAML Features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Animations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Speech Recognition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Audio Video</a:t>
            </a:r>
            <a:endParaRPr lang="en-US" sz="3600" dirty="0" smtClean="0"/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MVVM Pattern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108" y="2083747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2"/>
                </a:solidFill>
              </a:rPr>
              <a:t>Model</a:t>
            </a:r>
            <a:br>
              <a:rPr lang="en-US" sz="4800" dirty="0" smtClean="0">
                <a:solidFill>
                  <a:schemeClr val="bg2"/>
                </a:solidFill>
              </a:rPr>
            </a:br>
            <a:r>
              <a:rPr lang="en-US" sz="4800" dirty="0" smtClean="0">
                <a:solidFill>
                  <a:schemeClr val="bg2"/>
                </a:solidFill>
              </a:rPr>
              <a:t>View</a:t>
            </a:r>
            <a:br>
              <a:rPr lang="en-US" sz="4800" dirty="0" smtClean="0">
                <a:solidFill>
                  <a:schemeClr val="bg2"/>
                </a:solidFill>
              </a:rPr>
            </a:br>
            <a:r>
              <a:rPr lang="en-US" sz="4800" dirty="0">
                <a:solidFill>
                  <a:schemeClr val="bg2"/>
                </a:solidFill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2724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MVVM is a multi-layer architectural pattern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Mostly used in </a:t>
            </a:r>
            <a:r>
              <a:rPr lang="en-US" sz="3000" b="1" dirty="0">
                <a:solidFill>
                  <a:schemeClr val="bg1"/>
                </a:solidFill>
              </a:rPr>
              <a:t>WPF</a:t>
            </a:r>
            <a:r>
              <a:rPr lang="en-US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Silverlight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Win8 Apps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Lately used with </a:t>
            </a:r>
            <a:r>
              <a:rPr lang="en-US" sz="3000" b="1" dirty="0">
                <a:solidFill>
                  <a:schemeClr val="bg1"/>
                </a:solidFill>
              </a:rPr>
              <a:t>HTML and JavaScript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</a:rPr>
              <a:t>Model-View-ViewModel</a:t>
            </a:r>
            <a:r>
              <a:rPr lang="en-US" dirty="0" smtClean="0"/>
              <a:t> </a:t>
            </a:r>
            <a:r>
              <a:rPr lang="en-US" dirty="0"/>
              <a:t>separates </a:t>
            </a:r>
            <a:r>
              <a:rPr lang="en-US" sz="3000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logic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business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  <a:p>
            <a:pPr>
              <a:lnSpc>
                <a:spcPct val="90000"/>
              </a:lnSpc>
            </a:pPr>
            <a:r>
              <a:rPr lang="en-US" dirty="0"/>
              <a:t>MVVM makes it easier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developers and the front-end developers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Change the presentation layer at any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Extend the project with less difficulties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3" y="2085927"/>
            <a:ext cx="4468575" cy="4048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88" y="2085927"/>
            <a:ext cx="4790047" cy="40485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4853" y="1123567"/>
            <a:ext cx="4032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Easy to put clothes </a:t>
            </a:r>
            <a:r>
              <a:rPr lang="en-US" sz="2400" dirty="0" smtClean="0"/>
              <a:t>away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Really </a:t>
            </a:r>
            <a:r>
              <a:rPr lang="en-US" sz="2400" dirty="0"/>
              <a:t>hard to get dressed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25288" y="1123567"/>
            <a:ext cx="5008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 bit more work to put things away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Makes getting dressed easy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0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</a:t>
            </a:r>
            <a:r>
              <a:rPr lang="en-US" dirty="0" smtClean="0"/>
              <a:t>Concerns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57" y="1360632"/>
            <a:ext cx="3550420" cy="4655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97" y="1364295"/>
            <a:ext cx="3837189" cy="4652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1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MVVM consists of three layers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the Presentation Layer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Contains only GUI elements, but no functionality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an object model that represents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state content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data access layer that represents that content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Holds just pure C# objects and data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Should not be coupled with a concrete technology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its DLLs (WPF or Silverlight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is a "</a:t>
            </a:r>
            <a:r>
              <a:rPr lang="en-US" b="1" dirty="0">
                <a:solidFill>
                  <a:schemeClr val="bg1"/>
                </a:solidFill>
              </a:rPr>
              <a:t>Model of the View</a:t>
            </a:r>
            <a:r>
              <a:rPr lang="en-US" dirty="0"/>
              <a:t>"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of the View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Serves in data binding between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Acts as a </a:t>
            </a:r>
            <a:r>
              <a:rPr lang="en-US" b="1" dirty="0">
                <a:solidFill>
                  <a:schemeClr val="bg1"/>
                </a:solidFill>
              </a:rPr>
              <a:t>binder/converter</a:t>
            </a:r>
            <a:r>
              <a:rPr lang="en-US" dirty="0"/>
              <a:t> of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Passes commands from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into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Exposes public</a:t>
            </a:r>
            <a:r>
              <a:rPr lang="en-US" b="1" dirty="0">
                <a:solidFill>
                  <a:schemeClr val="bg1"/>
                </a:solidFill>
              </a:rPr>
              <a:t> 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,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Should be as </a:t>
            </a:r>
            <a:r>
              <a:rPr lang="en-US" b="1" dirty="0">
                <a:solidFill>
                  <a:schemeClr val="bg1"/>
                </a:solidFill>
              </a:rPr>
              <a:t>less coupled </a:t>
            </a:r>
            <a:r>
              <a:rPr lang="en-US" dirty="0"/>
              <a:t>with technology </a:t>
            </a:r>
            <a:r>
              <a:rPr lang="en-US" dirty="0" smtClean="0"/>
              <a:t>as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possible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535837" y="1686757"/>
            <a:ext cx="8993080" cy="7368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2432482" y="2610035"/>
            <a:ext cx="372862" cy="51490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9785229" y="2610035"/>
            <a:ext cx="372862" cy="51490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5845946" y="2610035"/>
            <a:ext cx="372862" cy="51490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35837" y="3293615"/>
            <a:ext cx="8993080" cy="7368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35837" y="4199137"/>
            <a:ext cx="8993080" cy="736846"/>
          </a:xfrm>
          <a:prstGeom prst="roundRect">
            <a:avLst/>
          </a:prstGeom>
          <a:solidFill>
            <a:srgbClr val="234465">
              <a:alpha val="54118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Services / Repositories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51247" y="5265937"/>
            <a:ext cx="2707689" cy="99282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78532" y="5265937"/>
            <a:ext cx="2707689" cy="99282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705817" y="5265937"/>
            <a:ext cx="2707689" cy="99282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35836" y="5104659"/>
            <a:ext cx="8993081" cy="12925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0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of MVVM is to make the layers loosely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coupled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dirty="0"/>
              <a:t> knows only about the </a:t>
            </a:r>
            <a:r>
              <a:rPr lang="en-US" sz="2800" b="1" dirty="0">
                <a:solidFill>
                  <a:schemeClr val="bg1"/>
                </a:solidFill>
              </a:rPr>
              <a:t>ViewModel</a:t>
            </a:r>
          </a:p>
          <a:p>
            <a:pPr lvl="2"/>
            <a:r>
              <a:rPr lang="en-US" dirty="0"/>
              <a:t>The View has no idea of the Model</a:t>
            </a:r>
          </a:p>
          <a:p>
            <a:pPr lvl="1"/>
            <a:r>
              <a:rPr lang="en-US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only knows about the </a:t>
            </a:r>
            <a:r>
              <a:rPr lang="en-US" sz="2800" b="1" dirty="0">
                <a:solidFill>
                  <a:schemeClr val="bg1"/>
                </a:solidFill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The ViewModel has no idea of the View</a:t>
            </a:r>
          </a:p>
          <a:p>
            <a:pPr lvl="1"/>
            <a:r>
              <a:rPr lang="en-US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knows nothing about the other layers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Layers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094427" y="5861849"/>
            <a:ext cx="1168736" cy="4602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154350" y="5861849"/>
            <a:ext cx="2052500" cy="4602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138015" y="5884721"/>
            <a:ext cx="1357211" cy="4602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4457448" y="5948306"/>
            <a:ext cx="502617" cy="3330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7421124" y="5948306"/>
            <a:ext cx="502617" cy="3330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4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10719" y="3076970"/>
            <a:ext cx="3382392" cy="19211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Maintainability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24904" y="3076970"/>
            <a:ext cx="3382392" cy="19211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Testability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339089" y="3076970"/>
            <a:ext cx="3382392" cy="19211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Extensibility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94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Across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90405" y="1561994"/>
            <a:ext cx="2313098" cy="112015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754306" y="2540142"/>
            <a:ext cx="2429845" cy="112015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06050" y="3750613"/>
            <a:ext cx="2525145" cy="112015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Window8/WinRT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68622" y="4961084"/>
            <a:ext cx="3229251" cy="133202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(Knockout/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779672" y="3840931"/>
            <a:ext cx="3039030" cy="112015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Xamarin/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756164" y="2720778"/>
            <a:ext cx="2313098" cy="112015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10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xaml png imag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27" y="1152232"/>
            <a:ext cx="3041797" cy="304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Speech R</a:t>
            </a:r>
            <a:r>
              <a:rPr lang="en-US" dirty="0" smtClean="0"/>
              <a:t>ecognition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108" y="2083747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  <p:pic>
        <p:nvPicPr>
          <p:cNvPr id="1028" name="Picture 4" descr="Image result for speech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77" y="1484631"/>
            <a:ext cx="3214643" cy="21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 smtClean="0"/>
              <a:t>Add referenced – System.Speech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endParaRPr lang="en-US" dirty="0" smtClean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 smtClean="0"/>
              <a:t>Install if it's needed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56" y="1837473"/>
            <a:ext cx="4988605" cy="332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59" y="1837473"/>
            <a:ext cx="3992053" cy="1223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Ð ÐµÐ·ÑÐ»ÑÐ°Ñ Ñ Ð¸Ð·Ð¾Ð±ÑÐ°Ð¶ÐµÐ½Ð¸Ðµ Ð·Ð° speech"/>
          <p:cNvPicPr>
            <a:picLocks noChangeAspect="1" noChangeArrowheads="1"/>
          </p:cNvPicPr>
          <p:nvPr/>
        </p:nvPicPr>
        <p:blipFill>
          <a:blip r:embed="rId4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06" y="3286089"/>
            <a:ext cx="3350757" cy="33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4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8231" y="1243314"/>
            <a:ext cx="11803139" cy="1595680"/>
          </a:xfrm>
        </p:spPr>
        <p:txBody>
          <a:bodyPr/>
          <a:lstStyle/>
          <a:p>
            <a:r>
              <a:rPr lang="en-US" sz="2000" dirty="0"/>
              <a:t> &lt;ToggleButton Name="ButtonToggleListening" Click</a:t>
            </a:r>
            <a:r>
              <a:rPr lang="en-US" sz="2000" dirty="0" smtClean="0"/>
              <a:t>="</a:t>
            </a:r>
            <a:r>
              <a:rPr lang="en-US" sz="2000" dirty="0">
                <a:solidFill>
                  <a:schemeClr val="bg1"/>
                </a:solidFill>
              </a:rPr>
              <a:t>ButtonToggleListening_Click</a:t>
            </a:r>
            <a:r>
              <a:rPr lang="en-US" sz="2000" dirty="0" smtClean="0"/>
              <a:t>" </a:t>
            </a:r>
            <a:br>
              <a:rPr lang="en-US" sz="2000" dirty="0" smtClean="0"/>
            </a:br>
            <a:r>
              <a:rPr lang="en-US" sz="2000" dirty="0" smtClean="0"/>
              <a:t>	Content</a:t>
            </a:r>
            <a:r>
              <a:rPr lang="en-US" sz="2000" dirty="0"/>
              <a:t>="Listen"/&gt;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Label Name="</a:t>
            </a:r>
            <a:r>
              <a:rPr lang="en-US" sz="2000" dirty="0">
                <a:solidFill>
                  <a:schemeClr val="bg1"/>
                </a:solidFill>
              </a:rPr>
              <a:t>Label</a:t>
            </a:r>
            <a:r>
              <a:rPr lang="en-US" sz="2000" dirty="0"/>
              <a:t>" HorizontalAlignment="Center" VerticalAlignment="Center"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FontSize</a:t>
            </a:r>
            <a:r>
              <a:rPr lang="en-US" sz="2000" dirty="0"/>
              <a:t>="48"/&gt;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Recognition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8231" y="2971314"/>
            <a:ext cx="11803139" cy="3757540"/>
          </a:xfrm>
        </p:spPr>
        <p:txBody>
          <a:bodyPr/>
          <a:lstStyle/>
          <a:p>
            <a:r>
              <a:rPr lang="en-US" sz="2000" dirty="0" smtClean="0"/>
              <a:t>SpeechRecognitionEngine </a:t>
            </a:r>
            <a:r>
              <a:rPr lang="en-US" sz="2000" dirty="0"/>
              <a:t>speechRecognizer = new SpeechRecognitionEngine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 smtClean="0"/>
              <a:t>	public </a:t>
            </a:r>
            <a:r>
              <a:rPr lang="en-US" sz="2000" dirty="0"/>
              <a:t>MainWindow</a:t>
            </a:r>
            <a:r>
              <a:rPr lang="en-US" sz="2000" dirty="0" smtClean="0"/>
              <a:t>() 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  InitializeComponent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</a:t>
            </a:r>
            <a:r>
              <a:rPr lang="en-US" sz="2000" dirty="0" smtClean="0"/>
              <a:t> speechRecognizer.SpeechRecognized </a:t>
            </a:r>
            <a:r>
              <a:rPr lang="en-US" sz="2000" dirty="0"/>
              <a:t>+= </a:t>
            </a:r>
            <a:r>
              <a:rPr lang="en-US" sz="2000" dirty="0" smtClean="0"/>
              <a:t>SpeechRecognizer_SpeechRecognized;</a:t>
            </a:r>
            <a:br>
              <a:rPr lang="en-US" sz="2000" dirty="0" smtClean="0"/>
            </a:br>
            <a:r>
              <a:rPr lang="en-US" sz="2000" dirty="0" smtClean="0"/>
              <a:t>	  GrammarBuilder grammarBuilder </a:t>
            </a:r>
            <a:r>
              <a:rPr lang="en-US" sz="2000" dirty="0"/>
              <a:t>= new GrammarBuilder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  Choices </a:t>
            </a:r>
            <a:r>
              <a:rPr lang="en-US" sz="2000" dirty="0"/>
              <a:t>valueChoices = new Choices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  valueChoices.Add</a:t>
            </a:r>
            <a:r>
              <a:rPr lang="en-US" sz="2000" dirty="0"/>
              <a:t>("</a:t>
            </a:r>
            <a:r>
              <a:rPr lang="en-US" sz="2000" dirty="0">
                <a:solidFill>
                  <a:schemeClr val="bg1"/>
                </a:solidFill>
              </a:rPr>
              <a:t>softuni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bg1"/>
                </a:solidFill>
              </a:rPr>
              <a:t>csharp</a:t>
            </a:r>
            <a:r>
              <a:rPr lang="en-US" sz="2000" dirty="0" smtClean="0"/>
              <a:t>");</a:t>
            </a:r>
            <a:br>
              <a:rPr lang="en-US" sz="2000" dirty="0" smtClean="0"/>
            </a:br>
            <a:r>
              <a:rPr lang="en-US" sz="2000" dirty="0" smtClean="0"/>
              <a:t>           grammarBuilder.Append(valueChoices);</a:t>
            </a:r>
            <a:br>
              <a:rPr lang="en-US" sz="2000" dirty="0" smtClean="0"/>
            </a:br>
            <a:r>
              <a:rPr lang="en-US" sz="2000" dirty="0" smtClean="0"/>
              <a:t>	  speechRecognizer.LoadGrammar(new </a:t>
            </a:r>
            <a:r>
              <a:rPr lang="en-US" sz="2000" dirty="0"/>
              <a:t>Grammar(grammarBuilder</a:t>
            </a:r>
            <a:r>
              <a:rPr lang="en-US" sz="2000" dirty="0" smtClean="0"/>
              <a:t>));</a:t>
            </a:r>
            <a:br>
              <a:rPr lang="en-US" sz="2000" dirty="0" smtClean="0"/>
            </a:br>
            <a:r>
              <a:rPr lang="en-US" sz="2000" dirty="0" smtClean="0"/>
              <a:t>	  speechRecognizer.SetInputToDefaultAudioDevice();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96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95" y="1252023"/>
            <a:ext cx="11803139" cy="1756992"/>
          </a:xfrm>
        </p:spPr>
        <p:txBody>
          <a:bodyPr/>
          <a:lstStyle/>
          <a:p>
            <a:r>
              <a:rPr lang="en-US" sz="2000" dirty="0"/>
              <a:t> private void ButtonToggleListening_Click(object sender, RoutedEventArgs e</a:t>
            </a:r>
            <a:r>
              <a:rPr lang="en-US" sz="2000" dirty="0" smtClean="0"/>
              <a:t>){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(ButtonToggleListening.IsChecked == </a:t>
            </a:r>
            <a:r>
              <a:rPr lang="en-US" sz="2000" dirty="0" smtClean="0"/>
              <a:t>true)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</a:t>
            </a:r>
            <a:r>
              <a:rPr lang="en-US" sz="2000" dirty="0" smtClean="0"/>
              <a:t>speechRecognizer.RecognizeAsync(</a:t>
            </a:r>
            <a:r>
              <a:rPr lang="en-US" sz="2000" dirty="0" smtClean="0">
                <a:solidFill>
                  <a:schemeClr val="bg1"/>
                </a:solidFill>
              </a:rPr>
              <a:t>RecognizeMode.Multiple</a:t>
            </a:r>
            <a:r>
              <a:rPr lang="en-US" sz="2000" dirty="0" smtClean="0"/>
              <a:t>);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</a:t>
            </a:r>
            <a:r>
              <a:rPr lang="en-US" sz="2000" dirty="0" smtClean="0"/>
              <a:t>else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</a:t>
            </a:r>
            <a:r>
              <a:rPr lang="en-US" sz="2000" dirty="0" smtClean="0"/>
              <a:t>speechRecognizer.RecognizeAsyncStop();}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Recognition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405" y="3180971"/>
            <a:ext cx="11803139" cy="3449763"/>
          </a:xfrm>
        </p:spPr>
        <p:txBody>
          <a:bodyPr/>
          <a:lstStyle/>
          <a:p>
            <a:r>
              <a:rPr lang="en-US" sz="2000" dirty="0"/>
              <a:t> private void SpeechRecognizer_SpeechRecognized(object sender,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				</a:t>
            </a:r>
            <a:r>
              <a:rPr lang="en-US" sz="2000" dirty="0" smtClean="0"/>
              <a:t>SpeechRecognizedEventArgs </a:t>
            </a:r>
            <a:r>
              <a:rPr lang="en-US" sz="2000" dirty="0"/>
              <a:t>e</a:t>
            </a:r>
            <a:r>
              <a:rPr lang="en-US" sz="2000" dirty="0" smtClean="0"/>
              <a:t>){</a:t>
            </a:r>
            <a:endParaRPr lang="en-US" sz="2000" dirty="0"/>
          </a:p>
          <a:p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Label.Content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chemeClr val="bg1"/>
                </a:solidFill>
              </a:rPr>
              <a:t>e.Result.Text</a:t>
            </a:r>
            <a:r>
              <a:rPr lang="en-US" sz="2000" dirty="0" smtClean="0"/>
              <a:t>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(e.Result.Words.Count == 1</a:t>
            </a:r>
            <a:r>
              <a:rPr lang="en-US" sz="2000" dirty="0" smtClean="0"/>
              <a:t>)</a:t>
            </a:r>
            <a:r>
              <a:rPr lang="bg-BG" sz="2000" dirty="0" smtClean="0"/>
              <a:t> </a:t>
            </a:r>
            <a:r>
              <a:rPr lang="en-US" sz="2000" dirty="0" smtClean="0"/>
              <a:t>{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</a:t>
            </a:r>
            <a:r>
              <a:rPr lang="en-US" sz="2000" dirty="0" smtClean="0"/>
              <a:t>string </a:t>
            </a:r>
            <a:r>
              <a:rPr lang="en-US" sz="2000" dirty="0"/>
              <a:t>command = e.Result.Words[0].Text.ToLower</a:t>
            </a:r>
            <a:r>
              <a:rPr lang="en-US" sz="2000" dirty="0" smtClean="0"/>
              <a:t>();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	if </a:t>
            </a:r>
            <a:r>
              <a:rPr lang="en-US" sz="2000" dirty="0"/>
              <a:t>(command == "</a:t>
            </a:r>
            <a:r>
              <a:rPr lang="en-US" sz="2000" dirty="0">
                <a:solidFill>
                  <a:schemeClr val="bg1"/>
                </a:solidFill>
              </a:rPr>
              <a:t>softuni</a:t>
            </a:r>
            <a:r>
              <a:rPr lang="en-US" sz="2000" dirty="0" smtClean="0"/>
              <a:t>")</a:t>
            </a:r>
            <a:br>
              <a:rPr lang="en-US" sz="2000" dirty="0" smtClean="0"/>
            </a:b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bg1"/>
                </a:solidFill>
              </a:rPr>
              <a:t>Label.Content</a:t>
            </a:r>
            <a:r>
              <a:rPr lang="en-US" sz="2000" dirty="0" smtClean="0"/>
              <a:t> </a:t>
            </a:r>
            <a:r>
              <a:rPr lang="en-US" sz="2000" dirty="0"/>
              <a:t>= "SoftUni</a:t>
            </a:r>
            <a:r>
              <a:rPr lang="en-US" sz="2000" dirty="0" smtClean="0"/>
              <a:t>";</a:t>
            </a:r>
            <a:br>
              <a:rPr lang="en-US" sz="2000" dirty="0" smtClean="0"/>
            </a:br>
            <a:r>
              <a:rPr lang="en-US" sz="2000" dirty="0" smtClean="0"/>
              <a:t>		else </a:t>
            </a:r>
            <a:r>
              <a:rPr lang="en-US" sz="2000" dirty="0"/>
              <a:t>if (command == "</a:t>
            </a:r>
            <a:r>
              <a:rPr lang="en-US" sz="2000" dirty="0">
                <a:solidFill>
                  <a:schemeClr val="bg1"/>
                </a:solidFill>
              </a:rPr>
              <a:t>csharp</a:t>
            </a:r>
            <a:r>
              <a:rPr lang="en-US" sz="2000" dirty="0" smtClean="0"/>
              <a:t>")</a:t>
            </a:r>
            <a:br>
              <a:rPr lang="en-US" sz="2000" dirty="0" smtClean="0"/>
            </a:br>
            <a:r>
              <a:rPr lang="en-US" sz="2000" dirty="0" smtClean="0"/>
              <a:t>			</a:t>
            </a:r>
            <a:r>
              <a:rPr lang="en-US" sz="2000" dirty="0">
                <a:solidFill>
                  <a:schemeClr val="bg1"/>
                </a:solidFill>
              </a:rPr>
              <a:t>Label.Content</a:t>
            </a:r>
            <a:r>
              <a:rPr lang="en-US" sz="2000" dirty="0" smtClean="0"/>
              <a:t> </a:t>
            </a:r>
            <a:r>
              <a:rPr lang="en-US" sz="2000" dirty="0"/>
              <a:t>= "In Love with </a:t>
            </a:r>
            <a:r>
              <a:rPr lang="en-US" sz="2000" dirty="0" smtClean="0"/>
              <a:t>C#";            </a:t>
            </a:r>
            <a:br>
              <a:rPr lang="en-US" sz="2000" dirty="0" smtClean="0"/>
            </a:br>
            <a:r>
              <a:rPr lang="en-US" sz="2000" dirty="0" smtClean="0"/>
              <a:t>}}}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6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>
                <a:solidFill>
                  <a:schemeClr val="bg2"/>
                </a:solidFill>
              </a:rPr>
              <a:t>What </a:t>
            </a:r>
            <a:r>
              <a:rPr lang="en-US" sz="3600" dirty="0">
                <a:solidFill>
                  <a:schemeClr val="bg2"/>
                </a:solidFill>
              </a:rPr>
              <a:t>is XAML</a:t>
            </a:r>
            <a:r>
              <a:rPr lang="en-US" sz="3600" dirty="0" smtClean="0">
                <a:solidFill>
                  <a:schemeClr val="bg2"/>
                </a:solidFill>
              </a:rPr>
              <a:t>?</a:t>
            </a:r>
            <a:endParaRPr lang="bg-BG" sz="36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>
                <a:solidFill>
                  <a:schemeClr val="bg2"/>
                </a:solidFill>
              </a:rPr>
              <a:t>What is XML?</a:t>
            </a:r>
            <a:endParaRPr lang="en-US" sz="3600" dirty="0">
              <a:solidFill>
                <a:schemeClr val="bg2"/>
              </a:solidFill>
            </a:endParaRP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XAML Features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>
                <a:solidFill>
                  <a:schemeClr val="bg2"/>
                </a:solidFill>
              </a:rPr>
              <a:t>MVVM</a:t>
            </a:r>
          </a:p>
          <a:p>
            <a:pPr marL="990266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>
                <a:solidFill>
                  <a:schemeClr val="bg2"/>
                </a:solidFill>
              </a:rPr>
              <a:t>Architecture</a:t>
            </a:r>
          </a:p>
          <a:p>
            <a:pPr marL="990266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>
                <a:solidFill>
                  <a:schemeClr val="bg2"/>
                </a:solidFill>
              </a:rPr>
              <a:t>Goals</a:t>
            </a:r>
          </a:p>
          <a:p>
            <a:pPr marL="990266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chemeClr val="bg2"/>
                </a:solidFill>
              </a:rPr>
              <a:t>Separation of </a:t>
            </a:r>
            <a:r>
              <a:rPr lang="en-US" sz="3600" dirty="0" smtClean="0">
                <a:solidFill>
                  <a:schemeClr val="bg2"/>
                </a:solidFill>
              </a:rPr>
              <a:t>Concerns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50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3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Stands for e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dirty="0"/>
              <a:t>tensible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pplication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arkup 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anguage</a:t>
            </a:r>
          </a:p>
          <a:p>
            <a:r>
              <a:rPr lang="en-US" sz="3200" dirty="0"/>
              <a:t>Declarative markup language for building UI</a:t>
            </a:r>
          </a:p>
          <a:p>
            <a:pPr lvl="1"/>
            <a:r>
              <a:rPr lang="en-US" sz="3200" dirty="0"/>
              <a:t>Based on XML</a:t>
            </a:r>
          </a:p>
          <a:p>
            <a:pPr lvl="1"/>
            <a:r>
              <a:rPr lang="en-US" sz="3200" dirty="0"/>
              <a:t>Used to simplify creation of UI for a .NET  apps </a:t>
            </a:r>
          </a:p>
          <a:p>
            <a:pPr lvl="1"/>
            <a:r>
              <a:rPr lang="en-US" sz="3200" dirty="0"/>
              <a:t>Separates </a:t>
            </a:r>
            <a:r>
              <a:rPr lang="en-US" sz="3200" b="1" dirty="0">
                <a:solidFill>
                  <a:schemeClr val="bg1"/>
                </a:solidFill>
              </a:rPr>
              <a:t>presentation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UI</a:t>
            </a:r>
            <a:r>
              <a:rPr lang="en-US" sz="3200" dirty="0"/>
              <a:t>) from </a:t>
            </a:r>
            <a:r>
              <a:rPr lang="en-US" sz="3200" b="1" dirty="0">
                <a:solidFill>
                  <a:schemeClr val="bg1"/>
                </a:solidFill>
              </a:rPr>
              <a:t>business</a:t>
            </a:r>
            <a:r>
              <a:rPr lang="en-US" sz="3200" dirty="0"/>
              <a:t> logic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XAML</a:t>
            </a:r>
            <a:r>
              <a:rPr lang="en-US" sz="3200" dirty="0"/>
              <a:t> enables a workflow where different parties can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work </a:t>
            </a:r>
            <a:r>
              <a:rPr lang="en-US" sz="3200" dirty="0"/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UI</a:t>
            </a:r>
            <a:r>
              <a:rPr lang="en-US" sz="3200" dirty="0"/>
              <a:t> and the logic of an application can be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developed </a:t>
            </a:r>
            <a:r>
              <a:rPr lang="en-US" sz="3200" dirty="0"/>
              <a:t>using different tools (VS and Blend)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XAML?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508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72107" y="2351644"/>
            <a:ext cx="1800000" cy="10624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XAML File/Code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692107" y="2351643"/>
            <a:ext cx="1800000" cy="10624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XAML Processor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227049" y="2343594"/>
            <a:ext cx="1800602" cy="10624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779519" y="2239761"/>
            <a:ext cx="1697898" cy="32044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2107" y="4242401"/>
            <a:ext cx="2160000" cy="10624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Source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090742" y="3494955"/>
            <a:ext cx="1978030" cy="106244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Executable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043517" y="2665152"/>
            <a:ext cx="577180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570988" y="2682899"/>
            <a:ext cx="577180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7106532" y="2682899"/>
            <a:ext cx="577180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508632" y="4555909"/>
            <a:ext cx="5175080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9573224" y="3841972"/>
            <a:ext cx="421711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It </a:t>
            </a:r>
            <a:r>
              <a:rPr lang="en-US" dirty="0"/>
              <a:t>is used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initializing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NET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as a </a:t>
            </a:r>
            <a:r>
              <a:rPr lang="en-US" noProof="1"/>
              <a:t>human-authorable</a:t>
            </a:r>
            <a:r>
              <a:rPr lang="en-US" dirty="0"/>
              <a:t> way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98" b="1" dirty="0" smtClean="0">
                <a:solidFill>
                  <a:schemeClr val="bg1"/>
                </a:solidFill>
              </a:rPr>
              <a:t>describing</a:t>
            </a:r>
            <a:r>
              <a:rPr lang="en-US" dirty="0" smtClean="0"/>
              <a:t> </a:t>
            </a:r>
            <a:r>
              <a:rPr lang="en-US" sz="3398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UI</a:t>
            </a:r>
            <a:endParaRPr lang="bg-BG" sz="3398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to separate </a:t>
            </a:r>
            <a:r>
              <a:rPr lang="en-US" sz="3398" b="1" dirty="0">
                <a:solidFill>
                  <a:schemeClr val="bg1"/>
                </a:solidFill>
              </a:rPr>
              <a:t>the UI </a:t>
            </a:r>
            <a:r>
              <a:rPr lang="en-US" dirty="0"/>
              <a:t>from </a:t>
            </a:r>
            <a:r>
              <a:rPr lang="en-US" sz="3398" b="1" dirty="0">
                <a:solidFill>
                  <a:schemeClr val="bg1"/>
                </a:solidFill>
              </a:rPr>
              <a:t>the business logic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contains a hierarchy </a:t>
            </a:r>
            <a:r>
              <a:rPr lang="en-US" dirty="0"/>
              <a:t>of elements </a:t>
            </a:r>
            <a:r>
              <a:rPr lang="en-US" b="1" dirty="0">
                <a:solidFill>
                  <a:schemeClr val="bg1"/>
                </a:solidFill>
              </a:rPr>
              <a:t>representing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visual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These objects are known as user interface elements or </a:t>
            </a:r>
            <a:r>
              <a:rPr lang="en-US" sz="3398" b="1" dirty="0">
                <a:solidFill>
                  <a:schemeClr val="bg1"/>
                </a:solidFill>
              </a:rPr>
              <a:t>UI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XAML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XAML?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970843" y="2097340"/>
            <a:ext cx="3382392" cy="7489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Wireframes, Photoshop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594226" y="2254094"/>
            <a:ext cx="2253633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5899" y="1136342"/>
            <a:ext cx="2592280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/>
              <a:t>GUI Designer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00452" y="1136342"/>
            <a:ext cx="2592000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/>
              <a:t>Developer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8005256" y="2097340"/>
            <a:ext cx="3382392" cy="468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70842" y="5757581"/>
            <a:ext cx="3382392" cy="7489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GUI in XAML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3176163" y="4890449"/>
            <a:ext cx="971750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594225" y="5914335"/>
            <a:ext cx="2253633" cy="4354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005256" y="5882684"/>
            <a:ext cx="3382392" cy="4670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Behavior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70843" y="3741459"/>
            <a:ext cx="3382392" cy="7489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Wireframes, Photoshop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005256" y="2714798"/>
            <a:ext cx="3382392" cy="4670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Behavior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2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  <a:endParaRPr lang="en-US" dirty="0"/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963572" y="437763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951</Words>
  <Application>Microsoft Office PowerPoint</Application>
  <PresentationFormat>Widescreen</PresentationFormat>
  <Paragraphs>298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XAML</vt:lpstr>
      <vt:lpstr>Table of Contents</vt:lpstr>
      <vt:lpstr>PowerPoint Presentation</vt:lpstr>
      <vt:lpstr>What is XAML?</vt:lpstr>
      <vt:lpstr>What is XAML?</vt:lpstr>
      <vt:lpstr>What is XAML? (2)</vt:lpstr>
      <vt:lpstr>Why XAML?</vt:lpstr>
      <vt:lpstr>PowerPoint Presentation</vt:lpstr>
      <vt:lpstr>What is XML?</vt:lpstr>
      <vt:lpstr>XML – Example</vt:lpstr>
      <vt:lpstr>XML Syntax</vt:lpstr>
      <vt:lpstr>PowerPoint Presentation</vt:lpstr>
      <vt:lpstr>Animation</vt:lpstr>
      <vt:lpstr>Animation Example</vt:lpstr>
      <vt:lpstr>Audio and Video Support</vt:lpstr>
      <vt:lpstr>Animation Example</vt:lpstr>
      <vt:lpstr>Styles</vt:lpstr>
      <vt:lpstr>Templates</vt:lpstr>
      <vt:lpstr>Commands</vt:lpstr>
      <vt:lpstr>PowerPoint Presentation</vt:lpstr>
      <vt:lpstr>MVVM Introduction</vt:lpstr>
      <vt:lpstr>Separation of Concerns</vt:lpstr>
      <vt:lpstr>Separation of Concerns (2)</vt:lpstr>
      <vt:lpstr>MVVM Architecture</vt:lpstr>
      <vt:lpstr>MVVM Architecture (2)</vt:lpstr>
      <vt:lpstr>MVVM Responsibilities</vt:lpstr>
      <vt:lpstr>MVVM Layers Connections</vt:lpstr>
      <vt:lpstr>MVVM Goals</vt:lpstr>
      <vt:lpstr>MVVM Across Platforms</vt:lpstr>
      <vt:lpstr>PowerPoint Presentation</vt:lpstr>
      <vt:lpstr>Speech Recognition</vt:lpstr>
      <vt:lpstr>Voice Recognition Example</vt:lpstr>
      <vt:lpstr>Voice Recognition Example (2)</vt:lpstr>
      <vt:lpstr>Summary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9</cp:revision>
  <dcterms:created xsi:type="dcterms:W3CDTF">2018-05-23T13:08:44Z</dcterms:created>
  <dcterms:modified xsi:type="dcterms:W3CDTF">2020-03-18T12:33:47Z</dcterms:modified>
  <cp:category>computer programming;programming;software development;software engineering</cp:category>
</cp:coreProperties>
</file>