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7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0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9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2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9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1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2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5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77500" lnSpcReduction="20000"/>
          </a:bodyPr>
          <a:lstStyle/>
          <a:p>
            <a:r>
              <a:rPr lang="en-US" noProof="1" smtClean="0"/>
              <a:t>Data Contexts, Binding Class, Value Conversion, Data Validation, </a:t>
            </a:r>
            <a:br>
              <a:rPr lang="en-US" noProof="1" smtClean="0"/>
            </a:br>
            <a:r>
              <a:rPr lang="en-US" noProof="1" smtClean="0"/>
              <a:t>BindingPath Syntax </a:t>
            </a:r>
            <a:endParaRPr lang="en-US" noProof="1"/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 smtClean="0"/>
              <a:t>WPF DataBinding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Data binding ic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84" y="1959429"/>
            <a:ext cx="3564074" cy="356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55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/>
              <a:t>Binding Path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 descr="Image result for men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0" y="967195"/>
            <a:ext cx="3293020" cy="32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you use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Path=Something</a:t>
            </a:r>
            <a:r>
              <a:rPr lang="en-US" sz="3200" dirty="0" smtClean="0"/>
              <a:t>, </a:t>
            </a: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Something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can </a:t>
            </a:r>
            <a:r>
              <a:rPr lang="en-US" sz="3200" dirty="0"/>
              <a:t>be in a </a:t>
            </a:r>
            <a:r>
              <a:rPr lang="en-US" sz="3200" dirty="0" smtClean="0"/>
              <a:t>number </a:t>
            </a:r>
            <a:r>
              <a:rPr lang="en-US" sz="3200" dirty="0"/>
              <a:t>of formats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Path=Property</a:t>
            </a:r>
            <a:r>
              <a:rPr lang="en-US" sz="3200" dirty="0"/>
              <a:t> – bind to the property of the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current </a:t>
            </a:r>
            <a:r>
              <a:rPr lang="en-US" sz="3200" dirty="0"/>
              <a:t>object </a:t>
            </a:r>
            <a:r>
              <a:rPr lang="en-US" sz="3200" dirty="0">
                <a:latin typeface="Courier New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Path=Name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Path=(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OwnerType.AttachedProperty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en-US" sz="3200" dirty="0"/>
              <a:t>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bind </a:t>
            </a:r>
            <a:r>
              <a:rPr lang="en-US" sz="3200" dirty="0"/>
              <a:t>to </a:t>
            </a:r>
            <a:r>
              <a:rPr lang="en-US" sz="3200" dirty="0" smtClean="0"/>
              <a:t>an </a:t>
            </a:r>
            <a:r>
              <a:rPr lang="en-US" sz="3200" dirty="0"/>
              <a:t>attached dependency property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Path=(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Validation.HasError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Path=Property.SubProperty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200" dirty="0" smtClean="0"/>
              <a:t>– </a:t>
            </a:r>
            <a:r>
              <a:rPr lang="en-US" sz="3200" noProof="1" smtClean="0"/>
              <a:t>bind </a:t>
            </a:r>
            <a:r>
              <a:rPr lang="en-US" sz="3200" noProof="1"/>
              <a:t>to </a:t>
            </a:r>
            <a:r>
              <a:rPr lang="en-US" sz="3200" noProof="1" smtClean="0"/>
              <a:t/>
            </a:r>
            <a:br>
              <a:rPr lang="en-US" sz="3200" noProof="1" smtClean="0"/>
            </a:br>
            <a:r>
              <a:rPr lang="en-US" sz="3200" noProof="1" smtClean="0"/>
              <a:t>a </a:t>
            </a:r>
            <a:r>
              <a:rPr lang="en-US" sz="3200" noProof="1"/>
              <a:t>subproperty </a:t>
            </a:r>
            <a:r>
              <a:rPr lang="en-US" sz="3200" dirty="0">
                <a:latin typeface="Courier New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Path=Name.Length</a:t>
            </a:r>
            <a:r>
              <a:rPr lang="en-US" sz="3200" noProof="1">
                <a:latin typeface="Courier New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 Path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6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Path=Property[n]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/>
              <a:t>bind to an </a:t>
            </a:r>
            <a:r>
              <a:rPr lang="en-US" dirty="0" smtClean="0"/>
              <a:t>indexer</a:t>
            </a:r>
            <a:br>
              <a:rPr lang="en-US" dirty="0" smtClean="0"/>
            </a:b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Path=Names[0]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noProof="1" smtClean="0"/>
              <a:t>Path=Property/Property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noProof="1"/>
              <a:t>master-detail binding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Path=Customers/Orders</a:t>
            </a:r>
            <a:r>
              <a:rPr lang="en-US" noProof="1" smtClean="0">
                <a:latin typeface="Courier New" pitchFamily="49" charset="0"/>
              </a:rPr>
              <a:t>)</a:t>
            </a:r>
            <a:endParaRPr lang="en-US" noProof="1"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Path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=(OwnerType.AttachedProperty)[n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b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</a:b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SubProperty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/>
              <a:t>– bind to a mixture of properties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noProof="1" smtClean="0"/>
              <a:t>subproperties</a:t>
            </a:r>
            <a:r>
              <a:rPr lang="en-US" dirty="0"/>
              <a:t>, and </a:t>
            </a:r>
            <a:r>
              <a:rPr lang="en-US" dirty="0" smtClean="0"/>
              <a:t>indexers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Path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=(Validation.Errors)[0].ErrorContent)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Path </a:t>
            </a:r>
            <a:r>
              <a:rPr lang="en-US" dirty="0" smtClean="0"/>
              <a:t>Syntax -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2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Binding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66" y="1532391"/>
            <a:ext cx="3359474" cy="235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Class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binding target can be any WPF element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allowed to bind to the </a:t>
            </a:r>
            <a:r>
              <a:rPr lang="en-US" dirty="0" smtClean="0"/>
              <a:t>element's </a:t>
            </a:r>
            <a:r>
              <a:rPr lang="en-US" dirty="0"/>
              <a:t>dependency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TextBox</a:t>
            </a:r>
            <a:r>
              <a:rPr lang="en-US" dirty="0"/>
              <a:t> control is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binding target</a:t>
            </a:r>
          </a:p>
          <a:p>
            <a:pPr>
              <a:lnSpc>
                <a:spcPct val="100000"/>
              </a:lnSpc>
            </a:pPr>
            <a:r>
              <a:rPr lang="en-US" dirty="0"/>
              <a:t>Object that provides the data is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binding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039402" y="3366332"/>
            <a:ext cx="2341011" cy="57476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TextBox.Tex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03670" y="3366332"/>
            <a:ext cx="2873828" cy="57476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300755" y="3366332"/>
            <a:ext cx="2340000" cy="57476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some.Name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4548053" y="3468423"/>
            <a:ext cx="687977" cy="370584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eft Arrow 8"/>
          <p:cNvSpPr/>
          <p:nvPr/>
        </p:nvSpPr>
        <p:spPr bwMode="auto">
          <a:xfrm rot="10800000">
            <a:off x="8445138" y="3468423"/>
            <a:ext cx="687977" cy="370584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2654" y="2908893"/>
            <a:ext cx="1670842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Binding Target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57264" y="2900430"/>
            <a:ext cx="1670842" cy="413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Binding Target</a:t>
            </a:r>
          </a:p>
        </p:txBody>
      </p:sp>
    </p:spTree>
    <p:extLst>
      <p:ext uri="{BB962C8B-B14F-4D97-AF65-F5344CB8AC3E}">
        <p14:creationId xmlns:p14="http://schemas.microsoft.com/office/powerpoint/2010/main" val="21266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3" grpId="0" animBg="1"/>
      <p:bldP spid="9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Class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This </a:t>
            </a:r>
            <a:r>
              <a:rPr lang="en-US" dirty="0"/>
              <a:t>features are represent in </a:t>
            </a:r>
            <a:r>
              <a:rPr lang="en-US" sz="3100" b="1" dirty="0">
                <a:solidFill>
                  <a:schemeClr val="bg1"/>
                </a:solidFill>
                <a:latin typeface="Consolas" pitchFamily="49" charset="0"/>
              </a:rPr>
              <a:t>Binding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Converter</a:t>
            </a:r>
            <a:r>
              <a:rPr lang="en-US" dirty="0"/>
              <a:t> – convert values back and forth from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source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ConverterParameter</a:t>
            </a:r>
            <a:r>
              <a:rPr lang="en-US" dirty="0"/>
              <a:t> – parameter passed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IValueConverter</a:t>
            </a:r>
            <a:r>
              <a:rPr lang="en-US" dirty="0" smtClean="0"/>
              <a:t> </a:t>
            </a:r>
            <a:r>
              <a:rPr lang="en-US" dirty="0"/>
              <a:t>methods during </a:t>
            </a:r>
            <a:r>
              <a:rPr lang="en-US" dirty="0" smtClean="0"/>
              <a:t>the conversion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ElementName</a:t>
            </a:r>
            <a:r>
              <a:rPr lang="en-US" dirty="0"/>
              <a:t> – used when the source of the data is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UI </a:t>
            </a:r>
            <a:r>
              <a:rPr lang="en-US" dirty="0"/>
              <a:t>element as well as the target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00" b="1" dirty="0">
                <a:solidFill>
                  <a:schemeClr val="bg1"/>
                </a:solidFill>
                <a:latin typeface="Consolas" pitchFamily="49" charset="0"/>
              </a:rPr>
              <a:t>Mode</a:t>
            </a:r>
            <a:r>
              <a:rPr lang="en-US" dirty="0"/>
              <a:t> – one of the 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BindingMode</a:t>
            </a:r>
            <a:r>
              <a:rPr lang="en-US" dirty="0"/>
              <a:t> values 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TwoWay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OneWay</a:t>
            </a:r>
            <a:r>
              <a:rPr lang="en-US" dirty="0"/>
              <a:t>, 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OneTime</a:t>
            </a:r>
            <a:r>
              <a:rPr lang="en-US" sz="3200" dirty="0"/>
              <a:t>,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OneWayToSource</a:t>
            </a:r>
            <a:r>
              <a:rPr lang="en-US" dirty="0"/>
              <a:t>,  or </a:t>
            </a:r>
            <a:r>
              <a:rPr lang="en-US" sz="3100" b="1" dirty="0">
                <a:solidFill>
                  <a:schemeClr val="bg1"/>
                </a:solidFill>
                <a:latin typeface="Consolas" pitchFamily="49" charset="0"/>
              </a:rPr>
              <a:t>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Path</a:t>
            </a:r>
            <a:r>
              <a:rPr lang="en-US" dirty="0"/>
              <a:t> – path to the data in the data source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– a reference to the data source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93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/>
              <a:t>ObservableCollections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 descr="Image result for menu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0" y="967195"/>
            <a:ext cx="3293020" cy="32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object meant for </a:t>
            </a:r>
            <a:r>
              <a:rPr lang="en-US" sz="3200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</a:p>
          <a:p>
            <a:pPr lvl="1"/>
            <a:r>
              <a:rPr lang="en-US" dirty="0"/>
              <a:t>When a list control binds to a</a:t>
            </a:r>
            <a:r>
              <a:rPr lang="en-US" sz="3200" b="1" dirty="0">
                <a:solidFill>
                  <a:schemeClr val="bg1"/>
                </a:solidFill>
              </a:rPr>
              <a:t> ObservableCollection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keeps track of the changes in the observable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87" y="3020430"/>
            <a:ext cx="4144190" cy="3685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2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574" y="1360212"/>
            <a:ext cx="10959838" cy="4834758"/>
          </a:xfrm>
        </p:spPr>
        <p:txBody>
          <a:bodyPr/>
          <a:lstStyle/>
          <a:p>
            <a:r>
              <a:rPr lang="en-US" sz="2000" dirty="0" smtClean="0"/>
              <a:t> &lt;</a:t>
            </a:r>
            <a:r>
              <a:rPr lang="en-US" sz="2000" dirty="0"/>
              <a:t>StackPanel DockPanel.Dock="Right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Button Name="AddCar" Click="</a:t>
            </a:r>
            <a:r>
              <a:rPr lang="en-US" sz="2000" dirty="0">
                <a:solidFill>
                  <a:schemeClr val="bg1"/>
                </a:solidFill>
              </a:rPr>
              <a:t>AddCar_Click</a:t>
            </a:r>
            <a:r>
              <a:rPr lang="en-US" sz="2000" dirty="0"/>
              <a:t>"&gt;</a:t>
            </a:r>
            <a:r>
              <a:rPr lang="en-US" sz="2000" dirty="0" smtClean="0"/>
              <a:t>Add&lt;/</a:t>
            </a:r>
            <a:r>
              <a:rPr lang="en-US" sz="2000" dirty="0"/>
              <a:t>Button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Button Name="ChangeCar" Click="</a:t>
            </a:r>
            <a:r>
              <a:rPr lang="en-US" sz="2000" dirty="0">
                <a:solidFill>
                  <a:schemeClr val="bg1"/>
                </a:solidFill>
              </a:rPr>
              <a:t>ChangeCar_Click</a:t>
            </a:r>
            <a:r>
              <a:rPr lang="en-US" sz="2000" dirty="0" smtClean="0"/>
              <a:t>"&gt;Change&lt;/</a:t>
            </a:r>
            <a:r>
              <a:rPr lang="en-US" sz="2000" dirty="0"/>
              <a:t>Button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&lt;</a:t>
            </a:r>
            <a:r>
              <a:rPr lang="en-US" sz="2000" dirty="0"/>
              <a:t>Button Name="DeleteCar" Click="</a:t>
            </a:r>
            <a:r>
              <a:rPr lang="en-US" sz="2000" dirty="0">
                <a:solidFill>
                  <a:schemeClr val="bg1"/>
                </a:solidFill>
              </a:rPr>
              <a:t>DeleteCar_Click</a:t>
            </a:r>
            <a:r>
              <a:rPr lang="en-US" sz="2000" dirty="0"/>
              <a:t>"&gt;</a:t>
            </a:r>
            <a:r>
              <a:rPr lang="en-US" sz="2000" dirty="0" smtClean="0"/>
              <a:t>Delete&lt;/</a:t>
            </a:r>
            <a:r>
              <a:rPr lang="en-US" sz="2000" dirty="0"/>
              <a:t>Button&gt;</a:t>
            </a:r>
          </a:p>
          <a:p>
            <a:r>
              <a:rPr lang="en-US" sz="2000" dirty="0"/>
              <a:t>            &lt;ListView Name="</a:t>
            </a:r>
            <a:r>
              <a:rPr lang="en-US" sz="2000" dirty="0">
                <a:solidFill>
                  <a:schemeClr val="bg1"/>
                </a:solidFill>
              </a:rPr>
              <a:t>ListBoxOfCars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		&lt;</a:t>
            </a:r>
            <a:r>
              <a:rPr lang="en-US" sz="2000" dirty="0"/>
              <a:t>ListView.View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		&lt;GridView&gt;</a:t>
            </a:r>
            <a:br>
              <a:rPr lang="en-US" sz="2000" dirty="0" smtClean="0"/>
            </a:br>
            <a:r>
              <a:rPr lang="en-US" sz="2000" dirty="0" smtClean="0"/>
              <a:t>		&lt;</a:t>
            </a:r>
            <a:r>
              <a:rPr lang="en-US" sz="2000" dirty="0"/>
              <a:t>GridViewColumn Header="Make"  Width="200"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	DisplayMemberBinding</a:t>
            </a:r>
            <a:r>
              <a:rPr lang="en-US" sz="2000" dirty="0"/>
              <a:t>="{Binding </a:t>
            </a:r>
            <a:r>
              <a:rPr lang="en-US" sz="2000" dirty="0">
                <a:solidFill>
                  <a:schemeClr val="bg1"/>
                </a:solidFill>
              </a:rPr>
              <a:t>Make</a:t>
            </a:r>
            <a:r>
              <a:rPr lang="en-US" sz="2000" dirty="0" smtClean="0"/>
              <a:t>}"/&gt;</a:t>
            </a:r>
            <a:br>
              <a:rPr lang="en-US" sz="2000" dirty="0" smtClean="0"/>
            </a:br>
            <a:r>
              <a:rPr lang="en-US" sz="2000" dirty="0" smtClean="0"/>
              <a:t>		&lt;</a:t>
            </a:r>
            <a:r>
              <a:rPr lang="en-US" sz="2000" dirty="0"/>
              <a:t>GridViewColumn Header="Model" Width="200"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	DisplayMemberBinding</a:t>
            </a:r>
            <a:r>
              <a:rPr lang="en-US" sz="2000" dirty="0"/>
              <a:t>="{Binding </a:t>
            </a:r>
            <a:r>
              <a:rPr lang="en-US" sz="2000" dirty="0">
                <a:solidFill>
                  <a:schemeClr val="bg1"/>
                </a:solidFill>
              </a:rPr>
              <a:t>Model</a:t>
            </a:r>
            <a:r>
              <a:rPr lang="en-US" sz="2000" dirty="0" smtClean="0"/>
              <a:t>}"/&gt;</a:t>
            </a:r>
          </a:p>
          <a:p>
            <a:r>
              <a:rPr lang="en-US" sz="2000" dirty="0" smtClean="0"/>
              <a:t>	...</a:t>
            </a:r>
          </a:p>
          <a:p>
            <a:r>
              <a:rPr lang="en-US" sz="2000" dirty="0" smtClean="0"/>
              <a:t> &lt;/StackPanel&gt;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ObservableCollections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7" y="1272575"/>
            <a:ext cx="10961435" cy="3295875"/>
          </a:xfrm>
        </p:spPr>
        <p:txBody>
          <a:bodyPr/>
          <a:lstStyle/>
          <a:p>
            <a:r>
              <a:rPr lang="en-US" sz="2000" dirty="0"/>
              <a:t> private readonly ObservableCollection&lt;Car&gt; </a:t>
            </a:r>
            <a:r>
              <a:rPr lang="en-US" sz="2000" dirty="0" smtClean="0"/>
              <a:t>cars;</a:t>
            </a:r>
          </a:p>
          <a:p>
            <a:r>
              <a:rPr lang="en-US" sz="2000" dirty="0" smtClean="0"/>
              <a:t> public </a:t>
            </a:r>
            <a:r>
              <a:rPr lang="en-US" sz="2000" dirty="0"/>
              <a:t>MainWindow()</a:t>
            </a:r>
          </a:p>
          <a:p>
            <a:r>
              <a:rPr lang="en-US" sz="2000" dirty="0" smtClean="0"/>
              <a:t> {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InitializeComponent();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this.cars </a:t>
            </a:r>
            <a:r>
              <a:rPr lang="en-US" sz="2000" dirty="0"/>
              <a:t>= new ObservableCollection&lt;Car</a:t>
            </a:r>
            <a:r>
              <a:rPr lang="en-US" sz="2000" dirty="0" smtClean="0"/>
              <a:t>&gt;();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ListBoxOfCars.ItemsSource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chemeClr val="bg1"/>
                </a:solidFill>
              </a:rPr>
              <a:t>this.cars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ObservableCollections – </a:t>
            </a:r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6" y="4775982"/>
            <a:ext cx="10961435" cy="1910880"/>
          </a:xfrm>
        </p:spPr>
        <p:txBody>
          <a:bodyPr/>
          <a:lstStyle/>
          <a:p>
            <a:r>
              <a:rPr lang="en-US" sz="2000" dirty="0"/>
              <a:t> private void AddCar_Click(object sender, RoutedEventArgs e</a:t>
            </a:r>
            <a:r>
              <a:rPr lang="en-US" sz="2000" dirty="0" smtClean="0"/>
              <a:t>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>
                <a:solidFill>
                  <a:schemeClr val="bg1"/>
                </a:solidFill>
              </a:rPr>
              <a:t>this.cars</a:t>
            </a:r>
            <a:r>
              <a:rPr lang="en-US" sz="2000" dirty="0" smtClean="0"/>
              <a:t>.Add(new </a:t>
            </a:r>
            <a:r>
              <a:rPr lang="en-US" sz="2000" dirty="0"/>
              <a:t>Car("Audi", "A7"));</a:t>
            </a:r>
          </a:p>
          <a:p>
            <a:r>
              <a:rPr lang="en-US" sz="2000" dirty="0" smtClean="0"/>
              <a:t>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52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74885"/>
            <a:ext cx="8723299" cy="5377842"/>
          </a:xfrm>
        </p:spPr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Data 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Data Contexts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Binding Path Syntax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Binding Class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Observable Collection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INotifyPropertyChange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Value Conversion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Data 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noProof="1" smtClean="0"/>
              <a:t>Update Source Triggers</a:t>
            </a:r>
            <a:endParaRPr lang="en-US" noProof="1"/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sz="3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1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4978" y="1342795"/>
            <a:ext cx="10315572" cy="4280440"/>
          </a:xfrm>
        </p:spPr>
        <p:txBody>
          <a:bodyPr/>
          <a:lstStyle/>
          <a:p>
            <a:r>
              <a:rPr lang="en-US" sz="2000" dirty="0"/>
              <a:t> public void ChangeCar_Click(object sender, RoutedEventArgs e)</a:t>
            </a:r>
          </a:p>
          <a:p>
            <a:r>
              <a:rPr lang="en-US" sz="2000" dirty="0" smtClean="0"/>
              <a:t> {</a:t>
            </a:r>
            <a:endParaRPr lang="en-US" sz="2000" dirty="0"/>
          </a:p>
          <a:p>
            <a:r>
              <a:rPr lang="en-US" sz="2000" dirty="0" smtClean="0"/>
              <a:t>	if 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ListBoxOfCars.SelectedItem</a:t>
            </a:r>
            <a:r>
              <a:rPr lang="en-US" sz="2000" dirty="0"/>
              <a:t> != null)</a:t>
            </a:r>
          </a:p>
          <a:p>
            <a:r>
              <a:rPr lang="en-US" sz="2000" dirty="0" smtClean="0"/>
              <a:t>	{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	var </a:t>
            </a:r>
            <a:r>
              <a:rPr lang="en-US" sz="2000" dirty="0"/>
              <a:t>selectedItem = (Car)ListBoxOfCars.SelectedItem;</a:t>
            </a:r>
          </a:p>
          <a:p>
            <a:r>
              <a:rPr lang="en-US" sz="2000" dirty="0" smtClean="0"/>
              <a:t>		selectedItem.Make </a:t>
            </a:r>
            <a:r>
              <a:rPr lang="en-US" sz="2000" dirty="0"/>
              <a:t>= "VW";</a:t>
            </a:r>
          </a:p>
          <a:p>
            <a:r>
              <a:rPr lang="en-US" sz="2000" dirty="0" smtClean="0"/>
              <a:t>		selectedItem.Model </a:t>
            </a:r>
            <a:r>
              <a:rPr lang="en-US" sz="2000" dirty="0"/>
              <a:t>= "Model";</a:t>
            </a:r>
          </a:p>
          <a:p>
            <a:r>
              <a:rPr lang="en-US" sz="2000" dirty="0" smtClean="0"/>
              <a:t>	}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ObservableCollections – Example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8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INotifyPropertyChanged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Image result for change png ico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18" y="1380174"/>
            <a:ext cx="2573517" cy="25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INotifyPropertyChanged</a:t>
            </a:r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/>
              <a:t>interface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contains </a:t>
            </a:r>
            <a:r>
              <a:rPr lang="en-US" sz="3600" dirty="0"/>
              <a:t>only one </a:t>
            </a:r>
            <a:r>
              <a:rPr lang="en-US" sz="3600" dirty="0" smtClean="0"/>
              <a:t>event</a:t>
            </a:r>
          </a:p>
          <a:p>
            <a:endParaRPr lang="en-US" sz="3600" dirty="0"/>
          </a:p>
          <a:p>
            <a:r>
              <a:rPr lang="en-US" sz="3200" dirty="0"/>
              <a:t>The point of this event is to be called when the data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is </a:t>
            </a:r>
            <a:r>
              <a:rPr lang="en-US" sz="3200" dirty="0"/>
              <a:t>changed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ViewModel</a:t>
            </a:r>
            <a:r>
              <a:rPr lang="en-US" dirty="0"/>
              <a:t> should implement this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interface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 small project only the </a:t>
            </a:r>
            <a:r>
              <a:rPr lang="en-US" b="1" dirty="0">
                <a:solidFill>
                  <a:schemeClr val="bg1"/>
                </a:solidFill>
              </a:rPr>
              <a:t>ViewModel</a:t>
            </a:r>
            <a:r>
              <a:rPr lang="en-US" dirty="0"/>
              <a:t>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 </a:t>
            </a:r>
            <a:r>
              <a:rPr lang="en-US" dirty="0"/>
              <a:t>it</a:t>
            </a: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INotifyPropertyChanged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0533" y="2301139"/>
            <a:ext cx="847253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PropertyChanged(object sender, PropertyChangedEventArgs e)</a:t>
            </a:r>
          </a:p>
        </p:txBody>
      </p:sp>
    </p:spTree>
    <p:extLst>
      <p:ext uri="{BB962C8B-B14F-4D97-AF65-F5344CB8AC3E}">
        <p14:creationId xmlns:p14="http://schemas.microsoft.com/office/powerpoint/2010/main" val="42295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INotifyPropertyChanged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View automatically subscribes for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PropertyChanged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event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3570" y="2434364"/>
            <a:ext cx="8613604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public class </a:t>
            </a:r>
            <a:r>
              <a:rPr lang="en-US" sz="2000" b="1" dirty="0" smtClean="0">
                <a:latin typeface="Consolas" panose="020B0609020204030204" pitchFamily="49" charset="0"/>
              </a:rPr>
              <a:t>ViewModel : INotifyPropertyChanged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PropertyChanged(object sender,PropertyChangedEventArgs e)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OnPropertyChanged(string propertyName)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if(</a:t>
            </a:r>
            <a:r>
              <a:rPr lang="en-US" sz="2000" b="1" noProof="1" smtClean="0">
                <a:latin typeface="Consolas" panose="020B0609020204030204" pitchFamily="49" charset="0"/>
              </a:rPr>
              <a:t>this.PropertyChanged</a:t>
            </a:r>
            <a:r>
              <a:rPr lang="en-US" sz="2000" b="1" dirty="0" smtClean="0">
                <a:latin typeface="Consolas" panose="020B0609020204030204" pitchFamily="49" charset="0"/>
              </a:rPr>
              <a:t> != null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var args=new PropertyChangedEventArgs(propertyName);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PropertyChanged(this</a:t>
            </a:r>
            <a:r>
              <a:rPr lang="en-US" sz="2000" b="1" dirty="0" smtClean="0">
                <a:latin typeface="Consolas" panose="020B0609020204030204" pitchFamily="49" charset="0"/>
              </a:rPr>
              <a:t>, args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20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Its contains </a:t>
            </a:r>
            <a:r>
              <a:rPr lang="en-US" sz="3600" dirty="0"/>
              <a:t>only </a:t>
            </a:r>
            <a:r>
              <a:rPr lang="en-US" sz="3600" b="1" dirty="0">
                <a:solidFill>
                  <a:schemeClr val="bg1"/>
                </a:solidFill>
              </a:rPr>
              <a:t>one</a:t>
            </a:r>
            <a:r>
              <a:rPr lang="en-US" sz="3600" dirty="0"/>
              <a:t> </a:t>
            </a:r>
            <a:r>
              <a:rPr lang="en-US" sz="3600" dirty="0" smtClean="0"/>
              <a:t>event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/>
              <a:t> attaches to the </a:t>
            </a:r>
            <a:r>
              <a:rPr lang="en-US" b="1" dirty="0">
                <a:solidFill>
                  <a:schemeClr val="bg1"/>
                </a:solidFill>
              </a:rPr>
              <a:t>PropertyChanged</a:t>
            </a:r>
            <a:r>
              <a:rPr lang="en-US" dirty="0"/>
              <a:t>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 </a:t>
            </a:r>
            <a:r>
              <a:rPr lang="en-US" b="1" dirty="0">
                <a:solidFill>
                  <a:schemeClr val="bg1"/>
                </a:solidFill>
              </a:rPr>
              <a:t>ViewModel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PropertyChanged</a:t>
            </a:r>
            <a:r>
              <a:rPr lang="en-US" dirty="0"/>
              <a:t>,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knows to update its </a:t>
            </a:r>
            <a:r>
              <a:rPr lang="en-US" b="1" dirty="0" smtClean="0">
                <a:solidFill>
                  <a:schemeClr val="bg1"/>
                </a:solidFill>
              </a:rPr>
              <a:t>bindings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200" dirty="0" smtClean="0"/>
              <a:t>Its called </a:t>
            </a:r>
            <a:r>
              <a:rPr lang="en-US" sz="3200" dirty="0"/>
              <a:t>when the data is </a:t>
            </a:r>
            <a:r>
              <a:rPr lang="en-US" sz="3200" b="1" dirty="0">
                <a:solidFill>
                  <a:schemeClr val="bg1"/>
                </a:solidFill>
              </a:rPr>
              <a:t>changed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ViewModel</a:t>
            </a:r>
            <a:r>
              <a:rPr lang="en-US" dirty="0"/>
              <a:t> should implement this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project only the </a:t>
            </a:r>
            <a:r>
              <a:rPr lang="en-US" b="1" dirty="0">
                <a:solidFill>
                  <a:schemeClr val="bg1"/>
                </a:solidFill>
              </a:rPr>
              <a:t>ViewModel</a:t>
            </a:r>
            <a:r>
              <a:rPr lang="en-US" dirty="0"/>
              <a:t>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INotifyPropertyChanged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8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2575" y="1211571"/>
            <a:ext cx="1181109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View automatically subscribes for the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PropertyChanged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event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5269" y="2485768"/>
            <a:ext cx="10334426" cy="3911428"/>
          </a:xfrm>
        </p:spPr>
        <p:txBody>
          <a:bodyPr/>
          <a:lstStyle/>
          <a:p>
            <a:r>
              <a:rPr lang="bg-BG" sz="2000" dirty="0" smtClean="0"/>
              <a:t> </a:t>
            </a:r>
            <a:r>
              <a:rPr lang="en-US" sz="2000" dirty="0" smtClean="0"/>
              <a:t>public </a:t>
            </a:r>
            <a:r>
              <a:rPr lang="en-US" sz="2000" dirty="0"/>
              <a:t>class </a:t>
            </a:r>
            <a:r>
              <a:rPr lang="en-US" sz="2000" dirty="0" smtClean="0"/>
              <a:t>BaseViewModel : </a:t>
            </a:r>
            <a:r>
              <a:rPr lang="en-US" sz="2000" dirty="0" smtClean="0">
                <a:solidFill>
                  <a:schemeClr val="bg1"/>
                </a:solidFill>
              </a:rPr>
              <a:t>INotifyPropertyChanged</a:t>
            </a:r>
            <a:r>
              <a:rPr lang="bg-BG" sz="2000" dirty="0">
                <a:solidFill>
                  <a:schemeClr val="bg1"/>
                </a:solidFill>
              </a:rPr>
              <a:t/>
            </a:r>
            <a:br>
              <a:rPr lang="bg-BG" sz="2000" dirty="0">
                <a:solidFill>
                  <a:schemeClr val="bg1"/>
                </a:solidFill>
              </a:rPr>
            </a:b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 smtClean="0"/>
              <a:t>	public </a:t>
            </a:r>
            <a:r>
              <a:rPr lang="en-US" sz="2000" dirty="0"/>
              <a:t>event </a:t>
            </a:r>
            <a:r>
              <a:rPr lang="en-US" sz="2000" dirty="0">
                <a:solidFill>
                  <a:schemeClr val="bg1"/>
                </a:solidFill>
              </a:rPr>
              <a:t>PropertyChangedEventHandler</a:t>
            </a:r>
            <a:r>
              <a:rPr lang="en-US" sz="2000" dirty="0"/>
              <a:t> PropertyChanged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smtClean="0"/>
              <a:t>	public </a:t>
            </a:r>
            <a:r>
              <a:rPr lang="en-US" sz="2000" dirty="0"/>
              <a:t>void NotifyPropertyChanged(string propName)</a:t>
            </a:r>
          </a:p>
          <a:p>
            <a:r>
              <a:rPr lang="bg-BG" sz="2000" dirty="0" smtClean="0"/>
              <a:t> </a:t>
            </a:r>
            <a:r>
              <a:rPr lang="en-US" sz="2000" dirty="0" smtClean="0"/>
              <a:t>	{</a:t>
            </a:r>
            <a:endParaRPr lang="en-US" sz="2000" dirty="0"/>
          </a:p>
          <a:p>
            <a:r>
              <a:rPr lang="bg-BG" sz="2000" dirty="0" smtClean="0"/>
              <a:t>	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bg1"/>
                </a:solidFill>
              </a:rPr>
              <a:t>PropertyChanged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r>
              <a:rPr lang="en-US" sz="2000" dirty="0" smtClean="0"/>
              <a:t>		.</a:t>
            </a:r>
            <a:r>
              <a:rPr lang="en-US" sz="2000" dirty="0"/>
              <a:t>Invoke(this, new </a:t>
            </a:r>
            <a:r>
              <a:rPr lang="en-US" sz="2000" dirty="0" smtClean="0"/>
              <a:t>PropertyChangedEventArgs(propName));</a:t>
            </a:r>
            <a:endParaRPr lang="en-US" sz="2000" dirty="0"/>
          </a:p>
          <a:p>
            <a:r>
              <a:rPr lang="bg-BG" sz="2000" dirty="0"/>
              <a:t> </a:t>
            </a:r>
            <a:r>
              <a:rPr lang="en-US" sz="2000" dirty="0" smtClean="0"/>
              <a:t>	}</a:t>
            </a:r>
            <a:endParaRPr lang="bg-BG" sz="2000" dirty="0" smtClean="0"/>
          </a:p>
          <a:p>
            <a:r>
              <a:rPr lang="bg-BG" sz="2000" dirty="0" smtClean="0"/>
              <a:t> </a:t>
            </a:r>
            <a:r>
              <a:rPr lang="en-US" sz="2000" dirty="0" smtClean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INotifyPropertyChanged</a:t>
            </a:r>
            <a:r>
              <a:rPr lang="bg-BG" dirty="0" smtClean="0"/>
              <a:t> -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42309" y="2764572"/>
            <a:ext cx="8534400" cy="409342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4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3992" y="1409618"/>
            <a:ext cx="9835003" cy="4680870"/>
          </a:xfrm>
        </p:spPr>
        <p:txBody>
          <a:bodyPr/>
          <a:lstStyle/>
          <a:p>
            <a:r>
              <a:rPr lang="en-US" sz="2000" dirty="0" smtClean="0"/>
              <a:t> private </a:t>
            </a:r>
            <a:r>
              <a:rPr lang="en-US" sz="2000" dirty="0"/>
              <a:t>string </a:t>
            </a:r>
            <a:r>
              <a:rPr lang="en-US" sz="2000" dirty="0" smtClean="0"/>
              <a:t>make;</a:t>
            </a:r>
            <a:endParaRPr lang="bg-BG" sz="2000" dirty="0" smtClean="0"/>
          </a:p>
          <a:p>
            <a:r>
              <a:rPr lang="bg-BG" sz="2000" dirty="0"/>
              <a:t> </a:t>
            </a:r>
            <a:r>
              <a:rPr lang="en-US" sz="2000" dirty="0" smtClean="0"/>
              <a:t>public </a:t>
            </a:r>
            <a:r>
              <a:rPr lang="en-US" sz="2000" dirty="0"/>
              <a:t>string </a:t>
            </a:r>
            <a:r>
              <a:rPr lang="en-US" sz="2000" dirty="0" smtClean="0"/>
              <a:t>Make {</a:t>
            </a:r>
            <a:endParaRPr lang="en-US" sz="2000" dirty="0"/>
          </a:p>
          <a:p>
            <a:r>
              <a:rPr lang="en-US" sz="2000" dirty="0" smtClean="0"/>
              <a:t>	get </a:t>
            </a:r>
            <a:r>
              <a:rPr lang="en-US" sz="2000" dirty="0"/>
              <a:t>{ return make; }</a:t>
            </a:r>
          </a:p>
          <a:p>
            <a:r>
              <a:rPr lang="en-US" sz="2000" dirty="0" smtClean="0"/>
              <a:t>	set {</a:t>
            </a:r>
            <a:endParaRPr lang="en-US" sz="2000" dirty="0"/>
          </a:p>
          <a:p>
            <a:r>
              <a:rPr lang="en-US" sz="2000" dirty="0" smtClean="0"/>
              <a:t>	   if </a:t>
            </a:r>
            <a:r>
              <a:rPr lang="en-US" sz="2000" dirty="0"/>
              <a:t>(this.make != value</a:t>
            </a:r>
            <a:r>
              <a:rPr lang="en-US" sz="2000" dirty="0" smtClean="0"/>
              <a:t>) {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	this.make </a:t>
            </a:r>
            <a:r>
              <a:rPr lang="en-US" sz="2000" dirty="0"/>
              <a:t>= value;</a:t>
            </a:r>
          </a:p>
          <a:p>
            <a:r>
              <a:rPr lang="en-US" sz="2000" dirty="0" smtClean="0"/>
              <a:t>		this.NotifyPropertyChanged</a:t>
            </a:r>
            <a:r>
              <a:rPr lang="en-US" sz="2000" dirty="0"/>
              <a:t>("Make");</a:t>
            </a:r>
          </a:p>
          <a:p>
            <a:r>
              <a:rPr lang="en-US" sz="2000" dirty="0"/>
              <a:t>        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INotifyPropertyChanged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Value Conversion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grids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06" y="1684974"/>
            <a:ext cx="2038985" cy="203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A value converter</a:t>
            </a:r>
            <a:r>
              <a:rPr lang="en-US" dirty="0"/>
              <a:t> is an implementation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b="1" dirty="0" smtClean="0">
                <a:solidFill>
                  <a:schemeClr val="bg1"/>
                </a:solidFill>
                <a:latin typeface="Consolas" pitchFamily="49" charset="0"/>
              </a:rPr>
              <a:t>IValueConverter</a:t>
            </a:r>
            <a:r>
              <a:rPr lang="bg-BG" dirty="0" smtClean="0"/>
              <a:t> </a:t>
            </a:r>
            <a:r>
              <a:rPr lang="bg-BG" dirty="0"/>
              <a:t>interface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398" b="1" noProof="1">
                <a:solidFill>
                  <a:schemeClr val="bg1"/>
                </a:solidFill>
                <a:latin typeface="Consolas" pitchFamily="49" charset="0"/>
              </a:rPr>
              <a:t>Convert</a:t>
            </a:r>
            <a:r>
              <a:rPr lang="en-US" sz="3398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3398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/>
              <a:t>– converting from the source data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target UI data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398" b="1" noProof="1">
                <a:solidFill>
                  <a:schemeClr val="bg1"/>
                </a:solidFill>
                <a:latin typeface="Consolas" pitchFamily="49" charset="0"/>
              </a:rPr>
              <a:t>ConvertBack</a:t>
            </a:r>
            <a:r>
              <a:rPr lang="en-US" sz="3398" b="1" dirty="0">
                <a:solidFill>
                  <a:schemeClr val="bg1"/>
                </a:solidFill>
                <a:latin typeface="Consolas" pitchFamily="49" charset="0"/>
              </a:rPr>
              <a:t>() </a:t>
            </a:r>
            <a:r>
              <a:rPr lang="en-US" dirty="0"/>
              <a:t>– convert back from the UI data to the source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converter 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3698208"/>
            <a:ext cx="4433842" cy="33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6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4977" y="1395046"/>
            <a:ext cx="10961435" cy="3972663"/>
          </a:xfrm>
        </p:spPr>
        <p:txBody>
          <a:bodyPr/>
          <a:lstStyle/>
          <a:p>
            <a:r>
              <a:rPr lang="en-US" sz="2000" dirty="0" smtClean="0"/>
              <a:t> &lt;</a:t>
            </a:r>
            <a:r>
              <a:rPr lang="en-US" sz="2000" dirty="0"/>
              <a:t>Window.Resources&gt;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local:</a:t>
            </a:r>
            <a:r>
              <a:rPr lang="en-US" sz="2000" dirty="0">
                <a:solidFill>
                  <a:schemeClr val="bg1"/>
                </a:solidFill>
              </a:rPr>
              <a:t>ColorConverter</a:t>
            </a:r>
            <a:r>
              <a:rPr lang="en-US" sz="2000" dirty="0"/>
              <a:t> x:Key="</a:t>
            </a:r>
            <a:r>
              <a:rPr lang="en-US" sz="2000" dirty="0">
                <a:solidFill>
                  <a:schemeClr val="bg1"/>
                </a:solidFill>
              </a:rPr>
              <a:t>ColorConverter</a:t>
            </a:r>
            <a:r>
              <a:rPr lang="en-US" sz="2000" dirty="0"/>
              <a:t>" /&gt;</a:t>
            </a:r>
          </a:p>
          <a:p>
            <a:r>
              <a:rPr lang="en-US" sz="2000" dirty="0" smtClean="0"/>
              <a:t> &lt;/</a:t>
            </a:r>
            <a:r>
              <a:rPr lang="en-US" sz="2000" dirty="0"/>
              <a:t>Window.Resources&gt;</a:t>
            </a:r>
          </a:p>
          <a:p>
            <a:r>
              <a:rPr lang="en-US" sz="2000" dirty="0" smtClean="0"/>
              <a:t> &lt;</a:t>
            </a:r>
            <a:r>
              <a:rPr lang="en-US" sz="2000" dirty="0"/>
              <a:t>StackPanel Margin="10"&gt;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TextBox Name="</a:t>
            </a:r>
            <a:r>
              <a:rPr lang="en-US" sz="2000" dirty="0">
                <a:solidFill>
                  <a:schemeClr val="bg1"/>
                </a:solidFill>
              </a:rPr>
              <a:t>txtValue</a:t>
            </a:r>
            <a:r>
              <a:rPr lang="en-US" sz="2000" dirty="0"/>
              <a:t>" Background="{Binding ElementName=txtValue, Path=Text, Converter={StaticResource </a:t>
            </a:r>
            <a:r>
              <a:rPr lang="en-US" sz="2000" dirty="0">
                <a:solidFill>
                  <a:schemeClr val="bg1"/>
                </a:solidFill>
              </a:rPr>
              <a:t>ColorConverter</a:t>
            </a:r>
            <a:r>
              <a:rPr lang="en-US" sz="2000" dirty="0"/>
              <a:t>}}" /&gt;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CheckBox IsChecked="{Binding </a:t>
            </a:r>
            <a:r>
              <a:rPr lang="en-US" sz="2000" dirty="0">
                <a:solidFill>
                  <a:schemeClr val="bg1"/>
                </a:solidFill>
              </a:rPr>
              <a:t>ElementName=txtValue</a:t>
            </a:r>
            <a:r>
              <a:rPr lang="en-US" sz="2000" dirty="0"/>
              <a:t>, Path=Text,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Converter</a:t>
            </a:r>
            <a:r>
              <a:rPr lang="en-US" sz="2000" dirty="0"/>
              <a:t>={StaticResource </a:t>
            </a:r>
            <a:r>
              <a:rPr lang="en-US" sz="2000" dirty="0">
                <a:solidFill>
                  <a:schemeClr val="bg1"/>
                </a:solidFill>
              </a:rPr>
              <a:t>ColorConverter</a:t>
            </a:r>
            <a:r>
              <a:rPr lang="en-US" sz="2000" dirty="0"/>
              <a:t>}}" Content="Change color to red" /&gt;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&lt;/</a:t>
            </a:r>
            <a:r>
              <a:rPr lang="en-US" sz="2000" dirty="0"/>
              <a:t>StackPanel&gt;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ValueConverter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70" y="1470660"/>
            <a:ext cx="2439489" cy="24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0482" y="1161468"/>
            <a:ext cx="11184832" cy="5696532"/>
          </a:xfrm>
        </p:spPr>
        <p:txBody>
          <a:bodyPr/>
          <a:lstStyle/>
          <a:p>
            <a:r>
              <a:rPr lang="en-US" sz="1800" dirty="0"/>
              <a:t> public class ColorConverter : </a:t>
            </a:r>
            <a:r>
              <a:rPr lang="en-US" sz="1800" dirty="0" smtClean="0">
                <a:solidFill>
                  <a:schemeClr val="bg1"/>
                </a:solidFill>
              </a:rPr>
              <a:t>IValueConverter</a:t>
            </a:r>
            <a:r>
              <a:rPr lang="en-US" sz="1800" dirty="0" smtClean="0"/>
              <a:t>{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public </a:t>
            </a:r>
            <a:r>
              <a:rPr lang="en-US" sz="1800" dirty="0"/>
              <a:t>object </a:t>
            </a:r>
            <a:r>
              <a:rPr lang="en-US" sz="1800" dirty="0">
                <a:solidFill>
                  <a:schemeClr val="bg1"/>
                </a:solidFill>
              </a:rPr>
              <a:t>Convert</a:t>
            </a:r>
            <a:r>
              <a:rPr lang="en-US" sz="1800" dirty="0"/>
              <a:t>(object value, Type targetType,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		object </a:t>
            </a:r>
            <a:r>
              <a:rPr lang="en-US" sz="1800" dirty="0"/>
              <a:t>parameter, </a:t>
            </a:r>
            <a:r>
              <a:rPr lang="en-US" sz="1800" dirty="0" smtClean="0"/>
              <a:t>CultureInfo </a:t>
            </a:r>
            <a:r>
              <a:rPr lang="en-US" sz="1800" dirty="0"/>
              <a:t>culture</a:t>
            </a:r>
            <a:r>
              <a:rPr lang="en-US" sz="1800" dirty="0" smtClean="0"/>
              <a:t>) {</a:t>
            </a:r>
            <a:endParaRPr lang="en-US" sz="1800" dirty="0"/>
          </a:p>
          <a:p>
            <a:r>
              <a:rPr lang="en-US" sz="1800" dirty="0"/>
              <a:t>            string valueAsStringLowerCase = value.ToString().ToLower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	  if (</a:t>
            </a:r>
            <a:r>
              <a:rPr lang="en-US" sz="1800" dirty="0"/>
              <a:t>valueAsStringLowerCase == "yes") </a:t>
            </a: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		return </a:t>
            </a:r>
            <a:r>
              <a:rPr lang="en-US" sz="1800" dirty="0"/>
              <a:t>Brushes.Red</a:t>
            </a:r>
            <a:r>
              <a:rPr lang="en-US" sz="1800" dirty="0" smtClean="0"/>
              <a:t>; }</a:t>
            </a:r>
            <a:br>
              <a:rPr lang="en-US" sz="1800" dirty="0" smtClean="0"/>
            </a:br>
            <a:r>
              <a:rPr lang="en-US" sz="1800" dirty="0" smtClean="0"/>
              <a:t>	  return </a:t>
            </a:r>
            <a:r>
              <a:rPr lang="en-US" sz="1800" dirty="0"/>
              <a:t>Brushes.White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	}</a:t>
            </a:r>
            <a:endParaRPr lang="en-US" sz="1800" dirty="0"/>
          </a:p>
          <a:p>
            <a:r>
              <a:rPr lang="en-US" sz="1800" dirty="0" smtClean="0"/>
              <a:t> 	public </a:t>
            </a:r>
            <a:r>
              <a:rPr lang="en-US" sz="1800" dirty="0"/>
              <a:t>object </a:t>
            </a:r>
            <a:r>
              <a:rPr lang="en-US" sz="1800" dirty="0">
                <a:solidFill>
                  <a:schemeClr val="bg1"/>
                </a:solidFill>
              </a:rPr>
              <a:t>ConvertBack</a:t>
            </a:r>
            <a:r>
              <a:rPr lang="en-US" sz="1800" dirty="0"/>
              <a:t>(object value, Type targetType,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			object </a:t>
            </a:r>
            <a:r>
              <a:rPr lang="en-US" sz="1800" dirty="0"/>
              <a:t>parameter, </a:t>
            </a:r>
            <a:r>
              <a:rPr lang="en-US" sz="1800" dirty="0" smtClean="0"/>
              <a:t>CultureInfo </a:t>
            </a:r>
            <a:r>
              <a:rPr lang="en-US" sz="1800" dirty="0"/>
              <a:t>culture</a:t>
            </a:r>
            <a:r>
              <a:rPr lang="en-US" sz="1800" dirty="0" smtClean="0"/>
              <a:t>){</a:t>
            </a:r>
            <a:endParaRPr lang="en-US" sz="1800" dirty="0"/>
          </a:p>
          <a:p>
            <a:r>
              <a:rPr lang="en-US" sz="1800" dirty="0"/>
              <a:t>            bool valueAsBool = (</a:t>
            </a:r>
            <a:r>
              <a:rPr lang="en-US" sz="1800" dirty="0" smtClean="0"/>
              <a:t>bool)value;</a:t>
            </a:r>
            <a:br>
              <a:rPr lang="en-US" sz="1800" dirty="0" smtClean="0"/>
            </a:br>
            <a:r>
              <a:rPr lang="en-US" sz="1800" dirty="0" smtClean="0"/>
              <a:t>	  if </a:t>
            </a:r>
            <a:r>
              <a:rPr lang="en-US" sz="1800" dirty="0"/>
              <a:t>(valueAsBool</a:t>
            </a:r>
            <a:r>
              <a:rPr lang="en-US" sz="1800" dirty="0" smtClean="0"/>
              <a:t>){</a:t>
            </a:r>
            <a:br>
              <a:rPr lang="en-US" sz="1800" dirty="0" smtClean="0"/>
            </a:br>
            <a:r>
              <a:rPr lang="en-US" sz="1800" dirty="0" smtClean="0"/>
              <a:t>		return </a:t>
            </a:r>
            <a:r>
              <a:rPr lang="en-US" sz="1800" dirty="0"/>
              <a:t>"yes";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  }</a:t>
            </a:r>
            <a:endParaRPr lang="en-US" sz="1800" dirty="0"/>
          </a:p>
          <a:p>
            <a:r>
              <a:rPr lang="en-US" sz="1800" dirty="0"/>
              <a:t>            return "no";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}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ValueConverter </a:t>
            </a:r>
            <a:r>
              <a:rPr lang="en-US" dirty="0" smtClean="0"/>
              <a:t>– Example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074" name="Picture 2" descr="Image result for mechanic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4" y="1484222"/>
            <a:ext cx="2408510" cy="24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validates a piece of data in the target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the binding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Derives from the base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ValidationRule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>
              <a:lnSpc>
                <a:spcPct val="100000"/>
              </a:lnSpc>
            </a:pPr>
            <a:r>
              <a:rPr lang="en-US" dirty="0"/>
              <a:t>When a validation result indicates invalid data, </a:t>
            </a:r>
            <a:r>
              <a:rPr lang="en-US" dirty="0" smtClean="0"/>
              <a:t>a </a:t>
            </a:r>
            <a:br>
              <a:rPr lang="en-US" dirty="0" smtClean="0"/>
            </a:br>
            <a:r>
              <a:rPr lang="en-US" sz="3300" b="1" noProof="1" smtClean="0">
                <a:solidFill>
                  <a:schemeClr val="bg1"/>
                </a:solidFill>
                <a:latin typeface="Consolas" pitchFamily="49" charset="0"/>
              </a:rPr>
              <a:t>ValidationError</a:t>
            </a:r>
            <a:r>
              <a:rPr lang="en-US" dirty="0" smtClean="0"/>
              <a:t> </a:t>
            </a:r>
            <a:r>
              <a:rPr lang="en-US" dirty="0"/>
              <a:t>object is created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Checking for errors: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Getting the error messages: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609219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55285" y="4579084"/>
            <a:ext cx="772112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Validation.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GetHasError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(UIElement)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5285" y="5566197"/>
            <a:ext cx="881112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 errors = 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Validation.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GetErrors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(Element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errorMsg = (string)errors[0].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ErrorContent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52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800" y="1230542"/>
            <a:ext cx="11801434" cy="5450311"/>
          </a:xfrm>
        </p:spPr>
        <p:txBody>
          <a:bodyPr/>
          <a:lstStyle/>
          <a:p>
            <a:r>
              <a:rPr lang="en-US" sz="2000" dirty="0"/>
              <a:t>public class UsernameValidationRule : </a:t>
            </a:r>
            <a:r>
              <a:rPr lang="en-US" sz="2000" dirty="0" smtClean="0">
                <a:solidFill>
                  <a:schemeClr val="bg1"/>
                </a:solidFill>
              </a:rPr>
              <a:t>ValidationRule</a:t>
            </a:r>
            <a:r>
              <a:rPr lang="en-US" sz="2000" dirty="0" smtClean="0"/>
              <a:t> { </a:t>
            </a:r>
            <a:endParaRPr lang="en-US" sz="2000" dirty="0"/>
          </a:p>
          <a:p>
            <a:r>
              <a:rPr lang="en-US" sz="2000" dirty="0" smtClean="0"/>
              <a:t>public </a:t>
            </a:r>
            <a:r>
              <a:rPr lang="en-US" sz="2000" dirty="0"/>
              <a:t>override </a:t>
            </a:r>
            <a:r>
              <a:rPr lang="en-US" sz="2000" dirty="0">
                <a:solidFill>
                  <a:schemeClr val="bg1"/>
                </a:solidFill>
              </a:rPr>
              <a:t>ValidationResult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Validate</a:t>
            </a:r>
            <a:r>
              <a:rPr lang="en-US" sz="2000" dirty="0"/>
              <a:t>(object value, </a:t>
            </a:r>
            <a:r>
              <a:rPr lang="en-US" sz="2000" dirty="0" smtClean="0"/>
              <a:t>CultureInfo </a:t>
            </a:r>
            <a:r>
              <a:rPr lang="en-US" sz="2000" dirty="0"/>
              <a:t>cultureInfo)</a:t>
            </a:r>
          </a:p>
          <a:p>
            <a:r>
              <a:rPr lang="en-US" sz="2000" dirty="0"/>
              <a:t>     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	   string </a:t>
            </a:r>
            <a:r>
              <a:rPr lang="en-US" sz="2000" dirty="0"/>
              <a:t>objectAsString = (string) </a:t>
            </a:r>
            <a:r>
              <a:rPr lang="en-US" sz="2000" dirty="0" smtClean="0"/>
              <a:t>value;</a:t>
            </a:r>
            <a:br>
              <a:rPr lang="en-US" sz="2000" dirty="0" smtClean="0"/>
            </a:br>
            <a:r>
              <a:rPr lang="en-US" sz="2000" dirty="0" smtClean="0"/>
              <a:t>	   bool </a:t>
            </a:r>
            <a:r>
              <a:rPr lang="en-US" sz="2000" dirty="0"/>
              <a:t>isValidUsername = objectAsString.Length &gt;= 4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		&amp;&amp; </a:t>
            </a:r>
            <a:r>
              <a:rPr lang="en-US" sz="2000" dirty="0"/>
              <a:t>objectAsString.Length &lt;= 20;</a:t>
            </a:r>
          </a:p>
          <a:p>
            <a:r>
              <a:rPr lang="en-US" sz="2000" dirty="0"/>
              <a:t>            if (isValidUsername</a:t>
            </a:r>
            <a:r>
              <a:rPr lang="en-US" sz="2000" dirty="0" smtClean="0"/>
              <a:t>){</a:t>
            </a:r>
            <a:endParaRPr lang="en-US" sz="2000" dirty="0"/>
          </a:p>
          <a:p>
            <a:r>
              <a:rPr lang="en-US" sz="2000" dirty="0"/>
              <a:t>                return new </a:t>
            </a:r>
            <a:r>
              <a:rPr lang="en-US" sz="2000" dirty="0">
                <a:solidFill>
                  <a:schemeClr val="bg1"/>
                </a:solidFill>
              </a:rPr>
              <a:t>ValidationResult</a:t>
            </a:r>
            <a:r>
              <a:rPr lang="en-US" sz="2000" dirty="0"/>
              <a:t>(true, null);</a:t>
            </a:r>
          </a:p>
          <a:p>
            <a:r>
              <a:rPr lang="en-US" sz="2000" dirty="0"/>
              <a:t>          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            return new </a:t>
            </a:r>
            <a:r>
              <a:rPr lang="en-US" sz="2000" dirty="0">
                <a:solidFill>
                  <a:schemeClr val="bg1"/>
                </a:solidFill>
              </a:rPr>
              <a:t>ValidationResult</a:t>
            </a:r>
            <a:r>
              <a:rPr lang="en-US" sz="2000" dirty="0"/>
              <a:t>(false,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		"</a:t>
            </a:r>
            <a:r>
              <a:rPr lang="en-US" sz="2000" dirty="0"/>
              <a:t>Username should be between 4 and 19 symbol!");</a:t>
            </a:r>
          </a:p>
          <a:p>
            <a:r>
              <a:rPr lang="en-US" sz="2000" dirty="0"/>
              <a:t>        </a:t>
            </a:r>
            <a:r>
              <a:rPr lang="en-US" sz="2000" dirty="0" smtClean="0"/>
              <a:t>}</a:t>
            </a:r>
          </a:p>
          <a:p>
            <a:r>
              <a:rPr lang="en-US" sz="2000" dirty="0"/>
              <a:t>}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– Example</a:t>
            </a:r>
            <a:r>
              <a:rPr lang="bg-BG" dirty="0" smtClean="0"/>
              <a:t>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94394" y="1422130"/>
            <a:ext cx="11057674" cy="4526981"/>
          </a:xfrm>
        </p:spPr>
        <p:txBody>
          <a:bodyPr/>
          <a:lstStyle/>
          <a:p>
            <a:r>
              <a:rPr lang="en-US" sz="2000" dirty="0" smtClean="0"/>
              <a:t>&lt;</a:t>
            </a:r>
            <a:r>
              <a:rPr lang="en-US" sz="2000" dirty="0"/>
              <a:t>Window.Resources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</a:t>
            </a:r>
            <a:r>
              <a:rPr lang="en-US" sz="2000" dirty="0" smtClean="0"/>
              <a:t>&lt;</a:t>
            </a:r>
            <a:r>
              <a:rPr lang="en-US" sz="2000" dirty="0"/>
              <a:t>Style TargetType="{</a:t>
            </a:r>
            <a:r>
              <a:rPr lang="en-US" sz="2000" dirty="0">
                <a:solidFill>
                  <a:schemeClr val="bg1"/>
                </a:solidFill>
              </a:rPr>
              <a:t>x:Type TextBox</a:t>
            </a:r>
            <a:r>
              <a:rPr lang="en-US" sz="2000" dirty="0" smtClean="0"/>
              <a:t>}"&gt;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</a:t>
            </a:r>
            <a:r>
              <a:rPr lang="en-US" sz="2000" dirty="0" smtClean="0"/>
              <a:t>&lt;</a:t>
            </a:r>
            <a:r>
              <a:rPr lang="en-US" sz="2000" dirty="0"/>
              <a:t>Setter Property="</a:t>
            </a:r>
            <a:r>
              <a:rPr lang="en-US" sz="2000" dirty="0">
                <a:solidFill>
                  <a:schemeClr val="bg1"/>
                </a:solidFill>
              </a:rPr>
              <a:t>Validation.ErrorTemplate</a:t>
            </a:r>
            <a:r>
              <a:rPr lang="en-US" sz="2000" dirty="0" smtClean="0"/>
              <a:t>"&gt;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  </a:t>
            </a:r>
            <a:r>
              <a:rPr lang="en-US" sz="2000" dirty="0" smtClean="0"/>
              <a:t>&lt;</a:t>
            </a:r>
            <a:r>
              <a:rPr lang="en-US" sz="2000" dirty="0"/>
              <a:t>Setter.Value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      </a:t>
            </a:r>
            <a:r>
              <a:rPr lang="en-US" sz="2000" dirty="0" smtClean="0"/>
              <a:t>&lt;</a:t>
            </a:r>
            <a:r>
              <a:rPr lang="en-US" sz="2000" dirty="0"/>
              <a:t>ControlTemplate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&lt;</a:t>
            </a:r>
            <a:r>
              <a:rPr lang="en-US" sz="2000" dirty="0"/>
              <a:t>Border BorderBrush="Red" BorderThickness="2" 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					</a:t>
            </a:r>
            <a:r>
              <a:rPr lang="en-US" sz="2000" dirty="0" smtClean="0"/>
              <a:t>VerticalAlignment</a:t>
            </a:r>
            <a:r>
              <a:rPr lang="en-US" sz="2000" dirty="0"/>
              <a:t>="Top</a:t>
            </a:r>
            <a:r>
              <a:rPr lang="en-US" sz="2000" dirty="0" smtClean="0"/>
              <a:t>"&gt;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AdornedElementPlaceholder  </a:t>
            </a:r>
            <a:r>
              <a:rPr lang="en-US" sz="2000" dirty="0" smtClean="0"/>
              <a:t>/&gt;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	</a:t>
            </a:r>
            <a:r>
              <a:rPr lang="en-US" sz="2000" dirty="0" smtClean="0"/>
              <a:t>&lt;/</a:t>
            </a:r>
            <a:r>
              <a:rPr lang="en-US" sz="2000" dirty="0"/>
              <a:t>Border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	      </a:t>
            </a:r>
            <a:r>
              <a:rPr lang="en-US" sz="2000" dirty="0" smtClean="0"/>
              <a:t>&lt;/</a:t>
            </a:r>
            <a:r>
              <a:rPr lang="en-US" sz="2000" dirty="0"/>
              <a:t>ControlTemplate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     </a:t>
            </a:r>
            <a:r>
              <a:rPr lang="en-US" sz="2000" dirty="0" smtClean="0"/>
              <a:t>&lt;/</a:t>
            </a:r>
            <a:r>
              <a:rPr lang="en-US" sz="2000" dirty="0"/>
              <a:t>Setter.Value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   </a:t>
            </a:r>
            <a:r>
              <a:rPr lang="en-US" sz="2000" dirty="0" smtClean="0"/>
              <a:t>&lt;/</a:t>
            </a:r>
            <a:r>
              <a:rPr lang="en-US" sz="2000" dirty="0"/>
              <a:t>Setter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bg-BG" sz="2000" dirty="0" smtClean="0"/>
              <a:t>   </a:t>
            </a:r>
            <a:r>
              <a:rPr lang="en-US" sz="2000" dirty="0" smtClean="0"/>
              <a:t>&lt;/</a:t>
            </a:r>
            <a:r>
              <a:rPr lang="en-US" sz="2000" dirty="0"/>
              <a:t>Style</a:t>
            </a:r>
            <a:r>
              <a:rPr lang="en-US" sz="2000" dirty="0" smtClean="0"/>
              <a:t>&gt;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en-US" sz="2000" dirty="0" smtClean="0"/>
              <a:t>&lt;/</a:t>
            </a:r>
            <a:r>
              <a:rPr lang="en-US" sz="2000" dirty="0"/>
              <a:t>Window.Resources&gt;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– Example</a:t>
            </a:r>
            <a:r>
              <a:rPr lang="bg-BG" dirty="0" smtClean="0"/>
              <a:t> 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94394" y="1413421"/>
            <a:ext cx="10526452" cy="452698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&lt;</a:t>
            </a:r>
            <a:r>
              <a:rPr lang="en-US" sz="2000" dirty="0"/>
              <a:t>StackPanel Margin="10</a:t>
            </a:r>
            <a:r>
              <a:rPr lang="en-US" sz="2000" dirty="0" smtClean="0"/>
              <a:t>"&gt;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</a:t>
            </a:r>
            <a:r>
              <a:rPr lang="en-US" sz="2000" dirty="0" smtClean="0"/>
              <a:t>  &lt;</a:t>
            </a:r>
            <a:r>
              <a:rPr lang="en-US" sz="2000" dirty="0"/>
              <a:t>Grid</a:t>
            </a:r>
            <a:r>
              <a:rPr lang="en-US" sz="2000" dirty="0" smtClean="0"/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&lt;</a:t>
            </a:r>
            <a:r>
              <a:rPr lang="en-US" sz="2000" dirty="0"/>
              <a:t>TextBox x:Name="TextBoxName" Width="100</a:t>
            </a:r>
            <a:r>
              <a:rPr lang="en-US" sz="2000" dirty="0" smtClean="0"/>
              <a:t>"&gt;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&lt;</a:t>
            </a:r>
            <a:r>
              <a:rPr lang="en-US" sz="2000" dirty="0"/>
              <a:t>Binding </a:t>
            </a:r>
            <a:r>
              <a:rPr lang="en-US" sz="2000" dirty="0">
                <a:solidFill>
                  <a:schemeClr val="bg1"/>
                </a:solidFill>
              </a:rPr>
              <a:t>Path="Username</a:t>
            </a:r>
            <a:r>
              <a:rPr lang="en-US" sz="2000" dirty="0" smtClean="0">
                <a:solidFill>
                  <a:schemeClr val="bg1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 &lt;</a:t>
            </a:r>
            <a:r>
              <a:rPr lang="en-US" sz="2000" dirty="0">
                <a:solidFill>
                  <a:schemeClr val="bg1"/>
                </a:solidFill>
              </a:rPr>
              <a:t>Binding.ValidationRules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    &lt;</a:t>
            </a:r>
            <a:r>
              <a:rPr lang="en-US" sz="2000" dirty="0"/>
              <a:t>local:</a:t>
            </a:r>
            <a:r>
              <a:rPr lang="en-US" sz="2000" dirty="0">
                <a:solidFill>
                  <a:schemeClr val="bg1"/>
                </a:solidFill>
              </a:rPr>
              <a:t>UsernameValidationRule</a:t>
            </a:r>
            <a:r>
              <a:rPr lang="en-US" sz="2000" dirty="0"/>
              <a:t> </a:t>
            </a:r>
            <a:r>
              <a:rPr lang="en-US" sz="2000" dirty="0" smtClean="0"/>
              <a:t>/&gt;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 &lt;/</a:t>
            </a:r>
            <a:r>
              <a:rPr lang="en-US" sz="2000" dirty="0">
                <a:solidFill>
                  <a:schemeClr val="bg1"/>
                </a:solidFill>
              </a:rPr>
              <a:t>Binding.ValidationRules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&lt;/</a:t>
            </a:r>
            <a:r>
              <a:rPr lang="en-US" sz="2000" dirty="0"/>
              <a:t>Binding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&lt;/</a:t>
            </a:r>
            <a:r>
              <a:rPr lang="en-US" sz="2000" dirty="0"/>
              <a:t>TextBox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&lt;/</a:t>
            </a:r>
            <a:r>
              <a:rPr lang="en-US" sz="2000" dirty="0"/>
              <a:t>Grid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&lt;Grid&gt;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&lt;Button </a:t>
            </a:r>
            <a:r>
              <a:rPr lang="en-US" sz="2000" dirty="0"/>
              <a:t>Content="Validate" Click="Button_Click" Width="100</a:t>
            </a:r>
            <a:r>
              <a:rPr lang="en-US" sz="2000" dirty="0" smtClean="0"/>
              <a:t>"/&gt;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&lt;/</a:t>
            </a:r>
            <a:r>
              <a:rPr lang="en-US" sz="2000" dirty="0"/>
              <a:t>Grid</a:t>
            </a:r>
            <a:r>
              <a:rPr lang="en-US" sz="2000" dirty="0" smtClean="0"/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&lt;/</a:t>
            </a:r>
            <a:r>
              <a:rPr lang="en-US" sz="2000" dirty="0"/>
              <a:t>StackPanel&gt;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– Example</a:t>
            </a:r>
            <a:r>
              <a:rPr lang="bg-BG" dirty="0" smtClean="0"/>
              <a:t>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34" y="1255730"/>
            <a:ext cx="10526452" cy="54503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private readonly User </a:t>
            </a:r>
            <a:r>
              <a:rPr lang="en-US" sz="2000" dirty="0" smtClean="0">
                <a:solidFill>
                  <a:schemeClr val="bg1"/>
                </a:solidFill>
              </a:rPr>
              <a:t>user</a:t>
            </a:r>
            <a:r>
              <a:rPr lang="en-US" sz="2000" dirty="0" smtClean="0"/>
              <a:t> </a:t>
            </a:r>
            <a:r>
              <a:rPr lang="en-US" sz="2000" dirty="0"/>
              <a:t>= new </a:t>
            </a:r>
            <a:r>
              <a:rPr lang="en-US" sz="2000" dirty="0" smtClean="0"/>
              <a:t>User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Username = "Evil",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Password = "12142423“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};</a:t>
            </a:r>
            <a:endParaRPr lang="bg-BG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public MainWindow() {</a:t>
            </a:r>
            <a:endParaRPr lang="bg-BG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	</a:t>
            </a:r>
            <a:r>
              <a:rPr lang="en-US" sz="2000" dirty="0" smtClean="0"/>
              <a:t>InitializeComponent();</a:t>
            </a:r>
            <a:endParaRPr lang="bg-BG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this.DataContext = user</a:t>
            </a:r>
            <a:r>
              <a:rPr lang="en-US" sz="2000" dirty="0" smtClean="0"/>
              <a:t>;</a:t>
            </a:r>
            <a:r>
              <a:rPr lang="bg-BG" sz="2000" dirty="0" smtClean="0"/>
              <a:t/>
            </a:r>
            <a:br>
              <a:rPr lang="bg-BG" sz="2000" dirty="0" smtClean="0"/>
            </a:br>
            <a:r>
              <a:rPr lang="en-US" sz="2000" dirty="0" smtClean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private </a:t>
            </a:r>
            <a:r>
              <a:rPr lang="en-US" sz="2000" dirty="0"/>
              <a:t>void Button_Click(object sender, RoutedEventArgs e</a:t>
            </a:r>
            <a:r>
              <a:rPr lang="en-US" sz="2000" dirty="0" smtClean="0"/>
              <a:t>)</a:t>
            </a:r>
            <a:r>
              <a:rPr lang="bg-BG" sz="20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{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	</a:t>
            </a:r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Validation.GetHasError</a:t>
            </a:r>
            <a:r>
              <a:rPr lang="en-US" sz="2000" dirty="0" smtClean="0"/>
              <a:t>(this.TextBoxName))</a:t>
            </a:r>
            <a:endParaRPr lang="bg-BG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	</a:t>
            </a:r>
            <a:r>
              <a:rPr lang="en-US" sz="2000" dirty="0" smtClean="0"/>
              <a:t>{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	    </a:t>
            </a:r>
            <a:r>
              <a:rPr lang="en-US" sz="2000" dirty="0" smtClean="0"/>
              <a:t>var </a:t>
            </a:r>
            <a:r>
              <a:rPr lang="en-US" sz="2000" dirty="0"/>
              <a:t>errors = </a:t>
            </a:r>
            <a:r>
              <a:rPr lang="en-US" sz="2000" dirty="0" smtClean="0"/>
              <a:t>Validation.GetErrors(this.TextBoxName);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	    </a:t>
            </a:r>
            <a:r>
              <a:rPr lang="en-US" sz="2000" dirty="0" smtClean="0"/>
              <a:t>string errorMsg = (string)errors[0].ErrorContent;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000" dirty="0"/>
              <a:t>	</a:t>
            </a:r>
            <a:r>
              <a:rPr lang="bg-BG" sz="2000" dirty="0" smtClean="0"/>
              <a:t>    </a:t>
            </a:r>
            <a:r>
              <a:rPr lang="en-US" sz="2000" dirty="0" smtClean="0"/>
              <a:t>MessageBox.Show(errorMsg</a:t>
            </a:r>
            <a:r>
              <a:rPr lang="en-US" sz="2000" dirty="0"/>
              <a:t>, "Error");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000" dirty="0" smtClean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}</a:t>
            </a: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– Example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5A0C-A6AE-4467-803C-B7CA70B21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292654"/>
            <a:ext cx="10961783" cy="768084"/>
          </a:xfrm>
        </p:spPr>
        <p:txBody>
          <a:bodyPr/>
          <a:lstStyle/>
          <a:p>
            <a:r>
              <a:rPr lang="en-US" dirty="0"/>
              <a:t>Update Source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3AAC-F71F-422F-B0FD-57261FE129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trigger png"/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96" y="1399951"/>
            <a:ext cx="2527615" cy="252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UpdateSourceTrigger</a:t>
            </a:r>
            <a:r>
              <a:rPr lang="en-US" dirty="0"/>
              <a:t> values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dirty="0"/>
              <a:t> – updates "naturally" based on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target </a:t>
            </a:r>
            <a:r>
              <a:rPr lang="en-US" dirty="0"/>
              <a:t>control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PropertyChanged</a:t>
            </a:r>
            <a:r>
              <a:rPr lang="en-US" dirty="0"/>
              <a:t> – updates the source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immediately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LostFocus</a:t>
            </a:r>
            <a:r>
              <a:rPr lang="en-US" dirty="0"/>
              <a:t> –  updates the source when focus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changes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Explicit</a:t>
            </a:r>
            <a:r>
              <a:rPr lang="en-US" dirty="0"/>
              <a:t> – </a:t>
            </a:r>
            <a:r>
              <a:rPr lang="en-US" dirty="0" smtClean="0"/>
              <a:t>when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</a:rPr>
              <a:t>UpdateSource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 is explicitly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Source 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94394" y="1413421"/>
            <a:ext cx="10526452" cy="452698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&lt;</a:t>
            </a:r>
            <a:r>
              <a:rPr lang="en-US" sz="2000" dirty="0"/>
              <a:t>StackPanel Margin="10</a:t>
            </a:r>
            <a:r>
              <a:rPr lang="en-US" sz="2000" dirty="0" smtClean="0"/>
              <a:t>"&gt;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</a:t>
            </a:r>
            <a:r>
              <a:rPr lang="en-US" sz="2000" dirty="0" smtClean="0"/>
              <a:t>  &lt;</a:t>
            </a:r>
            <a:r>
              <a:rPr lang="en-US" sz="2000" dirty="0"/>
              <a:t>Grid</a:t>
            </a:r>
            <a:r>
              <a:rPr lang="en-US" sz="2000" dirty="0" smtClean="0"/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&lt;</a:t>
            </a:r>
            <a:r>
              <a:rPr lang="en-US" sz="2000" dirty="0"/>
              <a:t>TextBox x:Name="TextBoxName" Width="100</a:t>
            </a:r>
            <a:r>
              <a:rPr lang="en-US" sz="2000" dirty="0" smtClean="0"/>
              <a:t>"&gt;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&lt;</a:t>
            </a:r>
            <a:r>
              <a:rPr lang="en-US" sz="2000" dirty="0"/>
              <a:t>Binding Path="</a:t>
            </a:r>
            <a:r>
              <a:rPr lang="en-US" sz="2000" dirty="0" smtClean="0"/>
              <a:t>Username" </a:t>
            </a:r>
            <a:r>
              <a:rPr lang="en-US" sz="2000" dirty="0" smtClean="0">
                <a:solidFill>
                  <a:schemeClr val="bg1"/>
                </a:solidFill>
              </a:rPr>
              <a:t>UpdateSourceTrigger</a:t>
            </a:r>
            <a:r>
              <a:rPr lang="en-US" sz="2000" dirty="0">
                <a:solidFill>
                  <a:schemeClr val="bg1"/>
                </a:solidFill>
              </a:rPr>
              <a:t>="PropertyChanged"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 &lt;</a:t>
            </a:r>
            <a:r>
              <a:rPr lang="en-US" sz="2000" dirty="0"/>
              <a:t>Binding.ValidationRules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    &lt;</a:t>
            </a:r>
            <a:r>
              <a:rPr lang="en-US" sz="2000" dirty="0"/>
              <a:t>local:UsernameValidationRule </a:t>
            </a:r>
            <a:r>
              <a:rPr lang="en-US" sz="2000" dirty="0" smtClean="0"/>
              <a:t>/&gt;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   &lt;/</a:t>
            </a:r>
            <a:r>
              <a:rPr lang="en-US" sz="2000" dirty="0"/>
              <a:t>Binding.ValidationRules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   &lt;/</a:t>
            </a:r>
            <a:r>
              <a:rPr lang="en-US" sz="2000" dirty="0"/>
              <a:t>Binding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&lt;/</a:t>
            </a:r>
            <a:r>
              <a:rPr lang="en-US" sz="2000" dirty="0"/>
              <a:t>TextBox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&lt;/</a:t>
            </a:r>
            <a:r>
              <a:rPr lang="en-US" sz="2000" dirty="0"/>
              <a:t>Grid</a:t>
            </a:r>
            <a:r>
              <a:rPr lang="en-US" sz="2000" dirty="0" smtClean="0"/>
              <a:t>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&lt;Grid&gt;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   &lt;Button </a:t>
            </a:r>
            <a:r>
              <a:rPr lang="en-US" sz="2000" dirty="0"/>
              <a:t>Content="Validate" Click="Button_Click" Width="100</a:t>
            </a:r>
            <a:r>
              <a:rPr lang="en-US" sz="2000" dirty="0" smtClean="0"/>
              <a:t>"/&gt;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  &lt;/</a:t>
            </a:r>
            <a:r>
              <a:rPr lang="en-US" sz="2000" dirty="0"/>
              <a:t>Grid</a:t>
            </a:r>
            <a:r>
              <a:rPr lang="en-US" sz="2000" dirty="0" smtClean="0"/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&lt;/</a:t>
            </a:r>
            <a:r>
              <a:rPr lang="en-US" sz="2000" dirty="0"/>
              <a:t>StackPanel&gt;</a:t>
            </a:r>
            <a:endParaRPr lang="en-US" sz="1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– Example</a:t>
            </a:r>
            <a:r>
              <a:rPr lang="bg-BG" dirty="0" smtClean="0"/>
              <a:t>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purpose of most applications is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 data</a:t>
            </a:r>
            <a:r>
              <a:rPr lang="en-US" dirty="0"/>
              <a:t> to users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Let them </a:t>
            </a:r>
            <a:r>
              <a:rPr lang="en-US" b="1" dirty="0">
                <a:solidFill>
                  <a:schemeClr val="bg1"/>
                </a:solidFill>
              </a:rPr>
              <a:t>edit that data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Developers' job is: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Bring the data </a:t>
            </a:r>
            <a:r>
              <a:rPr lang="en-US" dirty="0"/>
              <a:t>from a variety of sources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Expose the data </a:t>
            </a:r>
            <a:r>
              <a:rPr lang="en-US" dirty="0"/>
              <a:t>in object, hierarchical, or relational format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With </a:t>
            </a:r>
            <a:r>
              <a:rPr lang="en-US" noProof="1" smtClean="0"/>
              <a:t>WPF's</a:t>
            </a:r>
            <a:r>
              <a:rPr lang="en-US" dirty="0" smtClean="0"/>
              <a:t> </a:t>
            </a:r>
            <a:r>
              <a:rPr lang="en-US" dirty="0"/>
              <a:t>data binding engine, you get </a:t>
            </a:r>
            <a:r>
              <a:rPr lang="en-US" sz="3198" b="1" dirty="0">
                <a:solidFill>
                  <a:schemeClr val="bg1"/>
                </a:solidFill>
              </a:rPr>
              <a:t>more </a:t>
            </a:r>
            <a:r>
              <a:rPr lang="en-US" sz="3198" b="1" dirty="0" smtClean="0">
                <a:solidFill>
                  <a:schemeClr val="bg1"/>
                </a:solidFill>
              </a:rPr>
              <a:t/>
            </a:r>
            <a:br>
              <a:rPr lang="en-US" sz="3198" b="1" dirty="0" smtClean="0">
                <a:solidFill>
                  <a:schemeClr val="bg1"/>
                </a:solidFill>
              </a:rPr>
            </a:br>
            <a:r>
              <a:rPr lang="en-US" sz="3198" b="1" dirty="0" smtClean="0">
                <a:solidFill>
                  <a:schemeClr val="bg1"/>
                </a:solidFill>
              </a:rPr>
              <a:t>features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sz="3198" b="1" dirty="0">
                <a:solidFill>
                  <a:schemeClr val="bg1"/>
                </a:solidFill>
              </a:rPr>
              <a:t>less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Binding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371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4543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Data Binding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Data Contexts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Binding Path Syntax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Binding Class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Observable Collection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INotifyPropertyChange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Value Conversion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Data Validation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noProof="1">
                <a:solidFill>
                  <a:schemeClr val="bg2"/>
                </a:solidFill>
              </a:rPr>
              <a:t>Update Source Triggers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solidFill>
                <a:schemeClr val="bg2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5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65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721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Binding in </a:t>
            </a:r>
            <a:r>
              <a:rPr lang="en-US" sz="3200" b="1" dirty="0">
                <a:solidFill>
                  <a:schemeClr val="bg1"/>
                </a:solidFill>
              </a:rPr>
              <a:t>the act of registering two properties </a:t>
            </a:r>
            <a:r>
              <a:rPr lang="en-US" dirty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binding engine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Letting the </a:t>
            </a:r>
            <a:r>
              <a:rPr lang="bg-BG" dirty="0"/>
              <a:t>engine keep them </a:t>
            </a:r>
            <a:r>
              <a:rPr lang="bg-BG" sz="3200" b="1" dirty="0" err="1">
                <a:solidFill>
                  <a:schemeClr val="bg1"/>
                </a:solidFill>
              </a:rPr>
              <a:t>synchronized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synchronization and conversion are duties of the data binding engine in WPF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en-US" noProof="1"/>
          </a:p>
        </p:txBody>
      </p:sp>
      <p:sp>
        <p:nvSpPr>
          <p:cNvPr id="2" name="Rounded Rectangle 1"/>
          <p:cNvSpPr/>
          <p:nvPr/>
        </p:nvSpPr>
        <p:spPr bwMode="auto">
          <a:xfrm>
            <a:off x="2221380" y="4912180"/>
            <a:ext cx="252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Property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45643" y="4246751"/>
            <a:ext cx="2690066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537600" y="4912180"/>
            <a:ext cx="2520000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345643" y="5587168"/>
            <a:ext cx="2690066" cy="108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39861" y="5463641"/>
            <a:ext cx="311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050970" y="4786751"/>
            <a:ext cx="2946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0970" y="4786751"/>
            <a:ext cx="0" cy="1483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50970" y="6261463"/>
            <a:ext cx="294673" cy="8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35709" y="4776676"/>
            <a:ext cx="1591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90152" y="4776676"/>
            <a:ext cx="0" cy="1483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030955" y="6256580"/>
            <a:ext cx="159197" cy="3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190152" y="5476824"/>
            <a:ext cx="3474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35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buFontTx/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Binding </a:t>
            </a:r>
            <a:r>
              <a:rPr lang="en-US" dirty="0"/>
              <a:t>between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US" dirty="0"/>
              <a:t> property of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TextBox</a:t>
            </a:r>
            <a:r>
              <a:rPr lang="en-US" dirty="0"/>
              <a:t> and an object called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txtValue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398" b="1" noProof="1">
                <a:solidFill>
                  <a:schemeClr val="bg1"/>
                </a:solidFill>
                <a:latin typeface="Consolas" pitchFamily="49" charset="0"/>
              </a:rPr>
              <a:t>txtValue</a:t>
            </a:r>
            <a:r>
              <a:rPr lang="en-US" dirty="0" smtClean="0"/>
              <a:t> </a:t>
            </a:r>
            <a:r>
              <a:rPr lang="en-US" dirty="0"/>
              <a:t>is a property of some object to be named later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1774386" y="983404"/>
            <a:ext cx="10220850" cy="26546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dirty="0" smtClean="0"/>
              <a:t> &lt;</a:t>
            </a:r>
            <a:r>
              <a:rPr lang="en-US" sz="2000" dirty="0"/>
              <a:t>StackPanel Margin="10"&gt;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dirty="0" smtClean="0"/>
              <a:t>	&lt;</a:t>
            </a:r>
            <a:r>
              <a:rPr lang="en-US" sz="2000" dirty="0"/>
              <a:t>TextBox Name="</a:t>
            </a:r>
            <a:r>
              <a:rPr lang="en-US" sz="2000" dirty="0">
                <a:solidFill>
                  <a:schemeClr val="bg1"/>
                </a:solidFill>
              </a:rPr>
              <a:t>txtValue</a:t>
            </a:r>
            <a:r>
              <a:rPr lang="en-US" sz="2000" dirty="0"/>
              <a:t>" /&gt;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dirty="0" smtClean="0"/>
              <a:t>	&lt;</a:t>
            </a:r>
            <a:r>
              <a:rPr lang="en-US" sz="2000" dirty="0"/>
              <a:t>WrapPanel Margin="0,10"&gt;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dirty="0" smtClean="0"/>
              <a:t>	&lt;</a:t>
            </a:r>
            <a:r>
              <a:rPr lang="en-US" sz="2000" dirty="0"/>
              <a:t>TextBlock Text="Value: " </a:t>
            </a:r>
            <a:r>
              <a:rPr lang="en-US" sz="2000" dirty="0" smtClean="0"/>
              <a:t>/&gt;</a:t>
            </a:r>
            <a:endParaRPr lang="en-US" sz="2000" dirty="0"/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TextBlock Text="{Binding Path=</a:t>
            </a:r>
            <a:r>
              <a:rPr lang="en-US" sz="2000" dirty="0">
                <a:solidFill>
                  <a:schemeClr val="bg1"/>
                </a:solidFill>
              </a:rPr>
              <a:t>Text</a:t>
            </a:r>
            <a:r>
              <a:rPr lang="en-US" sz="2000" dirty="0"/>
              <a:t>, </a:t>
            </a:r>
            <a:r>
              <a:rPr lang="en-US" sz="2000" dirty="0" smtClean="0"/>
              <a:t>ElementName=</a:t>
            </a:r>
            <a:r>
              <a:rPr lang="en-US" sz="2000" dirty="0" smtClean="0">
                <a:solidFill>
                  <a:schemeClr val="bg1"/>
                </a:solidFill>
              </a:rPr>
              <a:t>txtValue</a:t>
            </a:r>
            <a:r>
              <a:rPr lang="en-US" sz="2000" dirty="0" smtClean="0"/>
              <a:t>}" </a:t>
            </a:r>
            <a:r>
              <a:rPr lang="en-US" sz="2000" dirty="0"/>
              <a:t>/&gt;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dirty="0" smtClean="0"/>
              <a:t>	&lt;/</a:t>
            </a:r>
            <a:r>
              <a:rPr lang="en-US" sz="2000" dirty="0"/>
              <a:t>WrapPanel&gt;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dirty="0" smtClean="0"/>
              <a:t> &lt;/</a:t>
            </a:r>
            <a:r>
              <a:rPr lang="en-US" sz="2000" dirty="0"/>
              <a:t>StackPanel&gt;</a:t>
            </a:r>
          </a:p>
        </p:txBody>
      </p:sp>
    </p:spTree>
    <p:extLst>
      <p:ext uri="{BB962C8B-B14F-4D97-AF65-F5344CB8AC3E}">
        <p14:creationId xmlns:p14="http://schemas.microsoft.com/office/powerpoint/2010/main" val="26776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Contexts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70" y="1470660"/>
            <a:ext cx="2439489" cy="24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Contexts</a:t>
            </a:r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XAML every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FrameworkElement</a:t>
            </a:r>
            <a:r>
              <a:rPr lang="en-US" dirty="0"/>
              <a:t> and </a:t>
            </a:r>
            <a:r>
              <a:rPr lang="en-US" dirty="0" smtClean="0"/>
              <a:t>every </a:t>
            </a:r>
            <a:r>
              <a:rPr lang="bg-BG" dirty="0" smtClean="0"/>
              <a:t>‚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</a:rPr>
              <a:t>FrameworkContentElement</a:t>
            </a:r>
            <a:r>
              <a:rPr lang="en-US" dirty="0" smtClean="0"/>
              <a:t> has </a:t>
            </a:r>
            <a:r>
              <a:rPr lang="en-US" dirty="0"/>
              <a:t>a 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</a:rPr>
              <a:t>DataContext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</a:rPr>
              <a:t>DataContext</a:t>
            </a:r>
            <a:r>
              <a:rPr lang="en-US" dirty="0"/>
              <a:t> is </a:t>
            </a:r>
            <a:r>
              <a:rPr lang="en-US" dirty="0" smtClean="0"/>
              <a:t>an </a:t>
            </a:r>
            <a:r>
              <a:rPr lang="en-US" dirty="0"/>
              <a:t>object used as data source during the binding, addressed by binding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Path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</a:t>
            </a:r>
            <a:r>
              <a:rPr lang="en-US" dirty="0" smtClean="0"/>
              <a:t>don't </a:t>
            </a:r>
            <a:r>
              <a:rPr lang="en-US" dirty="0"/>
              <a:t>specify a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property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XAML binding engine goes up the element tree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searching of a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DataContext</a:t>
            </a:r>
          </a:p>
        </p:txBody>
      </p:sp>
    </p:spTree>
    <p:extLst>
      <p:ext uri="{BB962C8B-B14F-4D97-AF65-F5344CB8AC3E}">
        <p14:creationId xmlns:p14="http://schemas.microsoft.com/office/powerpoint/2010/main" val="17242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9800" y="1256089"/>
            <a:ext cx="9540707" cy="2433781"/>
          </a:xfrm>
        </p:spPr>
        <p:txBody>
          <a:bodyPr/>
          <a:lstStyle/>
          <a:p>
            <a:r>
              <a:rPr lang="en-US" sz="2000" dirty="0"/>
              <a:t>private </a:t>
            </a:r>
            <a:r>
              <a:rPr lang="en-US" sz="2000" dirty="0">
                <a:solidFill>
                  <a:schemeClr val="bg1"/>
                </a:solidFill>
              </a:rPr>
              <a:t>Car</a:t>
            </a:r>
            <a:r>
              <a:rPr lang="en-US" sz="2000" dirty="0"/>
              <a:t> car = </a:t>
            </a:r>
            <a:r>
              <a:rPr lang="en-US" sz="2000" dirty="0">
                <a:solidFill>
                  <a:schemeClr val="bg1"/>
                </a:solidFill>
              </a:rPr>
              <a:t>new </a:t>
            </a:r>
            <a:r>
              <a:rPr lang="en-US" sz="2000" dirty="0" smtClean="0">
                <a:solidFill>
                  <a:schemeClr val="bg1"/>
                </a:solidFill>
              </a:rPr>
              <a:t>Car</a:t>
            </a:r>
            <a:r>
              <a:rPr lang="en-US" sz="2000" dirty="0" smtClean="0"/>
              <a:t>("</a:t>
            </a:r>
            <a:r>
              <a:rPr lang="en-US" sz="2000" dirty="0" smtClean="0">
                <a:solidFill>
                  <a:schemeClr val="bg1"/>
                </a:solidFill>
              </a:rPr>
              <a:t>Audi</a:t>
            </a:r>
            <a:r>
              <a:rPr lang="en-US" sz="2000" dirty="0" smtClean="0"/>
              <a:t>","</a:t>
            </a:r>
            <a:r>
              <a:rPr lang="en-US" sz="2000" dirty="0" smtClean="0">
                <a:solidFill>
                  <a:schemeClr val="bg1"/>
                </a:solidFill>
              </a:rPr>
              <a:t>A7</a:t>
            </a:r>
            <a:r>
              <a:rPr lang="en-US" sz="2000" dirty="0" smtClean="0"/>
              <a:t>"};</a:t>
            </a:r>
            <a:endParaRPr lang="en-US" sz="2000" dirty="0"/>
          </a:p>
          <a:p>
            <a:r>
              <a:rPr lang="en-US" sz="2000" dirty="0" smtClean="0"/>
              <a:t>public </a:t>
            </a:r>
            <a:r>
              <a:rPr lang="en-US" sz="2000" dirty="0"/>
              <a:t>MainWindow</a:t>
            </a:r>
            <a:r>
              <a:rPr lang="en-US" sz="2000" dirty="0" smtClean="0"/>
              <a:t>(){</a:t>
            </a:r>
            <a:endParaRPr lang="en-US" sz="2000" dirty="0"/>
          </a:p>
          <a:p>
            <a:r>
              <a:rPr lang="en-US" sz="2000" dirty="0"/>
              <a:t>            InitializeComponent();</a:t>
            </a:r>
          </a:p>
          <a:p>
            <a:r>
              <a:rPr lang="en-US" sz="2000" dirty="0"/>
              <a:t>            this.DataContext = </a:t>
            </a:r>
            <a:r>
              <a:rPr lang="en-US" sz="2000" dirty="0">
                <a:solidFill>
                  <a:schemeClr val="bg1"/>
                </a:solidFill>
              </a:rPr>
              <a:t>car</a:t>
            </a:r>
            <a:r>
              <a:rPr lang="en-US" sz="2000" dirty="0"/>
              <a:t>;</a:t>
            </a:r>
          </a:p>
          <a:p>
            <a:r>
              <a:rPr lang="en-US" sz="2000" dirty="0" smtClean="0"/>
              <a:t>}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Contexts</a:t>
            </a:r>
            <a:r>
              <a:rPr lang="bg-BG" noProof="1" smtClean="0"/>
              <a:t> - </a:t>
            </a:r>
            <a:r>
              <a:rPr lang="en-US" noProof="1" smtClean="0"/>
              <a:t>Example</a:t>
            </a:r>
            <a:endParaRPr lang="en-US" noProof="1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9059" y="3819119"/>
            <a:ext cx="9540707" cy="2895445"/>
          </a:xfrm>
        </p:spPr>
        <p:txBody>
          <a:bodyPr/>
          <a:lstStyle/>
          <a:p>
            <a:r>
              <a:rPr lang="en-US" sz="2000" dirty="0"/>
              <a:t>&lt;StackPanel Margin="15"&gt;</a:t>
            </a:r>
          </a:p>
          <a:p>
            <a:r>
              <a:rPr lang="en-US" sz="2000" dirty="0"/>
              <a:t>            &lt;Label&gt;Make&lt;/Label&gt;</a:t>
            </a:r>
          </a:p>
          <a:p>
            <a:r>
              <a:rPr lang="en-US" sz="2000" dirty="0"/>
              <a:t>            &lt;TextBox Text="{Binding </a:t>
            </a:r>
            <a:r>
              <a:rPr lang="en-US" sz="2000" dirty="0">
                <a:solidFill>
                  <a:schemeClr val="bg1"/>
                </a:solidFill>
              </a:rPr>
              <a:t>Make</a:t>
            </a:r>
            <a:r>
              <a:rPr lang="en-US" sz="2000" dirty="0"/>
              <a:t>}"  /&gt;</a:t>
            </a:r>
          </a:p>
          <a:p>
            <a:r>
              <a:rPr lang="en-US" sz="2000" dirty="0"/>
              <a:t>            &lt;Label&gt;Model&lt;/Label&gt;</a:t>
            </a:r>
          </a:p>
          <a:p>
            <a:r>
              <a:rPr lang="en-US" sz="2000" dirty="0"/>
              <a:t>            &lt;TextBox Text="{Binding </a:t>
            </a:r>
            <a:r>
              <a:rPr lang="en-US" sz="2000" dirty="0">
                <a:solidFill>
                  <a:schemeClr val="bg1"/>
                </a:solidFill>
              </a:rPr>
              <a:t>Model</a:t>
            </a:r>
            <a:r>
              <a:rPr lang="en-US" sz="2000" dirty="0"/>
              <a:t>}" /&gt;</a:t>
            </a:r>
          </a:p>
          <a:p>
            <a:r>
              <a:rPr lang="en-US" sz="2000" dirty="0" smtClean="0"/>
              <a:t>&lt;/</a:t>
            </a:r>
            <a:r>
              <a:rPr lang="en-US" sz="2000" dirty="0"/>
              <a:t>StackPanel&gt;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11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1052</Words>
  <Application>Microsoft Office PowerPoint</Application>
  <PresentationFormat>Widescreen</PresentationFormat>
  <Paragraphs>355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SoftUni</vt:lpstr>
      <vt:lpstr>WPF DataBinding</vt:lpstr>
      <vt:lpstr>Table of Contents</vt:lpstr>
      <vt:lpstr>PowerPoint Presentation</vt:lpstr>
      <vt:lpstr>Data Binding</vt:lpstr>
      <vt:lpstr>Data Binding</vt:lpstr>
      <vt:lpstr>Data Binding</vt:lpstr>
      <vt:lpstr>PowerPoint Presentation</vt:lpstr>
      <vt:lpstr>Data Contexts</vt:lpstr>
      <vt:lpstr>Data Contexts - Example</vt:lpstr>
      <vt:lpstr>PowerPoint Presentation</vt:lpstr>
      <vt:lpstr>Binding Path Syntax</vt:lpstr>
      <vt:lpstr>Binding Path Syntax - Formats</vt:lpstr>
      <vt:lpstr>PowerPoint Presentation</vt:lpstr>
      <vt:lpstr>Binding Class</vt:lpstr>
      <vt:lpstr>Binding Class</vt:lpstr>
      <vt:lpstr>PowerPoint Presentation</vt:lpstr>
      <vt:lpstr>ObservableCollections</vt:lpstr>
      <vt:lpstr>ObservableCollections – Example</vt:lpstr>
      <vt:lpstr>ObservableCollections – Example (2)</vt:lpstr>
      <vt:lpstr>ObservableCollections – Example (3)</vt:lpstr>
      <vt:lpstr>PowerPoint Presentation</vt:lpstr>
      <vt:lpstr>INotifyPropertyChanged</vt:lpstr>
      <vt:lpstr>INotifyPropertyChanged</vt:lpstr>
      <vt:lpstr>INotifyPropertyChanged</vt:lpstr>
      <vt:lpstr>INotifyPropertyChanged - Example</vt:lpstr>
      <vt:lpstr>INotifyPropertyChanged – Example (2)</vt:lpstr>
      <vt:lpstr>PowerPoint Presentation</vt:lpstr>
      <vt:lpstr>Value Conversion</vt:lpstr>
      <vt:lpstr>ValueConverter - Example</vt:lpstr>
      <vt:lpstr>ValueConverter – Example (2)</vt:lpstr>
      <vt:lpstr>PowerPoint Presentation</vt:lpstr>
      <vt:lpstr>Data Validation</vt:lpstr>
      <vt:lpstr>Data Validation – Example (1)</vt:lpstr>
      <vt:lpstr>Data Validation – Example (2)</vt:lpstr>
      <vt:lpstr>Data Validation – Example (3)</vt:lpstr>
      <vt:lpstr>Data Validation – Example (4)</vt:lpstr>
      <vt:lpstr>PowerPoint Presentation</vt:lpstr>
      <vt:lpstr>Update Source Triggers</vt:lpstr>
      <vt:lpstr>Data Validation – Example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11</cp:revision>
  <dcterms:created xsi:type="dcterms:W3CDTF">2018-05-23T13:08:44Z</dcterms:created>
  <dcterms:modified xsi:type="dcterms:W3CDTF">2020-03-19T15:09:10Z</dcterms:modified>
  <cp:category>computer programming;programming;software development;software engineering</cp:category>
</cp:coreProperties>
</file>