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45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09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6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756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65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905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019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48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2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15.png"/><Relationship Id="rId15" Type="http://schemas.openxmlformats.org/officeDocument/2006/relationships/image" Target="../media/image26.png"/><Relationship Id="rId10" Type="http://schemas.openxmlformats.org/officeDocument/2006/relationships/image" Target="../media/image9.png"/><Relationship Id="rId4" Type="http://schemas.openxmlformats.org/officeDocument/2006/relationships/image" Target="../media/image21.png"/><Relationship Id="rId9" Type="http://schemas.openxmlformats.org/officeDocument/2006/relationships/image" Target="../media/image10.png"/><Relationship Id="rId14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4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392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2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3" r:id="rId14"/>
    <p:sldLayoutId id="2147483694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58.png"/><Relationship Id="rId26" Type="http://schemas.openxmlformats.org/officeDocument/2006/relationships/image" Target="../media/image62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55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61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54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51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56.png"/><Relationship Id="rId22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3.jpeg"/><Relationship Id="rId7" Type="http://schemas.openxmlformats.org/officeDocument/2006/relationships/image" Target="../media/image6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6.gi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/>
          </a:bodyPr>
          <a:lstStyle/>
          <a:p>
            <a:r>
              <a:rPr lang="en-US" noProof="1" smtClean="0"/>
              <a:t>Buttons, Boxes, Grids, Dialogs</a:t>
            </a:r>
            <a:endParaRPr lang="en-US" noProof="1"/>
          </a:p>
          <a:p>
            <a:endParaRPr lang="en-US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 smtClean="0"/>
              <a:t>WPF Controls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8" name="Picture 4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263" y="2061532"/>
            <a:ext cx="3171099" cy="317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34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RadioButton</a:t>
            </a:r>
            <a:r>
              <a:rPr lang="en-US" noProof="1" smtClean="0"/>
              <a:t> -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ectangle 1"/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617126" y="1401021"/>
            <a:ext cx="10346966" cy="44962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914400" latinLnBrk="0">
              <a:buClr>
                <a:srgbClr val="F2B254"/>
              </a:buClr>
              <a:buSzPct val="100000"/>
            </a:pPr>
            <a:r>
              <a:rPr lang="en-US" sz="2200" dirty="0" smtClean="0"/>
              <a:t>&lt;</a:t>
            </a:r>
            <a:r>
              <a:rPr lang="en-US" sz="2200" dirty="0"/>
              <a:t>StackPanel&gt;</a:t>
            </a:r>
            <a:endParaRPr lang="en-US" sz="2200" dirty="0" smtClean="0">
              <a:ln w="0">
                <a:noFill/>
              </a:ln>
              <a:solidFill>
                <a:schemeClr val="tx1"/>
              </a:solidFill>
            </a:endParaRPr>
          </a:p>
          <a:p>
            <a:pPr defTabSz="914400" latinLnBrk="0">
              <a:buClr>
                <a:srgbClr val="F2B254"/>
              </a:buClr>
              <a:buSzPct val="100000"/>
            </a:pP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</a:rPr>
              <a:t>	</a:t>
            </a:r>
            <a:r>
              <a:rPr lang="bg-BG" sz="2200" dirty="0" smtClean="0">
                <a:ln w="0">
                  <a:noFill/>
                </a:ln>
                <a:solidFill>
                  <a:schemeClr val="tx1"/>
                </a:solidFill>
              </a:rPr>
              <a:t>&lt;</a:t>
            </a:r>
            <a:r>
              <a:rPr lang="bg-BG" sz="2200" dirty="0">
                <a:ln w="0">
                  <a:noFill/>
                </a:ln>
                <a:solidFill>
                  <a:schemeClr val="tx1"/>
                </a:solidFill>
              </a:rPr>
              <a:t>RadioButton </a:t>
            </a:r>
            <a:r>
              <a:rPr lang="bg-BG" sz="2200" dirty="0" smtClean="0">
                <a:ln w="0">
                  <a:noFill/>
                </a:ln>
                <a:solidFill>
                  <a:schemeClr val="tx1"/>
                </a:solidFill>
              </a:rPr>
              <a:t>GroupName=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</a:rPr>
              <a:t>"</a:t>
            </a:r>
            <a:r>
              <a:rPr lang="en-US" sz="2200" dirty="0" smtClean="0">
                <a:ln w="0">
                  <a:noFill/>
                </a:ln>
                <a:solidFill>
                  <a:schemeClr val="bg1"/>
                </a:solidFill>
              </a:rPr>
              <a:t>Coupe</a:t>
            </a:r>
            <a:r>
              <a:rPr lang="bg-BG" sz="2200" dirty="0" smtClean="0">
                <a:ln w="0">
                  <a:noFill/>
                </a:ln>
                <a:solidFill>
                  <a:schemeClr val="tx1"/>
                </a:solidFill>
              </a:rPr>
              <a:t>"&gt;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</a:rPr>
              <a:t>Hatchback</a:t>
            </a:r>
            <a:r>
              <a:rPr lang="bg-BG" sz="2200" dirty="0" smtClean="0">
                <a:ln w="0">
                  <a:noFill/>
                </a:ln>
                <a:solidFill>
                  <a:schemeClr val="tx1"/>
                </a:solidFill>
              </a:rPr>
              <a:t>&lt;/</a:t>
            </a:r>
            <a:r>
              <a:rPr lang="bg-BG" sz="2200" dirty="0">
                <a:ln w="0">
                  <a:noFill/>
                </a:ln>
                <a:solidFill>
                  <a:schemeClr val="tx1"/>
                </a:solidFill>
              </a:rPr>
              <a:t>RadioButton&gt;</a:t>
            </a:r>
          </a:p>
          <a:p>
            <a:pPr defTabSz="914400" latinLnBrk="0">
              <a:buClr>
                <a:srgbClr val="F2B254"/>
              </a:buClr>
              <a:buSzPct val="100000"/>
            </a:pP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</a:rPr>
              <a:t>	</a:t>
            </a:r>
            <a:r>
              <a:rPr lang="bg-BG" sz="2200" dirty="0" smtClean="0">
                <a:ln w="0">
                  <a:noFill/>
                </a:ln>
                <a:solidFill>
                  <a:schemeClr val="tx1"/>
                </a:solidFill>
              </a:rPr>
              <a:t>&lt;</a:t>
            </a:r>
            <a:r>
              <a:rPr lang="bg-BG" sz="2200" dirty="0">
                <a:ln w="0">
                  <a:noFill/>
                </a:ln>
                <a:solidFill>
                  <a:schemeClr val="tx1"/>
                </a:solidFill>
              </a:rPr>
              <a:t>RadioButton GroupName</a:t>
            </a:r>
            <a:r>
              <a:rPr lang="bg-BG" sz="2200" dirty="0" smtClean="0">
                <a:ln w="0">
                  <a:noFill/>
                </a:ln>
                <a:solidFill>
                  <a:schemeClr val="tx1"/>
                </a:solidFill>
              </a:rPr>
              <a:t>="</a:t>
            </a:r>
            <a:r>
              <a:rPr lang="en-US" sz="2200" dirty="0" smtClean="0">
                <a:ln w="0">
                  <a:noFill/>
                </a:ln>
                <a:solidFill>
                  <a:schemeClr val="bg1"/>
                </a:solidFill>
              </a:rPr>
              <a:t>Coupe</a:t>
            </a:r>
            <a:r>
              <a:rPr lang="bg-BG" sz="2200" dirty="0" smtClean="0">
                <a:ln w="0">
                  <a:noFill/>
                </a:ln>
                <a:solidFill>
                  <a:schemeClr val="tx1"/>
                </a:solidFill>
              </a:rPr>
              <a:t>"&gt;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</a:rPr>
              <a:t>Sedan</a:t>
            </a:r>
            <a:r>
              <a:rPr lang="bg-BG" sz="2200" dirty="0" smtClean="0">
                <a:ln w="0">
                  <a:noFill/>
                </a:ln>
                <a:solidFill>
                  <a:schemeClr val="tx1"/>
                </a:solidFill>
              </a:rPr>
              <a:t>&lt;/</a:t>
            </a:r>
            <a:r>
              <a:rPr lang="bg-BG" sz="2200" dirty="0">
                <a:ln w="0">
                  <a:noFill/>
                </a:ln>
                <a:solidFill>
                  <a:schemeClr val="tx1"/>
                </a:solidFill>
              </a:rPr>
              <a:t>RadioButton&gt;</a:t>
            </a:r>
          </a:p>
          <a:p>
            <a:pPr defTabSz="914400" latinLnBrk="0">
              <a:buClr>
                <a:srgbClr val="F2B254"/>
              </a:buClr>
              <a:buSzPct val="100000"/>
            </a:pP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</a:rPr>
              <a:t>	</a:t>
            </a:r>
            <a:r>
              <a:rPr lang="bg-BG" sz="2200" dirty="0" smtClean="0">
                <a:ln w="0">
                  <a:noFill/>
                </a:ln>
                <a:solidFill>
                  <a:schemeClr val="tx1"/>
                </a:solidFill>
              </a:rPr>
              <a:t>&lt;</a:t>
            </a:r>
            <a:r>
              <a:rPr lang="bg-BG" sz="2200" dirty="0">
                <a:ln w="0">
                  <a:noFill/>
                </a:ln>
                <a:solidFill>
                  <a:schemeClr val="tx1"/>
                </a:solidFill>
              </a:rPr>
              <a:t>RadioButton GroupName</a:t>
            </a:r>
            <a:r>
              <a:rPr lang="bg-BG" sz="2200" dirty="0" smtClean="0">
                <a:ln w="0">
                  <a:noFill/>
                </a:ln>
                <a:solidFill>
                  <a:schemeClr val="tx1"/>
                </a:solidFill>
              </a:rPr>
              <a:t>="</a:t>
            </a:r>
            <a:r>
              <a:rPr lang="en-US" sz="2200" dirty="0" smtClean="0">
                <a:ln w="0">
                  <a:noFill/>
                </a:ln>
                <a:solidFill>
                  <a:schemeClr val="bg1"/>
                </a:solidFill>
              </a:rPr>
              <a:t>Coupe</a:t>
            </a:r>
            <a:r>
              <a:rPr lang="bg-BG" sz="2200" dirty="0" smtClean="0">
                <a:ln w="0">
                  <a:noFill/>
                </a:ln>
                <a:solidFill>
                  <a:schemeClr val="tx1"/>
                </a:solidFill>
              </a:rPr>
              <a:t>"&gt;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</a:rPr>
              <a:t>Van</a:t>
            </a:r>
            <a:r>
              <a:rPr lang="bg-BG" sz="2200" dirty="0" smtClean="0">
                <a:ln w="0">
                  <a:noFill/>
                </a:ln>
                <a:solidFill>
                  <a:schemeClr val="tx1"/>
                </a:solidFill>
              </a:rPr>
              <a:t>&lt;/</a:t>
            </a:r>
            <a:r>
              <a:rPr lang="bg-BG" sz="2200" dirty="0">
                <a:ln w="0">
                  <a:noFill/>
                </a:ln>
                <a:solidFill>
                  <a:schemeClr val="tx1"/>
                </a:solidFill>
              </a:rPr>
              <a:t>RadioButton&gt;</a:t>
            </a:r>
          </a:p>
          <a:p>
            <a:pPr defTabSz="914400" latinLnBrk="0">
              <a:buClr>
                <a:srgbClr val="F2B254"/>
              </a:buClr>
              <a:buSzPct val="100000"/>
            </a:pP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</a:rPr>
              <a:t>	</a:t>
            </a:r>
            <a:r>
              <a:rPr lang="bg-BG" sz="2200" dirty="0" smtClean="0">
                <a:ln w="0">
                  <a:noFill/>
                </a:ln>
                <a:solidFill>
                  <a:schemeClr val="tx1"/>
                </a:solidFill>
              </a:rPr>
              <a:t>&lt;</a:t>
            </a:r>
            <a:r>
              <a:rPr lang="bg-BG" sz="2200" dirty="0">
                <a:ln w="0">
                  <a:noFill/>
                </a:ln>
                <a:solidFill>
                  <a:schemeClr val="tx1"/>
                </a:solidFill>
              </a:rPr>
              <a:t>RadioButton GroupName</a:t>
            </a:r>
            <a:r>
              <a:rPr lang="bg-BG" sz="2200" dirty="0" smtClean="0">
                <a:ln w="0">
                  <a:noFill/>
                </a:ln>
                <a:solidFill>
                  <a:schemeClr val="tx1"/>
                </a:solidFill>
              </a:rPr>
              <a:t>="</a:t>
            </a:r>
            <a:r>
              <a:rPr lang="en-US" sz="2200" dirty="0" smtClean="0">
                <a:ln w="0">
                  <a:noFill/>
                </a:ln>
                <a:solidFill>
                  <a:schemeClr val="bg1"/>
                </a:solidFill>
              </a:rPr>
              <a:t>Coupe</a:t>
            </a:r>
            <a:r>
              <a:rPr lang="bg-BG" sz="2200" dirty="0" smtClean="0">
                <a:ln w="0">
                  <a:noFill/>
                </a:ln>
                <a:solidFill>
                  <a:schemeClr val="tx1"/>
                </a:solidFill>
              </a:rPr>
              <a:t>"&gt;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</a:rPr>
              <a:t>Limousine</a:t>
            </a:r>
            <a:r>
              <a:rPr lang="bg-BG" sz="2200" dirty="0" smtClean="0">
                <a:ln w="0">
                  <a:noFill/>
                </a:ln>
                <a:solidFill>
                  <a:schemeClr val="tx1"/>
                </a:solidFill>
              </a:rPr>
              <a:t>&lt;/</a:t>
            </a:r>
            <a:r>
              <a:rPr lang="bg-BG" sz="2200" dirty="0">
                <a:ln w="0">
                  <a:noFill/>
                </a:ln>
                <a:solidFill>
                  <a:schemeClr val="tx1"/>
                </a:solidFill>
              </a:rPr>
              <a:t>RadioButton</a:t>
            </a:r>
            <a:r>
              <a:rPr lang="bg-BG" sz="2200" dirty="0" smtClean="0">
                <a:ln w="0">
                  <a:noFill/>
                </a:ln>
                <a:solidFill>
                  <a:schemeClr val="tx1"/>
                </a:solidFill>
              </a:rPr>
              <a:t>&gt;</a:t>
            </a:r>
            <a:endParaRPr lang="en-US" sz="2200" dirty="0" smtClean="0">
              <a:ln w="0">
                <a:noFill/>
              </a:ln>
              <a:solidFill>
                <a:schemeClr val="tx1"/>
              </a:solidFill>
            </a:endParaRPr>
          </a:p>
          <a:p>
            <a:pPr defTabSz="914400" latinLnBrk="0">
              <a:buClr>
                <a:srgbClr val="F2B254"/>
              </a:buClr>
              <a:buSzPct val="100000"/>
            </a:pPr>
            <a:r>
              <a:rPr lang="en-US" sz="2200" dirty="0">
                <a:ln w="0">
                  <a:noFill/>
                </a:ln>
                <a:solidFill>
                  <a:schemeClr val="tx1"/>
                </a:solidFill>
              </a:rPr>
              <a:t>	</a:t>
            </a:r>
            <a:r>
              <a:rPr lang="bg-BG" sz="2200" dirty="0">
                <a:ln w="0">
                  <a:noFill/>
                </a:ln>
                <a:solidFill>
                  <a:schemeClr val="tx1"/>
                </a:solidFill>
              </a:rPr>
              <a:t>&lt;RadioButton </a:t>
            </a:r>
            <a:r>
              <a:rPr lang="bg-BG" sz="2200" dirty="0" smtClean="0">
                <a:ln w="0">
                  <a:noFill/>
                </a:ln>
                <a:solidFill>
                  <a:schemeClr val="tx1"/>
                </a:solidFill>
              </a:rPr>
              <a:t>GroupName=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</a:rPr>
              <a:t>"</a:t>
            </a:r>
            <a:r>
              <a:rPr lang="en-US" sz="2200" dirty="0" smtClean="0">
                <a:ln w="0">
                  <a:noFill/>
                </a:ln>
                <a:solidFill>
                  <a:schemeClr val="bg1"/>
                </a:solidFill>
              </a:rPr>
              <a:t>Fuel</a:t>
            </a:r>
            <a:r>
              <a:rPr lang="bg-BG" sz="2200" dirty="0" smtClean="0">
                <a:ln w="0">
                  <a:noFill/>
                </a:ln>
                <a:solidFill>
                  <a:schemeClr val="tx1"/>
                </a:solidFill>
              </a:rPr>
              <a:t>"&gt;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</a:rPr>
              <a:t>Gasoline</a:t>
            </a:r>
            <a:r>
              <a:rPr lang="bg-BG" sz="2200" dirty="0" smtClean="0">
                <a:ln w="0">
                  <a:noFill/>
                </a:ln>
                <a:solidFill>
                  <a:schemeClr val="tx1"/>
                </a:solidFill>
              </a:rPr>
              <a:t>&lt;/</a:t>
            </a:r>
            <a:r>
              <a:rPr lang="bg-BG" sz="2200" dirty="0">
                <a:ln w="0">
                  <a:noFill/>
                </a:ln>
                <a:solidFill>
                  <a:schemeClr val="tx1"/>
                </a:solidFill>
              </a:rPr>
              <a:t>RadioButton&gt;</a:t>
            </a:r>
            <a:endParaRPr lang="en-US" sz="2200" dirty="0">
              <a:ln w="0">
                <a:noFill/>
              </a:ln>
              <a:solidFill>
                <a:schemeClr val="tx1"/>
              </a:solidFill>
            </a:endParaRPr>
          </a:p>
          <a:p>
            <a:pPr defTabSz="914400" latinLnBrk="0">
              <a:buClr>
                <a:srgbClr val="F2B254"/>
              </a:buClr>
              <a:buSzPct val="100000"/>
            </a:pPr>
            <a:r>
              <a:rPr lang="en-US" sz="2200" dirty="0">
                <a:ln w="0">
                  <a:noFill/>
                </a:ln>
                <a:solidFill>
                  <a:schemeClr val="tx1"/>
                </a:solidFill>
              </a:rPr>
              <a:t>	</a:t>
            </a:r>
            <a:r>
              <a:rPr lang="bg-BG" sz="2200" dirty="0">
                <a:ln w="0">
                  <a:noFill/>
                </a:ln>
                <a:solidFill>
                  <a:schemeClr val="tx1"/>
                </a:solidFill>
              </a:rPr>
              <a:t>&lt;RadioButton GroupName</a:t>
            </a:r>
            <a:r>
              <a:rPr lang="bg-BG" sz="2200" dirty="0" smtClean="0">
                <a:ln w="0">
                  <a:noFill/>
                </a:ln>
                <a:solidFill>
                  <a:schemeClr val="tx1"/>
                </a:solidFill>
              </a:rPr>
              <a:t>="</a:t>
            </a:r>
            <a:r>
              <a:rPr lang="en-US" sz="2200" dirty="0" smtClean="0">
                <a:ln w="0">
                  <a:noFill/>
                </a:ln>
                <a:solidFill>
                  <a:schemeClr val="bg1"/>
                </a:solidFill>
              </a:rPr>
              <a:t>Fuel</a:t>
            </a:r>
            <a:r>
              <a:rPr lang="bg-BG" sz="2200" dirty="0" smtClean="0">
                <a:ln w="0">
                  <a:noFill/>
                </a:ln>
                <a:solidFill>
                  <a:schemeClr val="tx1"/>
                </a:solidFill>
              </a:rPr>
              <a:t>"&gt;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</a:rPr>
              <a:t>Diesel</a:t>
            </a:r>
            <a:r>
              <a:rPr lang="bg-BG" sz="2200" dirty="0" smtClean="0">
                <a:ln w="0">
                  <a:noFill/>
                </a:ln>
                <a:solidFill>
                  <a:schemeClr val="tx1"/>
                </a:solidFill>
              </a:rPr>
              <a:t>&lt;/</a:t>
            </a:r>
            <a:r>
              <a:rPr lang="bg-BG" sz="2200" dirty="0">
                <a:ln w="0">
                  <a:noFill/>
                </a:ln>
                <a:solidFill>
                  <a:schemeClr val="tx1"/>
                </a:solidFill>
              </a:rPr>
              <a:t>RadioButton&gt;</a:t>
            </a:r>
            <a:endParaRPr lang="en-US" sz="2200" dirty="0">
              <a:ln w="0">
                <a:noFill/>
              </a:ln>
              <a:solidFill>
                <a:schemeClr val="tx1"/>
              </a:solidFill>
            </a:endParaRPr>
          </a:p>
          <a:p>
            <a:pPr defTabSz="914400" latinLnBrk="0">
              <a:buClr>
                <a:srgbClr val="F2B254"/>
              </a:buClr>
              <a:buSzPct val="100000"/>
            </a:pPr>
            <a:r>
              <a:rPr lang="en-US" sz="2200" dirty="0">
                <a:ln w="0">
                  <a:noFill/>
                </a:ln>
                <a:solidFill>
                  <a:schemeClr val="tx1"/>
                </a:solidFill>
              </a:rPr>
              <a:t>	</a:t>
            </a:r>
            <a:r>
              <a:rPr lang="bg-BG" sz="2200" dirty="0">
                <a:ln w="0">
                  <a:noFill/>
                </a:ln>
                <a:solidFill>
                  <a:schemeClr val="tx1"/>
                </a:solidFill>
              </a:rPr>
              <a:t>&lt;RadioButton GroupName</a:t>
            </a:r>
            <a:r>
              <a:rPr lang="bg-BG" sz="2200" dirty="0" smtClean="0">
                <a:ln w="0">
                  <a:noFill/>
                </a:ln>
                <a:solidFill>
                  <a:schemeClr val="tx1"/>
                </a:solidFill>
              </a:rPr>
              <a:t>="</a:t>
            </a:r>
            <a:r>
              <a:rPr lang="en-US" sz="2200" dirty="0" smtClean="0">
                <a:ln w="0">
                  <a:noFill/>
                </a:ln>
                <a:solidFill>
                  <a:schemeClr val="bg1"/>
                </a:solidFill>
              </a:rPr>
              <a:t>Fuel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</a:rPr>
              <a:t>"</a:t>
            </a:r>
            <a:r>
              <a:rPr lang="bg-BG" sz="2200" dirty="0" smtClean="0">
                <a:ln w="0">
                  <a:noFill/>
                </a:ln>
                <a:solidFill>
                  <a:schemeClr val="tx1"/>
                </a:solidFill>
              </a:rPr>
              <a:t>&gt;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</a:rPr>
              <a:t>Electricity</a:t>
            </a:r>
            <a:r>
              <a:rPr lang="bg-BG" sz="2200" dirty="0" smtClean="0">
                <a:ln w="0">
                  <a:noFill/>
                </a:ln>
                <a:solidFill>
                  <a:schemeClr val="tx1"/>
                </a:solidFill>
              </a:rPr>
              <a:t>&lt;/</a:t>
            </a:r>
            <a:r>
              <a:rPr lang="bg-BG" sz="2200" dirty="0">
                <a:ln w="0">
                  <a:noFill/>
                </a:ln>
                <a:solidFill>
                  <a:schemeClr val="tx1"/>
                </a:solidFill>
              </a:rPr>
              <a:t>RadioButton</a:t>
            </a:r>
            <a:r>
              <a:rPr lang="bg-BG" sz="2200" dirty="0" smtClean="0">
                <a:ln w="0">
                  <a:noFill/>
                </a:ln>
                <a:solidFill>
                  <a:schemeClr val="tx1"/>
                </a:solidFill>
              </a:rPr>
              <a:t>&gt;</a:t>
            </a:r>
            <a:endParaRPr lang="en-US" sz="2200" dirty="0" smtClean="0">
              <a:ln w="0">
                <a:noFill/>
              </a:ln>
              <a:solidFill>
                <a:schemeClr val="tx1"/>
              </a:solidFill>
            </a:endParaRPr>
          </a:p>
          <a:p>
            <a:pPr defTabSz="914400" latinLnBrk="0">
              <a:buClr>
                <a:srgbClr val="F2B254"/>
              </a:buClr>
              <a:buSzPct val="100000"/>
            </a:pPr>
            <a:r>
              <a:rPr lang="en-US" sz="2200" dirty="0" smtClean="0"/>
              <a:t>&lt;/StackPanel&gt;</a:t>
            </a:r>
            <a:endParaRPr lang="en-US" sz="2200" dirty="0">
              <a:ln w="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50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35A0C-A6AE-4467-803C-B7CA70B21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292654"/>
            <a:ext cx="10961783" cy="768084"/>
          </a:xfrm>
        </p:spPr>
        <p:txBody>
          <a:bodyPr/>
          <a:lstStyle/>
          <a:p>
            <a:r>
              <a:rPr lang="en-US" dirty="0" smtClean="0"/>
              <a:t>Boxes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23AAC-F71F-422F-B0FD-57261FE129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100" name="Picture 4" descr="Ð ÐµÐ·ÑÐ»ÑÐ°Ñ Ñ Ð¸Ð·Ð¾Ð±ÑÐ°Ð¶ÐµÐ½Ð¸Ðµ Ð·Ð° boxes  icon 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329" y="1252946"/>
            <a:ext cx="2605042" cy="260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45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0F57C-BF73-48EA-A92D-677B6A142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dirty="0" smtClean="0"/>
              <a:t>It is the most </a:t>
            </a:r>
            <a:r>
              <a:rPr lang="en-US" b="1" dirty="0">
                <a:solidFill>
                  <a:schemeClr val="bg1"/>
                </a:solidFill>
              </a:rPr>
              <a:t>basic</a:t>
            </a:r>
            <a:r>
              <a:rPr lang="en-US" dirty="0"/>
              <a:t> text-input control found in </a:t>
            </a:r>
            <a:r>
              <a:rPr lang="en-US" b="1" dirty="0">
                <a:solidFill>
                  <a:schemeClr val="bg1"/>
                </a:solidFill>
              </a:rPr>
              <a:t>WPF</a:t>
            </a:r>
            <a:r>
              <a:rPr lang="en-US" dirty="0"/>
              <a:t>, </a:t>
            </a:r>
            <a:r>
              <a:rPr lang="en-US" dirty="0" smtClean="0"/>
              <a:t>allowing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end-user to write </a:t>
            </a:r>
            <a:r>
              <a:rPr lang="en-US" b="1" dirty="0">
                <a:solidFill>
                  <a:schemeClr val="bg1"/>
                </a:solidFill>
              </a:rPr>
              <a:t>plain </a:t>
            </a:r>
            <a:r>
              <a:rPr lang="en-US" b="1" dirty="0" smtClean="0">
                <a:solidFill>
                  <a:schemeClr val="bg1"/>
                </a:solidFill>
              </a:rPr>
              <a:t>text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dirty="0" smtClean="0"/>
              <a:t>Single line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dirty="0" smtClean="0"/>
              <a:t>Dialog input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dirty="0"/>
              <a:t>M</a:t>
            </a:r>
            <a:r>
              <a:rPr lang="en-US" dirty="0" smtClean="0"/>
              <a:t>ultiple lines (like </a:t>
            </a:r>
            <a:r>
              <a:rPr lang="en-US" dirty="0"/>
              <a:t>an </a:t>
            </a:r>
            <a:r>
              <a:rPr lang="en-US" dirty="0" smtClean="0"/>
              <a:t>editor)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  <a:defRPr/>
            </a:pPr>
            <a:endParaRPr lang="en-US" sz="3200" dirty="0" smtClean="0"/>
          </a:p>
          <a:p>
            <a:pPr>
              <a:lnSpc>
                <a:spcPct val="100000"/>
              </a:lnSpc>
              <a:defRPr/>
            </a:pPr>
            <a:r>
              <a:rPr lang="en-US" sz="3400" dirty="0" smtClean="0"/>
              <a:t>By </a:t>
            </a:r>
            <a:r>
              <a:rPr lang="en-US" sz="3400" dirty="0"/>
              <a:t>setting </a:t>
            </a:r>
            <a:r>
              <a:rPr lang="en-US" sz="3400" b="1" noProof="1">
                <a:solidFill>
                  <a:schemeClr val="bg1"/>
                </a:solidFill>
              </a:rPr>
              <a:t>AcceptsReturn</a:t>
            </a:r>
            <a:r>
              <a:rPr lang="en-US" sz="3400" dirty="0"/>
              <a:t> to true, it can edit multiple lines</a:t>
            </a:r>
          </a:p>
          <a:p>
            <a:pPr>
              <a:lnSpc>
                <a:spcPct val="100000"/>
              </a:lnSpc>
              <a:defRPr/>
            </a:pPr>
            <a:endParaRPr lang="en-US" sz="3200" dirty="0" smtClean="0"/>
          </a:p>
          <a:p>
            <a:pPr>
              <a:lnSpc>
                <a:spcPct val="100000"/>
              </a:lnSpc>
              <a:defRPr/>
            </a:pPr>
            <a:endParaRPr lang="en-US" sz="3200" dirty="0"/>
          </a:p>
          <a:p>
            <a:pPr>
              <a:lnSpc>
                <a:spcPct val="100000"/>
              </a:lnSpc>
              <a:defRPr/>
            </a:pPr>
            <a:endParaRPr lang="en-US" sz="3200" dirty="0" smtClean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AFE180-FE90-4110-A9C2-0938C9B0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1"/>
              <a:t>TextBox</a:t>
            </a:r>
            <a:endParaRPr lang="en-US" noProof="1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70958" y="4250783"/>
            <a:ext cx="1143754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dirty="0" smtClean="0">
                <a:ln w="0">
                  <a:noFill/>
                </a:ln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 smtClean="0">
                <a:ln w="0">
                  <a:noFill/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TextBox</a:t>
            </a:r>
            <a:r>
              <a:rPr lang="en-US" sz="2400" b="1" dirty="0" smtClean="0">
                <a:ln w="0">
                  <a:noFill/>
                </a:ln>
                <a:latin typeface="Consolas" pitchFamily="49" charset="0"/>
                <a:cs typeface="Consolas" pitchFamily="49" charset="0"/>
              </a:rPr>
              <a:t> Text</a:t>
            </a:r>
            <a:r>
              <a:rPr lang="en-US" sz="2400" b="1" dirty="0">
                <a:ln w="0">
                  <a:noFill/>
                </a:ln>
                <a:latin typeface="Consolas" pitchFamily="49" charset="0"/>
                <a:cs typeface="Consolas" pitchFamily="49" charset="0"/>
              </a:rPr>
              <a:t>="Test" /&gt;</a:t>
            </a:r>
            <a:endParaRPr lang="bg-BG" sz="2400" b="1" noProof="1">
              <a:ln w="0">
                <a:noFill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70958" y="5584146"/>
            <a:ext cx="11437542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dirty="0">
                <a:ln w="0">
                  <a:noFill/>
                </a:ln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dirty="0">
                <a:ln w="0">
                  <a:noFill/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TextBox</a:t>
            </a:r>
            <a:r>
              <a:rPr lang="en-US" sz="2400" b="1" dirty="0">
                <a:ln w="0">
                  <a:noFill/>
                </a:ln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n w="0">
                  <a:noFill/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AcceptsReturn</a:t>
            </a:r>
            <a:r>
              <a:rPr lang="en-US" sz="2400" b="1" dirty="0">
                <a:ln w="0">
                  <a:noFill/>
                </a:ln>
                <a:latin typeface="Consolas" pitchFamily="49" charset="0"/>
                <a:cs typeface="Consolas" pitchFamily="49" charset="0"/>
              </a:rPr>
              <a:t>="True"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dirty="0">
                <a:ln w="0">
                  <a:noFill/>
                </a:ln>
                <a:latin typeface="Consolas" pitchFamily="49" charset="0"/>
                <a:cs typeface="Consolas" pitchFamily="49" charset="0"/>
              </a:rPr>
              <a:t>            VerticalScrollBarVisibility="</a:t>
            </a:r>
            <a:r>
              <a:rPr lang="en-US" sz="2400" b="1" dirty="0" smtClean="0">
                <a:ln w="0">
                  <a:noFill/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Visible</a:t>
            </a:r>
            <a:r>
              <a:rPr lang="en-US" sz="2400" b="1" dirty="0" smtClean="0">
                <a:ln w="0">
                  <a:noFill/>
                </a:ln>
                <a:latin typeface="Consolas" pitchFamily="49" charset="0"/>
                <a:cs typeface="Consolas" pitchFamily="49" charset="0"/>
              </a:rPr>
              <a:t>" Text</a:t>
            </a:r>
            <a:r>
              <a:rPr lang="en-US" sz="2400" b="1" dirty="0">
                <a:ln w="0">
                  <a:noFill/>
                </a:ln>
                <a:latin typeface="Consolas" pitchFamily="49" charset="0"/>
                <a:cs typeface="Consolas" pitchFamily="49" charset="0"/>
              </a:rPr>
              <a:t>="Test" /&gt;</a:t>
            </a:r>
            <a:endParaRPr lang="bg-BG" sz="2400" b="1" noProof="1">
              <a:ln w="0">
                <a:noFill/>
              </a:ln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Image result for textbox wpf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257" y="1906580"/>
            <a:ext cx="3197224" cy="21314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260952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RichTextBox</a:t>
            </a:r>
            <a:r>
              <a:rPr lang="en-US" sz="3200" dirty="0"/>
              <a:t> supports all of the commands defined by the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EditingCommands</a:t>
            </a:r>
            <a:r>
              <a:rPr lang="en-US" sz="3200" dirty="0" smtClean="0"/>
              <a:t> </a:t>
            </a:r>
            <a:r>
              <a:rPr lang="en-US" sz="3200" dirty="0"/>
              <a:t>class</a:t>
            </a:r>
          </a:p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3200" dirty="0" smtClean="0"/>
              <a:t>Both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TextBox</a:t>
            </a:r>
            <a:r>
              <a:rPr lang="en-US" sz="3200" dirty="0"/>
              <a:t> and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RichTextBox</a:t>
            </a:r>
            <a:r>
              <a:rPr lang="en-US" sz="3200" dirty="0"/>
              <a:t> offer built-in spellchecking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bg-BG" sz="2800" b="1" dirty="0">
                <a:solidFill>
                  <a:schemeClr val="bg1"/>
                </a:solidFill>
                <a:latin typeface="Consolas" pitchFamily="49" charset="0"/>
              </a:rPr>
              <a:t>SpellCheck.IsEnabled</a:t>
            </a:r>
            <a:r>
              <a:rPr lang="bg-BG" sz="3200" dirty="0"/>
              <a:t> attached </a:t>
            </a:r>
            <a:r>
              <a:rPr lang="bg-BG" sz="3200" dirty="0" smtClean="0"/>
              <a:t>property</a:t>
            </a: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RichTextBox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636447" y="3591984"/>
            <a:ext cx="8317869" cy="30188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latinLnBrk="0"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&lt;RichTextBox&gt;</a:t>
            </a:r>
          </a:p>
          <a:p>
            <a:pPr defTabSz="914400" latinLnBrk="0">
              <a:buClr>
                <a:srgbClr val="F2B254"/>
              </a:buClr>
              <a:buSzPct val="100000"/>
            </a:pPr>
            <a:r>
              <a:rPr lang="en-US" sz="2200" dirty="0" smtClean="0">
                <a:solidFill>
                  <a:schemeClr val="tx1"/>
                </a:solidFill>
              </a:rPr>
              <a:t> 	&lt;FlowDocument&gt;</a:t>
            </a:r>
            <a:endParaRPr lang="en-US" sz="2200" dirty="0">
              <a:solidFill>
                <a:schemeClr val="tx1"/>
              </a:solidFill>
            </a:endParaRPr>
          </a:p>
          <a:p>
            <a:pPr defTabSz="914400" latinLnBrk="0">
              <a:buClr>
                <a:srgbClr val="F2B254"/>
              </a:buClr>
              <a:buSzPct val="100000"/>
            </a:pPr>
            <a:r>
              <a:rPr lang="en-US" sz="2200" dirty="0" smtClean="0">
                <a:solidFill>
                  <a:schemeClr val="tx1"/>
                </a:solidFill>
              </a:rPr>
              <a:t> 	&lt;Paragraph&gt;Hello, world!&lt;/Paragraph&gt;</a:t>
            </a:r>
            <a:endParaRPr lang="en-US" sz="2200" dirty="0">
              <a:solidFill>
                <a:schemeClr val="tx1"/>
              </a:solidFill>
            </a:endParaRPr>
          </a:p>
          <a:p>
            <a:pPr defTabSz="914400" latinLnBrk="0">
              <a:buClr>
                <a:srgbClr val="F2B254"/>
              </a:buClr>
              <a:buSzPct val="100000"/>
            </a:pPr>
            <a:r>
              <a:rPr lang="en-US" sz="2200" dirty="0" smtClean="0">
                <a:solidFill>
                  <a:schemeClr val="tx1"/>
                </a:solidFill>
              </a:rPr>
              <a:t> 	&lt;Paragraph&gt;WPF Essentials&lt;/Paragraph&gt;</a:t>
            </a:r>
            <a:endParaRPr lang="en-US" sz="2200" dirty="0">
              <a:solidFill>
                <a:schemeClr val="tx1"/>
              </a:solidFill>
            </a:endParaRPr>
          </a:p>
          <a:p>
            <a:pPr defTabSz="914400" latinLnBrk="0">
              <a:buClr>
                <a:srgbClr val="F2B254"/>
              </a:buClr>
              <a:buSzPct val="100000"/>
            </a:pPr>
            <a:r>
              <a:rPr lang="en-US" sz="2200" dirty="0" smtClean="0">
                <a:solidFill>
                  <a:schemeClr val="tx1"/>
                </a:solidFill>
              </a:rPr>
              <a:t> 	&lt;/FlowDocument&gt;</a:t>
            </a:r>
            <a:endParaRPr lang="en-US" sz="2200" dirty="0">
              <a:solidFill>
                <a:schemeClr val="tx1"/>
              </a:solidFill>
            </a:endParaRPr>
          </a:p>
          <a:p>
            <a:pPr defTabSz="914400" latinLnBrk="0">
              <a:buClr>
                <a:srgbClr val="F2B254"/>
              </a:buClr>
              <a:buSzPct val="100000"/>
            </a:pPr>
            <a:r>
              <a:rPr lang="en-US" sz="2200" dirty="0" smtClean="0">
                <a:solidFill>
                  <a:schemeClr val="tx1"/>
                </a:solidFill>
              </a:rPr>
              <a:t> &lt;/RichTextBox&gt;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72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PasswordBox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 smtClean="0"/>
              <a:t>PasswordBox</a:t>
            </a:r>
            <a:r>
              <a:rPr lang="en-US" dirty="0" smtClean="0"/>
              <a:t> with default character - •</a:t>
            </a:r>
          </a:p>
          <a:p>
            <a:endParaRPr lang="en-US" dirty="0"/>
          </a:p>
          <a:p>
            <a:r>
              <a:rPr lang="en-US" dirty="0" smtClean="0"/>
              <a:t>PasswordBox options</a:t>
            </a:r>
          </a:p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70958" y="1877985"/>
            <a:ext cx="912549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dirty="0">
                <a:ln w="0">
                  <a:noFill/>
                </a:ln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dirty="0">
                <a:ln w="0">
                  <a:noFill/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PasswordBox</a:t>
            </a:r>
            <a:r>
              <a:rPr lang="en-US" sz="2400" b="1" dirty="0">
                <a:ln w="0">
                  <a:noFill/>
                </a:ln>
                <a:latin typeface="Consolas" pitchFamily="49" charset="0"/>
                <a:cs typeface="Consolas" pitchFamily="49" charset="0"/>
              </a:rPr>
              <a:t> /&gt;</a:t>
            </a:r>
            <a:endParaRPr lang="bg-BG" sz="2400" b="1" noProof="1">
              <a:ln w="0">
                <a:noFill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70958" y="3344678"/>
            <a:ext cx="912549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dirty="0" smtClean="0">
                <a:ln w="0">
                  <a:noFill/>
                </a:ln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dirty="0">
                <a:ln w="0">
                  <a:noFill/>
                </a:ln>
                <a:latin typeface="Consolas" pitchFamily="49" charset="0"/>
                <a:cs typeface="Consolas" pitchFamily="49" charset="0"/>
              </a:rPr>
              <a:t>PasswordBox </a:t>
            </a:r>
            <a:r>
              <a:rPr lang="en-US" sz="2400" b="1" dirty="0">
                <a:ln w="0">
                  <a:noFill/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MaxLength</a:t>
            </a:r>
            <a:r>
              <a:rPr lang="en-US" sz="2400" b="1" dirty="0">
                <a:ln w="0">
                  <a:noFill/>
                </a:ln>
                <a:latin typeface="Consolas" pitchFamily="49" charset="0"/>
                <a:cs typeface="Consolas" pitchFamily="49" charset="0"/>
              </a:rPr>
              <a:t>="6" </a:t>
            </a:r>
            <a:r>
              <a:rPr lang="en-US" sz="2400" b="1" dirty="0">
                <a:ln w="0">
                  <a:noFill/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PasswordChar</a:t>
            </a:r>
            <a:r>
              <a:rPr lang="en-US" sz="2400" b="1" dirty="0">
                <a:ln w="0">
                  <a:noFill/>
                </a:ln>
                <a:latin typeface="Consolas" pitchFamily="49" charset="0"/>
                <a:cs typeface="Consolas" pitchFamily="49" charset="0"/>
              </a:rPr>
              <a:t>="X" /&gt;</a:t>
            </a:r>
            <a:endParaRPr lang="bg-BG" sz="2400" b="1" noProof="1">
              <a:ln w="0">
                <a:noFill/>
              </a:ln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8" name="Picture 4" descr="Ð ÐµÐ·ÑÐ»ÑÐ°Ñ Ñ Ð¸Ð·Ð¾Ð±ÑÐ°Ð¶ÐµÐ½Ð¸Ðµ Ð·Ð° password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93" y="3947249"/>
            <a:ext cx="2758792" cy="275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Ð ÐµÐ·ÑÐ»ÑÐ°Ñ Ñ Ð¸Ð·Ð¾Ð±ÑÐ°Ð¶ÐµÐ½Ð¸Ðµ Ð·Ð° password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228" y="3883423"/>
            <a:ext cx="2886443" cy="288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00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Both provide a container for arbitrary content and a place for a header on top</a:t>
            </a:r>
          </a:p>
          <a:p>
            <a:pPr lvl="1">
              <a:buClr>
                <a:schemeClr val="tx1"/>
              </a:buClr>
              <a:defRPr/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Expander</a:t>
            </a:r>
            <a:r>
              <a:rPr lang="en-US" dirty="0"/>
              <a:t> can be expanded and </a:t>
            </a:r>
            <a:r>
              <a:rPr lang="en-US" dirty="0" smtClean="0"/>
              <a:t>collapsed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  <a:defRPr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GroupBox</a:t>
            </a:r>
            <a:r>
              <a:rPr lang="en-US" dirty="0"/>
              <a:t> always shows its content</a:t>
            </a:r>
          </a:p>
          <a:p>
            <a:pPr>
              <a:defRPr/>
            </a:pPr>
            <a:r>
              <a:rPr lang="en-US" dirty="0"/>
              <a:t>Both controls derive from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HeaderedContentControl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defRPr/>
            </a:pPr>
            <a:r>
              <a:rPr lang="en-US" dirty="0"/>
              <a:t>We can place whatever content we like directly inside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control              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GroupBox and Expander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2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GroupBox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Text Placeholder 7"/>
          <p:cNvSpPr txBox="1">
            <a:spLocks noGrp="1"/>
          </p:cNvSpPr>
          <p:nvPr>
            <p:ph type="body" sz="quarter" idx="11"/>
          </p:nvPr>
        </p:nvSpPr>
        <p:spPr>
          <a:xfrm>
            <a:off x="604978" y="1377629"/>
            <a:ext cx="10716166" cy="47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 &lt;</a:t>
            </a:r>
            <a:r>
              <a:rPr lang="en-US" dirty="0">
                <a:solidFill>
                  <a:schemeClr val="bg1"/>
                </a:solidFill>
              </a:rPr>
              <a:t>GroupBox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Header</a:t>
            </a:r>
            <a:r>
              <a:rPr lang="en-US" dirty="0" smtClean="0">
                <a:solidFill>
                  <a:schemeClr val="tx1"/>
                </a:solidFill>
              </a:rPr>
              <a:t>="WPF Essentials"&gt;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chemeClr val="tx1"/>
                </a:solidFill>
              </a:rPr>
              <a:t>StackPanel&gt;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chemeClr val="tx1"/>
                </a:solidFill>
              </a:rPr>
              <a:t>TextBlock&gt;First name:&lt;/TextBlock&gt;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	&lt;</a:t>
            </a:r>
            <a:r>
              <a:rPr lang="en-US" dirty="0">
                <a:solidFill>
                  <a:schemeClr val="tx1"/>
                </a:solidFill>
              </a:rPr>
              <a:t>TextBox /&gt;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	&lt;</a:t>
            </a:r>
            <a:r>
              <a:rPr lang="en-US" dirty="0">
                <a:solidFill>
                  <a:schemeClr val="tx1"/>
                </a:solidFill>
              </a:rPr>
              <a:t>TextBlock&gt;Last name:&lt;/TextBlock&gt;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	&lt;</a:t>
            </a:r>
            <a:r>
              <a:rPr lang="en-US" dirty="0">
                <a:solidFill>
                  <a:schemeClr val="tx1"/>
                </a:solidFill>
              </a:rPr>
              <a:t>TextBox /&gt;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	&lt;</a:t>
            </a:r>
            <a:r>
              <a:rPr lang="en-US" dirty="0">
                <a:solidFill>
                  <a:schemeClr val="tx1"/>
                </a:solidFill>
              </a:rPr>
              <a:t>Button Margin="0,20"&gt;Add User&lt;/Button&gt;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&lt;/</a:t>
            </a:r>
            <a:r>
              <a:rPr lang="en-US" dirty="0">
                <a:solidFill>
                  <a:schemeClr val="tx1"/>
                </a:solidFill>
              </a:rPr>
              <a:t>StackPanel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&lt;/</a:t>
            </a:r>
            <a:r>
              <a:rPr lang="en-US" dirty="0">
                <a:solidFill>
                  <a:schemeClr val="bg1"/>
                </a:solidFill>
              </a:rPr>
              <a:t>GroupBox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83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7125" y="1406264"/>
            <a:ext cx="9800168" cy="2526434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</a:rPr>
              <a:t>&lt;</a:t>
            </a:r>
            <a:r>
              <a:rPr lang="en-US" sz="2200" dirty="0" smtClean="0">
                <a:solidFill>
                  <a:schemeClr val="bg1"/>
                </a:solidFill>
              </a:rPr>
              <a:t>Expander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Header</a:t>
            </a:r>
            <a:r>
              <a:rPr lang="en-US" sz="2200" dirty="0">
                <a:solidFill>
                  <a:schemeClr val="tx1"/>
                </a:solidFill>
              </a:rPr>
              <a:t>="Click to show/hide content..."&gt;  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&lt;</a:t>
            </a:r>
            <a:r>
              <a:rPr lang="en-US" sz="2200" dirty="0">
                <a:solidFill>
                  <a:schemeClr val="bg1"/>
                </a:solidFill>
              </a:rPr>
              <a:t>TextBlock</a:t>
            </a:r>
            <a:r>
              <a:rPr lang="en-US" sz="2200" dirty="0">
                <a:solidFill>
                  <a:schemeClr val="tx1"/>
                </a:solidFill>
              </a:rPr>
              <a:t> TextWrapping="Wrap" FontSize="18"&gt;  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 smtClean="0">
                <a:solidFill>
                  <a:schemeClr val="tx1"/>
                </a:solidFill>
              </a:rPr>
              <a:t>	WPF Essentials @ SoftUni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  &lt;/</a:t>
            </a:r>
            <a:r>
              <a:rPr lang="en-US" sz="2200" dirty="0">
                <a:solidFill>
                  <a:schemeClr val="bg1"/>
                </a:solidFill>
              </a:rPr>
              <a:t>TextBlock</a:t>
            </a:r>
            <a:r>
              <a:rPr lang="en-US" sz="2200" dirty="0">
                <a:solidFill>
                  <a:schemeClr val="tx1"/>
                </a:solidFill>
              </a:rPr>
              <a:t>&gt;  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&lt;/</a:t>
            </a:r>
            <a:r>
              <a:rPr lang="en-US" sz="2200" dirty="0">
                <a:solidFill>
                  <a:schemeClr val="bg1"/>
                </a:solidFill>
              </a:rPr>
              <a:t>Expander</a:t>
            </a:r>
            <a:r>
              <a:rPr lang="en-US" sz="22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Expander </a:t>
            </a:r>
            <a:r>
              <a:rPr lang="en-US" dirty="0"/>
              <a:t>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7125" y="4179607"/>
            <a:ext cx="9800168" cy="2526434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</a:rPr>
              <a:t>&lt;</a:t>
            </a:r>
            <a:r>
              <a:rPr lang="en-US" sz="2200" dirty="0" smtClean="0">
                <a:solidFill>
                  <a:schemeClr val="bg1"/>
                </a:solidFill>
              </a:rPr>
              <a:t>Expander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ExpandDirection</a:t>
            </a:r>
            <a:r>
              <a:rPr lang="en-US" sz="2200" dirty="0">
                <a:solidFill>
                  <a:schemeClr val="tx1"/>
                </a:solidFill>
              </a:rPr>
              <a:t>="Right"&gt;  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&lt;</a:t>
            </a:r>
            <a:r>
              <a:rPr lang="en-US" sz="2200" dirty="0">
                <a:solidFill>
                  <a:schemeClr val="bg1"/>
                </a:solidFill>
              </a:rPr>
              <a:t>TextBlock</a:t>
            </a:r>
            <a:r>
              <a:rPr lang="en-US" sz="2200" dirty="0">
                <a:solidFill>
                  <a:schemeClr val="tx1"/>
                </a:solidFill>
              </a:rPr>
              <a:t> TextWrapping="Wrap" FontSize="18"&gt;  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 smtClean="0">
                <a:solidFill>
                  <a:schemeClr val="tx1"/>
                </a:solidFill>
              </a:rPr>
              <a:t>	WPF Essentials @ SoftUni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  &lt;/</a:t>
            </a:r>
            <a:r>
              <a:rPr lang="en-US" sz="2200" dirty="0">
                <a:solidFill>
                  <a:schemeClr val="bg1"/>
                </a:solidFill>
              </a:rPr>
              <a:t>TextBlock</a:t>
            </a:r>
            <a:r>
              <a:rPr lang="en-US" sz="2200" dirty="0">
                <a:solidFill>
                  <a:schemeClr val="tx1"/>
                </a:solidFill>
              </a:rPr>
              <a:t>&gt;  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&lt;/</a:t>
            </a:r>
            <a:r>
              <a:rPr lang="en-US" sz="2200" dirty="0">
                <a:solidFill>
                  <a:schemeClr val="bg1"/>
                </a:solidFill>
              </a:rPr>
              <a:t>Expander</a:t>
            </a:r>
            <a:r>
              <a:rPr lang="en-US" sz="22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6744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35A0C-A6AE-4467-803C-B7CA70B21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292654"/>
            <a:ext cx="10961783" cy="768084"/>
          </a:xfrm>
        </p:spPr>
        <p:txBody>
          <a:bodyPr/>
          <a:lstStyle/>
          <a:p>
            <a:r>
              <a:rPr lang="en-US" dirty="0" smtClean="0"/>
              <a:t>Dialogs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23AAC-F71F-422F-B0FD-57261FE129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050" name="Picture 2" descr="Image result for dialogs png"/>
          <p:cNvPicPr>
            <a:picLocks noChangeAspect="1" noChangeArrowheads="1"/>
          </p:cNvPicPr>
          <p:nvPr/>
        </p:nvPicPr>
        <p:blipFill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733" y="1650910"/>
            <a:ext cx="2250531" cy="225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95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Shows specific </a:t>
            </a:r>
            <a:r>
              <a:rPr lang="en-US" dirty="0"/>
              <a:t>information to users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Gather useful information from </a:t>
            </a:r>
            <a:r>
              <a:rPr lang="en-US" dirty="0" smtClean="0"/>
              <a:t>users</a:t>
            </a: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 smtClean="0"/>
              <a:t>Part of Windows API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Dialogs are standard for opening </a:t>
            </a:r>
            <a:r>
              <a:rPr lang="en-US" dirty="0"/>
              <a:t>and saving files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Microsoft.Win32</a:t>
            </a:r>
            <a:r>
              <a:rPr lang="en-US" b="1" dirty="0" smtClean="0"/>
              <a:t> </a:t>
            </a:r>
            <a:r>
              <a:rPr lang="en-US" dirty="0" smtClean="0"/>
              <a:t>namespace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2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Dialogs</a:t>
            </a:r>
            <a:endParaRPr lang="bg-BG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2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517" y="3775037"/>
            <a:ext cx="2759895" cy="275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file dialogu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717" y="4264627"/>
            <a:ext cx="3995083" cy="2441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60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74885"/>
            <a:ext cx="8723299" cy="5377842"/>
          </a:xfrm>
        </p:spPr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600" dirty="0" smtClean="0"/>
              <a:t>Buttons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400" dirty="0" smtClean="0"/>
              <a:t>Button, ToggleButton, RadioButton</a:t>
            </a:r>
            <a:endParaRPr lang="en-US" sz="3400" dirty="0"/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600" dirty="0" smtClean="0"/>
              <a:t>Boxes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400" dirty="0" smtClean="0"/>
              <a:t>TextBox, RichTextBox, GroupBox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600" dirty="0" smtClean="0"/>
              <a:t>Dialogs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400" dirty="0" smtClean="0"/>
              <a:t>SaveFile, OpenFile, Message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600" dirty="0" smtClean="0"/>
              <a:t>Bars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400" dirty="0" smtClean="0"/>
              <a:t>ProgressBar, ScrollViewer, ToolTip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6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SaveFileDialog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9226" y="1335707"/>
            <a:ext cx="10947186" cy="1049106"/>
          </a:xfrm>
        </p:spPr>
        <p:txBody>
          <a:bodyPr/>
          <a:lstStyle/>
          <a:p>
            <a:r>
              <a:rPr lang="en-US" sz="2200" dirty="0" smtClean="0">
                <a:solidFill>
                  <a:schemeClr val="tx1"/>
                </a:solidFill>
              </a:rPr>
              <a:t>&lt;</a:t>
            </a:r>
            <a:r>
              <a:rPr lang="en-US" sz="2200" dirty="0">
                <a:solidFill>
                  <a:schemeClr val="tx1"/>
                </a:solidFill>
              </a:rPr>
              <a:t>Button Name="btnSaveFile" Click</a:t>
            </a:r>
            <a:r>
              <a:rPr lang="en-US" sz="2200" dirty="0" smtClean="0">
                <a:solidFill>
                  <a:schemeClr val="tx1"/>
                </a:solidFill>
              </a:rPr>
              <a:t>="</a:t>
            </a:r>
            <a:r>
              <a:rPr lang="en-US" sz="2200" dirty="0" smtClean="0">
                <a:solidFill>
                  <a:schemeClr val="bg1"/>
                </a:solidFill>
              </a:rPr>
              <a:t>SaveFile_Click</a:t>
            </a:r>
            <a:r>
              <a:rPr lang="en-US" sz="2200" dirty="0">
                <a:solidFill>
                  <a:schemeClr val="tx1"/>
                </a:solidFill>
              </a:rPr>
              <a:t>"&gt;Save file&lt;/Button&gt;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&lt;</a:t>
            </a:r>
            <a:r>
              <a:rPr lang="en-US" sz="2200" dirty="0">
                <a:solidFill>
                  <a:schemeClr val="tx1"/>
                </a:solidFill>
              </a:rPr>
              <a:t>TextBox Name="</a:t>
            </a:r>
            <a:r>
              <a:rPr lang="en-US" sz="2200" dirty="0">
                <a:solidFill>
                  <a:schemeClr val="bg1"/>
                </a:solidFill>
              </a:rPr>
              <a:t>txtEditor</a:t>
            </a:r>
            <a:r>
              <a:rPr lang="en-US" sz="2200" dirty="0">
                <a:solidFill>
                  <a:schemeClr val="tx1"/>
                </a:solidFill>
              </a:rPr>
              <a:t>" </a:t>
            </a:r>
            <a:r>
              <a:rPr lang="en-US" sz="2200" dirty="0" smtClean="0">
                <a:solidFill>
                  <a:schemeClr val="tx1"/>
                </a:solidFill>
              </a:rPr>
              <a:t>AcceptsReturn</a:t>
            </a:r>
            <a:r>
              <a:rPr lang="en-US" sz="2200" dirty="0">
                <a:solidFill>
                  <a:schemeClr val="tx1"/>
                </a:solidFill>
              </a:rPr>
              <a:t>="True" </a:t>
            </a:r>
            <a:r>
              <a:rPr lang="en-US" sz="2200" dirty="0" smtClean="0">
                <a:solidFill>
                  <a:schemeClr val="tx1"/>
                </a:solidFill>
              </a:rPr>
              <a:t>/&gt;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9226" y="2737116"/>
            <a:ext cx="10947186" cy="3511319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</a:rPr>
              <a:t>private void </a:t>
            </a:r>
            <a:r>
              <a:rPr lang="en-US" sz="2200" dirty="0" smtClean="0">
                <a:solidFill>
                  <a:schemeClr val="bg1"/>
                </a:solidFill>
              </a:rPr>
              <a:t>SaveFile_Click</a:t>
            </a:r>
            <a:r>
              <a:rPr lang="en-US" sz="2200" dirty="0" smtClean="0">
                <a:solidFill>
                  <a:schemeClr val="tx1"/>
                </a:solidFill>
              </a:rPr>
              <a:t>(object </a:t>
            </a:r>
            <a:r>
              <a:rPr lang="en-US" sz="2200" dirty="0">
                <a:solidFill>
                  <a:schemeClr val="tx1"/>
                </a:solidFill>
              </a:rPr>
              <a:t>sender, RoutedEventArgs e)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{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   </a:t>
            </a:r>
            <a:r>
              <a:rPr lang="en-US" sz="2200" dirty="0" smtClean="0">
                <a:solidFill>
                  <a:schemeClr val="bg1"/>
                </a:solidFill>
              </a:rPr>
              <a:t>SaveFileDialog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saveFileDialog = new </a:t>
            </a:r>
            <a:r>
              <a:rPr lang="en-US" sz="2200" dirty="0">
                <a:solidFill>
                  <a:schemeClr val="bg1"/>
                </a:solidFill>
              </a:rPr>
              <a:t>SaveFileDialog</a:t>
            </a:r>
            <a:r>
              <a:rPr lang="en-US" sz="2200" dirty="0">
                <a:solidFill>
                  <a:schemeClr val="tx1"/>
                </a:solidFill>
              </a:rPr>
              <a:t>();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      if(saveFileDialog.</a:t>
            </a:r>
            <a:r>
              <a:rPr lang="en-US" sz="2200" dirty="0" smtClean="0">
                <a:solidFill>
                  <a:schemeClr val="bg1"/>
                </a:solidFill>
              </a:rPr>
              <a:t>ShowDialog() </a:t>
            </a:r>
            <a:r>
              <a:rPr lang="en-US" sz="2200" dirty="0" smtClean="0">
                <a:solidFill>
                  <a:schemeClr val="tx1"/>
                </a:solidFill>
              </a:rPr>
              <a:t>== </a:t>
            </a:r>
            <a:r>
              <a:rPr lang="en-US" sz="2200" dirty="0">
                <a:solidFill>
                  <a:schemeClr val="tx1"/>
                </a:solidFill>
              </a:rPr>
              <a:t>true</a:t>
            </a:r>
            <a:r>
              <a:rPr lang="en-US" sz="2200" dirty="0" smtClean="0">
                <a:solidFill>
                  <a:schemeClr val="tx1"/>
                </a:solidFill>
              </a:rPr>
              <a:t>) {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         File.WriteAllText(saveFileDialog.FileName, </a:t>
            </a:r>
            <a:r>
              <a:rPr lang="en-US" sz="2200" dirty="0">
                <a:solidFill>
                  <a:schemeClr val="bg1"/>
                </a:solidFill>
              </a:rPr>
              <a:t>txtEditor.Text</a:t>
            </a:r>
            <a:r>
              <a:rPr lang="en-US" sz="22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    }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17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OpenFileDialog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9226" y="1335707"/>
            <a:ext cx="10947186" cy="1049106"/>
          </a:xfrm>
        </p:spPr>
        <p:txBody>
          <a:bodyPr/>
          <a:lstStyle/>
          <a:p>
            <a:r>
              <a:rPr lang="en-US" sz="2200" dirty="0" smtClean="0">
                <a:solidFill>
                  <a:schemeClr val="tx1"/>
                </a:solidFill>
              </a:rPr>
              <a:t>&lt;</a:t>
            </a:r>
            <a:r>
              <a:rPr lang="en-US" sz="2200" dirty="0">
                <a:solidFill>
                  <a:schemeClr val="tx1"/>
                </a:solidFill>
              </a:rPr>
              <a:t>Button Name="btnOpenFile" Click</a:t>
            </a:r>
            <a:r>
              <a:rPr lang="en-US" sz="2200" dirty="0" smtClean="0">
                <a:solidFill>
                  <a:schemeClr val="tx1"/>
                </a:solidFill>
              </a:rPr>
              <a:t>="</a:t>
            </a:r>
            <a:r>
              <a:rPr lang="en-US" sz="2200" dirty="0" smtClean="0">
                <a:solidFill>
                  <a:schemeClr val="bg1"/>
                </a:solidFill>
              </a:rPr>
              <a:t>OpenFile_Click</a:t>
            </a:r>
            <a:r>
              <a:rPr lang="en-US" sz="2200" dirty="0">
                <a:solidFill>
                  <a:schemeClr val="tx1"/>
                </a:solidFill>
              </a:rPr>
              <a:t>"&gt;Open file&lt;/Button&gt;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&lt;</a:t>
            </a:r>
            <a:r>
              <a:rPr lang="en-US" sz="2200" dirty="0">
                <a:solidFill>
                  <a:schemeClr val="tx1"/>
                </a:solidFill>
              </a:rPr>
              <a:t>TextBox Name="</a:t>
            </a:r>
            <a:r>
              <a:rPr lang="en-US" sz="2200" dirty="0">
                <a:solidFill>
                  <a:schemeClr val="bg1"/>
                </a:solidFill>
              </a:rPr>
              <a:t>txtEditor</a:t>
            </a:r>
            <a:r>
              <a:rPr lang="en-US" sz="2200" dirty="0">
                <a:solidFill>
                  <a:schemeClr val="tx1"/>
                </a:solidFill>
              </a:rPr>
              <a:t>" /&gt;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9226" y="2737116"/>
            <a:ext cx="10947186" cy="3511319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</a:rPr>
              <a:t>private void </a:t>
            </a:r>
            <a:r>
              <a:rPr lang="en-US" sz="2200" dirty="0" smtClean="0">
                <a:solidFill>
                  <a:schemeClr val="bg1"/>
                </a:solidFill>
              </a:rPr>
              <a:t>OpenFile_Click</a:t>
            </a:r>
            <a:r>
              <a:rPr lang="en-US" sz="2200" dirty="0" smtClean="0">
                <a:solidFill>
                  <a:schemeClr val="tx1"/>
                </a:solidFill>
              </a:rPr>
              <a:t>(object </a:t>
            </a:r>
            <a:r>
              <a:rPr lang="en-US" sz="2200" dirty="0">
                <a:solidFill>
                  <a:schemeClr val="tx1"/>
                </a:solidFill>
              </a:rPr>
              <a:t>sender, RoutedEventArgs e)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{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   </a:t>
            </a:r>
            <a:r>
              <a:rPr lang="en-US" sz="2200" dirty="0" smtClean="0">
                <a:solidFill>
                  <a:schemeClr val="bg1"/>
                </a:solidFill>
              </a:rPr>
              <a:t>OpenFileDialog</a:t>
            </a:r>
            <a:r>
              <a:rPr lang="en-US" sz="2200" dirty="0" smtClean="0">
                <a:solidFill>
                  <a:schemeClr val="tx1"/>
                </a:solidFill>
              </a:rPr>
              <a:t> openFileDialog </a:t>
            </a:r>
            <a:r>
              <a:rPr lang="en-US" sz="2200" dirty="0">
                <a:solidFill>
                  <a:schemeClr val="tx1"/>
                </a:solidFill>
              </a:rPr>
              <a:t>= new </a:t>
            </a:r>
            <a:r>
              <a:rPr lang="en-US" sz="2200" dirty="0">
                <a:solidFill>
                  <a:schemeClr val="bg1"/>
                </a:solidFill>
              </a:rPr>
              <a:t>OpenFileDialog</a:t>
            </a:r>
            <a:r>
              <a:rPr lang="en-US" sz="2200" dirty="0">
                <a:solidFill>
                  <a:schemeClr val="tx1"/>
                </a:solidFill>
              </a:rPr>
              <a:t>();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      if(openFileDialog.ShowDialog() == </a:t>
            </a:r>
            <a:r>
              <a:rPr lang="en-US" sz="2200" dirty="0">
                <a:solidFill>
                  <a:schemeClr val="tx1"/>
                </a:solidFill>
              </a:rPr>
              <a:t>true</a:t>
            </a:r>
            <a:r>
              <a:rPr lang="en-US" sz="2200" dirty="0" smtClean="0">
                <a:solidFill>
                  <a:schemeClr val="tx1"/>
                </a:solidFill>
              </a:rPr>
              <a:t>) {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         </a:t>
            </a:r>
            <a:r>
              <a:rPr lang="en-US" sz="2200" dirty="0" smtClean="0">
                <a:solidFill>
                  <a:schemeClr val="bg1"/>
                </a:solidFill>
              </a:rPr>
              <a:t>txtEditor.Text</a:t>
            </a:r>
            <a:r>
              <a:rPr lang="en-US" sz="2200" dirty="0" smtClean="0">
                <a:solidFill>
                  <a:schemeClr val="tx1"/>
                </a:solidFill>
              </a:rPr>
              <a:t> = File.ReadAllText(openFileDialog.FileName);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    }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00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MessageBox with a </a:t>
            </a:r>
            <a:r>
              <a:rPr lang="en-US" b="1" dirty="0" smtClean="0">
                <a:solidFill>
                  <a:schemeClr val="bg1"/>
                </a:solidFill>
              </a:rPr>
              <a:t>Title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MessageBox with </a:t>
            </a:r>
            <a:r>
              <a:rPr lang="en-US" b="1" dirty="0" smtClean="0">
                <a:solidFill>
                  <a:schemeClr val="bg1"/>
                </a:solidFill>
              </a:rPr>
              <a:t>Buttons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MessageBox with </a:t>
            </a:r>
            <a:r>
              <a:rPr lang="en-US" b="1" dirty="0" smtClean="0">
                <a:solidFill>
                  <a:schemeClr val="bg1"/>
                </a:solidFill>
              </a:rPr>
              <a:t>Icon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9172" y="1857905"/>
            <a:ext cx="7634047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n w="0">
                  <a:noFill/>
                </a:ln>
                <a:latin typeface="Consolas" pitchFamily="49" charset="0"/>
                <a:cs typeface="Consolas" pitchFamily="49" charset="0"/>
              </a:rPr>
              <a:t>MessageBox.Show("Hello, world!", </a:t>
            </a:r>
            <a:r>
              <a:rPr lang="en-US" sz="2200" b="1" noProof="1" smtClean="0">
                <a:ln w="0">
                  <a:noFill/>
                </a:ln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b="1" noProof="1" smtClean="0">
                <a:ln w="0">
                  <a:noFill/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SoftUni</a:t>
            </a:r>
            <a:r>
              <a:rPr lang="en-US" sz="2200" b="1" noProof="1" smtClean="0">
                <a:ln w="0">
                  <a:noFill/>
                </a:ln>
                <a:latin typeface="Consolas" pitchFamily="49" charset="0"/>
                <a:cs typeface="Consolas" pitchFamily="49" charset="0"/>
              </a:rPr>
              <a:t>");</a:t>
            </a:r>
            <a:endParaRPr lang="bg-BG" sz="2200" b="1" noProof="1">
              <a:ln w="0">
                <a:noFill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29172" y="3206401"/>
            <a:ext cx="7634047" cy="12337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n w="0">
                  <a:noFill/>
                </a:ln>
                <a:latin typeface="Consolas" pitchFamily="49" charset="0"/>
                <a:cs typeface="Consolas" pitchFamily="49" charset="0"/>
              </a:rPr>
              <a:t>MessageBox.Show</a:t>
            </a:r>
            <a:r>
              <a:rPr lang="en-US" sz="2200" b="1" noProof="1" smtClean="0">
                <a:ln w="0">
                  <a:noFill/>
                </a:ln>
                <a:latin typeface="Consolas" pitchFamily="49" charset="0"/>
                <a:cs typeface="Consolas" pitchFamily="49" charset="0"/>
              </a:rPr>
              <a:t>("</a:t>
            </a:r>
            <a:r>
              <a:rPr lang="en-US" sz="2200" b="1" noProof="1">
                <a:ln w="0">
                  <a:noFill/>
                </a:ln>
                <a:latin typeface="Consolas" pitchFamily="49" charset="0"/>
                <a:cs typeface="Consolas" pitchFamily="49" charset="0"/>
              </a:rPr>
              <a:t>Hello, world</a:t>
            </a:r>
            <a:r>
              <a:rPr lang="en-US" sz="2200" b="1" noProof="1" smtClean="0">
                <a:ln w="0">
                  <a:noFill/>
                </a:ln>
                <a:latin typeface="Consolas" pitchFamily="49" charset="0"/>
                <a:cs typeface="Consolas" pitchFamily="49" charset="0"/>
              </a:rPr>
              <a:t>!",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 smtClean="0">
                <a:ln w="0">
                  <a:noFill/>
                </a:ln>
                <a:latin typeface="Consolas" pitchFamily="49" charset="0"/>
                <a:cs typeface="Consolas" pitchFamily="49" charset="0"/>
              </a:rPr>
              <a:t>"SoftUni",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 smtClean="0">
                <a:ln w="0">
                  <a:noFill/>
                </a:ln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ln w="0">
                  <a:noFill/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MessageBoxButton.YesNoCancel</a:t>
            </a:r>
            <a:r>
              <a:rPr lang="en-US" sz="2200" b="1" noProof="1">
                <a:ln w="0">
                  <a:noFill/>
                </a:ln>
                <a:latin typeface="Consolas" pitchFamily="49" charset="0"/>
                <a:cs typeface="Consolas" pitchFamily="49" charset="0"/>
              </a:rPr>
              <a:t>);</a:t>
            </a:r>
            <a:endParaRPr lang="bg-BG" sz="2200" b="1" noProof="1">
              <a:ln w="0">
                <a:noFill/>
              </a:ln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9172" y="5162650"/>
            <a:ext cx="7634047" cy="12337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n w="0">
                  <a:noFill/>
                </a:ln>
                <a:latin typeface="Consolas" pitchFamily="49" charset="0"/>
                <a:cs typeface="Consolas" pitchFamily="49" charset="0"/>
              </a:rPr>
              <a:t>MessageBox.Show("Hello, world!", </a:t>
            </a:r>
            <a:r>
              <a:rPr lang="en-US" sz="2200" b="1" noProof="1" smtClean="0">
                <a:ln w="0">
                  <a:noFill/>
                </a:ln>
                <a:latin typeface="Consolas" pitchFamily="49" charset="0"/>
                <a:cs typeface="Consolas" pitchFamily="49" charset="0"/>
              </a:rPr>
              <a:t>"SoftUni",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 smtClean="0">
                <a:ln w="0">
                  <a:noFill/>
                </a:ln>
                <a:latin typeface="Consolas" pitchFamily="49" charset="0"/>
                <a:cs typeface="Consolas" pitchFamily="49" charset="0"/>
              </a:rPr>
              <a:t>MessageBoxButton.OK</a:t>
            </a:r>
            <a:r>
              <a:rPr lang="en-US" sz="2200" b="1" noProof="1">
                <a:ln w="0">
                  <a:noFill/>
                </a:ln>
                <a:latin typeface="Consolas" pitchFamily="49" charset="0"/>
                <a:cs typeface="Consolas" pitchFamily="49" charset="0"/>
              </a:rPr>
              <a:t>, </a:t>
            </a:r>
            <a:endParaRPr lang="en-US" sz="2200" b="1" noProof="1" smtClean="0">
              <a:ln w="0">
                <a:noFill/>
              </a:ln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 smtClean="0">
                <a:ln w="0">
                  <a:noFill/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MessageBoxImage.Information</a:t>
            </a:r>
            <a:r>
              <a:rPr lang="en-US" sz="2200" b="1" noProof="1">
                <a:ln w="0">
                  <a:noFill/>
                </a:ln>
                <a:latin typeface="Consolas" pitchFamily="49" charset="0"/>
                <a:cs typeface="Consolas" pitchFamily="49" charset="0"/>
              </a:rPr>
              <a:t>);</a:t>
            </a:r>
            <a:endParaRPr lang="bg-BG" sz="2200" b="1" noProof="1">
              <a:ln w="0">
                <a:noFill/>
              </a:ln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75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35A0C-A6AE-4467-803C-B7CA70B21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292654"/>
            <a:ext cx="10961783" cy="768084"/>
          </a:xfrm>
        </p:spPr>
        <p:txBody>
          <a:bodyPr/>
          <a:lstStyle/>
          <a:p>
            <a:r>
              <a:rPr lang="en-US" dirty="0" smtClean="0"/>
              <a:t>Bars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23AAC-F71F-422F-B0FD-57261FE129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074" name="Picture 2" descr="Image result for mechanic png"/>
          <p:cNvPicPr>
            <a:picLocks noChangeAspect="1" noChangeArrowheads="1"/>
          </p:cNvPicPr>
          <p:nvPr/>
        </p:nvPicPr>
        <p:blipFill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274" y="1484222"/>
            <a:ext cx="2408510" cy="240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63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ProgressBar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It is used to give a visual indication on how far in the process you currently are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9073" y="2439229"/>
            <a:ext cx="8828336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n w="0">
                  <a:noFill/>
                </a:ln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200" b="1" noProof="1">
                <a:ln w="0">
                  <a:noFill/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ProgressBar</a:t>
            </a:r>
            <a:r>
              <a:rPr lang="en-US" sz="2200" b="1" noProof="1">
                <a:ln w="0">
                  <a:noFill/>
                </a:ln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n w="0">
                  <a:noFill/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Minimum</a:t>
            </a:r>
            <a:r>
              <a:rPr lang="en-US" sz="2200" b="1" noProof="1">
                <a:ln w="0">
                  <a:noFill/>
                </a:ln>
                <a:latin typeface="Consolas" pitchFamily="49" charset="0"/>
                <a:cs typeface="Consolas" pitchFamily="49" charset="0"/>
              </a:rPr>
              <a:t>="0" </a:t>
            </a:r>
            <a:r>
              <a:rPr lang="en-US" sz="2200" b="1" noProof="1">
                <a:ln w="0">
                  <a:noFill/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Maximum</a:t>
            </a:r>
            <a:r>
              <a:rPr lang="en-US" sz="2200" b="1" noProof="1">
                <a:ln w="0">
                  <a:noFill/>
                </a:ln>
                <a:latin typeface="Consolas" pitchFamily="49" charset="0"/>
                <a:cs typeface="Consolas" pitchFamily="49" charset="0"/>
              </a:rPr>
              <a:t>="100" </a:t>
            </a:r>
            <a:r>
              <a:rPr lang="en-US" sz="2200" b="1" noProof="1">
                <a:ln w="0">
                  <a:noFill/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200" b="1" noProof="1">
                <a:ln w="0">
                  <a:noFill/>
                </a:ln>
                <a:latin typeface="Consolas" pitchFamily="49" charset="0"/>
                <a:cs typeface="Consolas" pitchFamily="49" charset="0"/>
              </a:rPr>
              <a:t>="75" /&gt;</a:t>
            </a:r>
            <a:endParaRPr lang="bg-BG" sz="2200" b="1" noProof="1">
              <a:ln w="0">
                <a:noFill/>
              </a:ln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073" y="3232245"/>
            <a:ext cx="4845139" cy="17383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403" y="2995893"/>
            <a:ext cx="4290919" cy="429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12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ProgressBar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4853" y="1305266"/>
            <a:ext cx="11501056" cy="1070381"/>
          </a:xfrm>
        </p:spPr>
        <p:txBody>
          <a:bodyPr/>
          <a:lstStyle/>
          <a:p>
            <a:r>
              <a:rPr lang="en-US" sz="2200" dirty="0" smtClean="0"/>
              <a:t> &lt;</a:t>
            </a:r>
            <a:r>
              <a:rPr lang="en-US" sz="2200" dirty="0"/>
              <a:t>ProgressBar Name="</a:t>
            </a:r>
            <a:r>
              <a:rPr lang="en-US" sz="2200" dirty="0">
                <a:solidFill>
                  <a:schemeClr val="bg1"/>
                </a:solidFill>
              </a:rPr>
              <a:t>MyProgressBar</a:t>
            </a:r>
            <a:r>
              <a:rPr lang="en-US" sz="2200" dirty="0"/>
              <a:t>" Width="</a:t>
            </a:r>
            <a:r>
              <a:rPr lang="en-US" sz="2200" dirty="0" smtClean="0"/>
              <a:t>30" </a:t>
            </a:r>
            <a:r>
              <a:rPr lang="en-US" sz="2200" dirty="0"/>
              <a:t>Height="30"&gt;&lt;/ProgressBar&gt;</a:t>
            </a:r>
          </a:p>
          <a:p>
            <a:r>
              <a:rPr lang="en-US" sz="2200" dirty="0" smtClean="0"/>
              <a:t> &lt;</a:t>
            </a:r>
            <a:r>
              <a:rPr lang="en-US" sz="2200" dirty="0"/>
              <a:t>Button Click="</a:t>
            </a:r>
            <a:r>
              <a:rPr lang="en-US" sz="2200" dirty="0">
                <a:solidFill>
                  <a:schemeClr val="bg1"/>
                </a:solidFill>
              </a:rPr>
              <a:t>Start</a:t>
            </a:r>
            <a:r>
              <a:rPr lang="en-US" sz="2200" dirty="0"/>
              <a:t>"&gt;Start&lt;/Button&gt;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4853" y="2538892"/>
            <a:ext cx="11501056" cy="4034539"/>
          </a:xfrm>
        </p:spPr>
        <p:txBody>
          <a:bodyPr/>
          <a:lstStyle/>
          <a:p>
            <a:r>
              <a:rPr lang="en-US" sz="2200" dirty="0" smtClean="0">
                <a:solidFill>
                  <a:schemeClr val="tx1"/>
                </a:solidFill>
              </a:rPr>
              <a:t> private </a:t>
            </a:r>
            <a:r>
              <a:rPr lang="en-US" sz="2200" dirty="0">
                <a:solidFill>
                  <a:schemeClr val="tx1"/>
                </a:solidFill>
              </a:rPr>
              <a:t>void </a:t>
            </a:r>
            <a:r>
              <a:rPr lang="en-US" sz="2200" dirty="0">
                <a:solidFill>
                  <a:schemeClr val="bg1"/>
                </a:solidFill>
              </a:rPr>
              <a:t>Start</a:t>
            </a:r>
            <a:r>
              <a:rPr lang="en-US" sz="2200" dirty="0" smtClean="0">
                <a:solidFill>
                  <a:schemeClr val="tx1"/>
                </a:solidFill>
              </a:rPr>
              <a:t>(object </a:t>
            </a:r>
            <a:r>
              <a:rPr lang="en-US" sz="2200" dirty="0">
                <a:solidFill>
                  <a:schemeClr val="tx1"/>
                </a:solidFill>
              </a:rPr>
              <a:t>sender, RoutedEventArgs e</a:t>
            </a:r>
            <a:r>
              <a:rPr lang="en-US" sz="2200" dirty="0" smtClean="0">
                <a:solidFill>
                  <a:schemeClr val="tx1"/>
                </a:solidFill>
              </a:rPr>
              <a:t>) {</a:t>
            </a:r>
            <a:endParaRPr lang="nn-NO" sz="2200" dirty="0" smtClean="0"/>
          </a:p>
          <a:p>
            <a:r>
              <a:rPr lang="nn-NO" sz="2200" dirty="0" smtClean="0"/>
              <a:t> 	for </a:t>
            </a:r>
            <a:r>
              <a:rPr lang="nn-NO" sz="2200" dirty="0"/>
              <a:t>(int i = 0; i &lt; 100; i</a:t>
            </a:r>
            <a:r>
              <a:rPr lang="nn-NO" sz="2200" dirty="0" smtClean="0"/>
              <a:t>++) </a:t>
            </a:r>
            <a:r>
              <a:rPr lang="en-US" sz="2200" dirty="0" smtClean="0"/>
              <a:t>{</a:t>
            </a:r>
            <a:endParaRPr lang="en-US" sz="2200" dirty="0"/>
          </a:p>
          <a:p>
            <a:r>
              <a:rPr lang="en-US" sz="2200" dirty="0" smtClean="0"/>
              <a:t>		</a:t>
            </a:r>
            <a:r>
              <a:rPr lang="en-US" sz="2200" dirty="0" smtClean="0">
                <a:solidFill>
                  <a:schemeClr val="bg1"/>
                </a:solidFill>
              </a:rPr>
              <a:t>MyProgressBar.Dispatcher</a:t>
            </a:r>
            <a:r>
              <a:rPr lang="en-US" sz="2200" dirty="0">
                <a:solidFill>
                  <a:schemeClr val="bg1"/>
                </a:solidFill>
              </a:rPr>
              <a:t/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			</a:t>
            </a:r>
            <a:r>
              <a:rPr lang="en-US" sz="2200" dirty="0" smtClean="0"/>
              <a:t>.Invoke</a:t>
            </a:r>
            <a:r>
              <a:rPr lang="en-US" sz="2200" dirty="0"/>
              <a:t>(() </a:t>
            </a:r>
            <a:r>
              <a:rPr lang="en-US" sz="2200" dirty="0" smtClean="0"/>
              <a:t>=&gt;</a:t>
            </a:r>
            <a:br>
              <a:rPr lang="en-US" sz="2200" dirty="0" smtClean="0"/>
            </a:br>
            <a:r>
              <a:rPr lang="en-US" sz="2200" dirty="0" smtClean="0"/>
              <a:t>			</a:t>
            </a:r>
            <a:r>
              <a:rPr lang="en-US" sz="2200" dirty="0" smtClean="0">
                <a:solidFill>
                  <a:schemeClr val="bg1"/>
                </a:solidFill>
              </a:rPr>
              <a:t>MyProgressBar.Value</a:t>
            </a:r>
            <a:r>
              <a:rPr lang="en-US" sz="2200" dirty="0" smtClean="0"/>
              <a:t> </a:t>
            </a:r>
            <a:r>
              <a:rPr lang="en-US" sz="2200" dirty="0"/>
              <a:t>+= 10</a:t>
            </a:r>
            <a:r>
              <a:rPr lang="en-US" sz="2200" dirty="0" smtClean="0"/>
              <a:t>,</a:t>
            </a:r>
            <a:br>
              <a:rPr lang="en-US" sz="2200" dirty="0" smtClean="0"/>
            </a:br>
            <a:r>
              <a:rPr lang="en-US" sz="2200" dirty="0" smtClean="0"/>
              <a:t>			DispatcherPriority.Background);</a:t>
            </a:r>
            <a:endParaRPr lang="en-US" sz="2200" dirty="0"/>
          </a:p>
          <a:p>
            <a:r>
              <a:rPr lang="en-US" sz="2200" dirty="0"/>
              <a:t>	</a:t>
            </a:r>
            <a:r>
              <a:rPr lang="en-US" sz="2200" dirty="0" smtClean="0"/>
              <a:t>	Thread.Sleep(500</a:t>
            </a:r>
            <a:r>
              <a:rPr lang="en-US" sz="2200" dirty="0"/>
              <a:t>);</a:t>
            </a:r>
          </a:p>
          <a:p>
            <a:r>
              <a:rPr lang="en-US" sz="2200" dirty="0" smtClean="0"/>
              <a:t> 	}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 }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16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Sliders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It's allows a </a:t>
            </a:r>
            <a:r>
              <a:rPr lang="en-US" dirty="0"/>
              <a:t>user </a:t>
            </a:r>
            <a:r>
              <a:rPr lang="en-US" dirty="0" smtClean="0"/>
              <a:t>to </a:t>
            </a:r>
            <a:r>
              <a:rPr lang="en-US" dirty="0"/>
              <a:t>select </a:t>
            </a:r>
            <a:r>
              <a:rPr lang="en-US" dirty="0" smtClean="0"/>
              <a:t>a </a:t>
            </a:r>
            <a:r>
              <a:rPr lang="en-US" dirty="0"/>
              <a:t>range of values </a:t>
            </a:r>
            <a:r>
              <a:rPr lang="en-US" dirty="0" smtClean="0"/>
              <a:t>by</a:t>
            </a:r>
            <a:br>
              <a:rPr lang="en-US" dirty="0" smtClean="0"/>
            </a:br>
            <a:r>
              <a:rPr lang="en-US" dirty="0" smtClean="0"/>
              <a:t>moving </a:t>
            </a:r>
            <a:r>
              <a:rPr lang="en-US" dirty="0"/>
              <a:t>a </a:t>
            </a:r>
            <a:r>
              <a:rPr lang="en-US" dirty="0" smtClean="0"/>
              <a:t>Thumb </a:t>
            </a:r>
            <a:r>
              <a:rPr lang="en-US" dirty="0"/>
              <a:t>control along a track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9073" y="2453828"/>
            <a:ext cx="8828336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n w="0">
                  <a:noFill/>
                </a:ln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200" b="1" noProof="1">
                <a:ln w="0">
                  <a:noFill/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Slider</a:t>
            </a:r>
            <a:r>
              <a:rPr lang="en-US" sz="2200" b="1" noProof="1">
                <a:ln w="0">
                  <a:noFill/>
                </a:ln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n w="0">
                  <a:noFill/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Maximum</a:t>
            </a:r>
            <a:r>
              <a:rPr lang="en-US" sz="2200" b="1" noProof="1">
                <a:ln w="0">
                  <a:noFill/>
                </a:ln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 smtClean="0">
                <a:ln w="0">
                  <a:noFill/>
                </a:ln>
                <a:latin typeface="Consolas" pitchFamily="49" charset="0"/>
                <a:cs typeface="Consolas" pitchFamily="49" charset="0"/>
              </a:rPr>
              <a:t>100" </a:t>
            </a:r>
            <a:r>
              <a:rPr lang="en-US" sz="2200" b="1" noProof="1">
                <a:ln w="0">
                  <a:noFill/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TickFrequency</a:t>
            </a:r>
            <a:r>
              <a:rPr lang="en-US" sz="2200" b="1" noProof="1">
                <a:ln w="0">
                  <a:noFill/>
                </a:ln>
                <a:latin typeface="Consolas" pitchFamily="49" charset="0"/>
                <a:cs typeface="Consolas" pitchFamily="49" charset="0"/>
              </a:rPr>
              <a:t>="5" /&gt;</a:t>
            </a:r>
            <a:endParaRPr lang="bg-BG" sz="2200" b="1" noProof="1">
              <a:ln w="0">
                <a:noFill/>
              </a:ln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073" y="3365502"/>
            <a:ext cx="4648200" cy="1781175"/>
          </a:xfrm>
          <a:prstGeom prst="rect">
            <a:avLst/>
          </a:prstGeom>
        </p:spPr>
      </p:pic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341" y="4211499"/>
            <a:ext cx="3635502" cy="18703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ProgressBar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9226" y="1347688"/>
            <a:ext cx="10947186" cy="1295327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&lt;Slider Name="Slider" Minimum="0" Maximum="100" TickFrequency="2"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 ValueChanged="</a:t>
            </a:r>
            <a:r>
              <a:rPr lang="en-US" sz="2000" dirty="0" smtClean="0">
                <a:solidFill>
                  <a:schemeClr val="bg1"/>
                </a:solidFill>
              </a:rPr>
              <a:t>ValueChanged</a:t>
            </a:r>
            <a:r>
              <a:rPr lang="en-US" sz="2000" dirty="0" smtClean="0">
                <a:solidFill>
                  <a:schemeClr val="tx1"/>
                </a:solidFill>
              </a:rPr>
              <a:t>" /&gt;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&lt;TextBlock Name="</a:t>
            </a:r>
            <a:r>
              <a:rPr lang="en-US" sz="2000" dirty="0" smtClean="0">
                <a:solidFill>
                  <a:schemeClr val="bg1"/>
                </a:solidFill>
              </a:rPr>
              <a:t>Text</a:t>
            </a:r>
            <a:r>
              <a:rPr lang="en-US" sz="2000" dirty="0" smtClean="0">
                <a:solidFill>
                  <a:schemeClr val="tx1"/>
                </a:solidFill>
              </a:rPr>
              <a:t>" Text="Current value: 0" /&gt;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9226" y="3131782"/>
            <a:ext cx="10947186" cy="2834210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void </a:t>
            </a:r>
            <a:r>
              <a:rPr lang="en-US" sz="2000" dirty="0" smtClean="0">
                <a:solidFill>
                  <a:schemeClr val="bg1"/>
                </a:solidFill>
              </a:rPr>
              <a:t>ValueChanged</a:t>
            </a:r>
            <a:r>
              <a:rPr lang="en-US" sz="2000" dirty="0" smtClean="0">
                <a:solidFill>
                  <a:schemeClr val="tx1"/>
                </a:solidFill>
              </a:rPr>
              <a:t>(object sender, RoutedPropertyChangedEventArgs&lt;double&gt; e)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   int value = Convert.ToInt32(e.NewValue);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   string message = $"Current value: {value}";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   this.</a:t>
            </a:r>
            <a:r>
              <a:rPr lang="en-US" sz="2000" dirty="0" smtClean="0">
                <a:solidFill>
                  <a:schemeClr val="bg1"/>
                </a:solidFill>
              </a:rPr>
              <a:t>Text</a:t>
            </a:r>
            <a:r>
              <a:rPr lang="en-US" sz="2000" dirty="0" smtClean="0">
                <a:solidFill>
                  <a:schemeClr val="tx1"/>
                </a:solidFill>
              </a:rPr>
              <a:t>.Text = message;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72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It provides </a:t>
            </a:r>
            <a:r>
              <a:rPr lang="en-US" dirty="0"/>
              <a:t>a scrollable area that can contain other visible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04977" y="2396320"/>
            <a:ext cx="10961435" cy="400087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&lt;</a:t>
            </a:r>
            <a:r>
              <a:rPr lang="en-US" dirty="0">
                <a:solidFill>
                  <a:schemeClr val="bg1"/>
                </a:solidFill>
              </a:rPr>
              <a:t>ScrollViewer</a:t>
            </a:r>
            <a:r>
              <a:rPr lang="en-US" dirty="0">
                <a:solidFill>
                  <a:schemeClr val="tx1"/>
                </a:solidFill>
              </a:rPr>
              <a:t> Height="200" Width="200" 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HorizontalScrollBarVisibility</a:t>
            </a:r>
            <a:r>
              <a:rPr lang="en-US" dirty="0">
                <a:solidFill>
                  <a:schemeClr val="tx1"/>
                </a:solidFill>
              </a:rPr>
              <a:t>="Auto" 			</a:t>
            </a:r>
            <a:r>
              <a:rPr lang="en-US" dirty="0">
                <a:solidFill>
                  <a:schemeClr val="bg1"/>
                </a:solidFill>
              </a:rPr>
              <a:t>VerticalScrollBarVisibility</a:t>
            </a:r>
            <a:r>
              <a:rPr lang="en-US" dirty="0">
                <a:solidFill>
                  <a:schemeClr val="tx1"/>
                </a:solidFill>
              </a:rPr>
              <a:t>="Auto"&gt; </a:t>
            </a:r>
          </a:p>
          <a:p>
            <a:r>
              <a:rPr lang="en-US" dirty="0">
                <a:solidFill>
                  <a:schemeClr val="tx1"/>
                </a:solidFill>
              </a:rPr>
              <a:t>   &lt;TextBlock Width="300" TextWrapping="Wrap" </a:t>
            </a:r>
          </a:p>
          <a:p>
            <a:r>
              <a:rPr lang="en-US" dirty="0">
                <a:solidFill>
                  <a:schemeClr val="tx1"/>
                </a:solidFill>
              </a:rPr>
              <a:t>      Text="Clean code is not written by following a set of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rules. You don’t become a software craftsman by learning a list of heuristics. Professionalism and craftsmanship come from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values that drive disciplines./&gt;</a:t>
            </a:r>
          </a:p>
          <a:p>
            <a:r>
              <a:rPr lang="en-US" dirty="0">
                <a:solidFill>
                  <a:schemeClr val="tx1"/>
                </a:solidFill>
              </a:rPr>
              <a:t> &lt;/</a:t>
            </a:r>
            <a:r>
              <a:rPr lang="en-US" dirty="0">
                <a:solidFill>
                  <a:schemeClr val="bg1"/>
                </a:solidFill>
              </a:rPr>
              <a:t>ScrollViewer</a:t>
            </a:r>
            <a:r>
              <a:rPr lang="en-US" dirty="0">
                <a:solidFill>
                  <a:schemeClr val="tx1"/>
                </a:solidFill>
              </a:rPr>
              <a:t>&gt;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ScrollView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6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Extra </a:t>
            </a:r>
            <a:r>
              <a:rPr lang="en-US" dirty="0"/>
              <a:t>information about a specific control or link by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hovering </a:t>
            </a:r>
            <a:r>
              <a:rPr lang="en-US" dirty="0"/>
              <a:t>the mouse over 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ToolTips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16204" y="2523496"/>
            <a:ext cx="8828336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 smtClean="0">
                <a:ln w="0">
                  <a:noFill/>
                </a:ln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ln w="0">
                  <a:noFill/>
                </a:ln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2200" b="1" noProof="1" smtClean="0">
                <a:ln w="0">
                  <a:noFill/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ToolTip</a:t>
            </a:r>
            <a:r>
              <a:rPr lang="en-US" sz="2200" b="1" noProof="1" smtClean="0">
                <a:ln w="0">
                  <a:noFill/>
                </a:ln>
                <a:latin typeface="Consolas" pitchFamily="49" charset="0"/>
                <a:cs typeface="Consolas" pitchFamily="49" charset="0"/>
              </a:rPr>
              <a:t>="Some usefull message"&gt;Click&lt;/</a:t>
            </a:r>
            <a:r>
              <a:rPr lang="en-US" sz="2200" b="1" noProof="1">
                <a:ln w="0">
                  <a:noFill/>
                </a:ln>
                <a:latin typeface="Consolas" pitchFamily="49" charset="0"/>
                <a:cs typeface="Consolas" pitchFamily="49" charset="0"/>
              </a:rPr>
              <a:t>Button&gt;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4" y="3410086"/>
            <a:ext cx="4934639" cy="1886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359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XAML Controls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803" y="1108871"/>
            <a:ext cx="4184964" cy="31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77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35A0C-A6AE-4467-803C-B7CA70B21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292654"/>
            <a:ext cx="10961783" cy="768084"/>
          </a:xfrm>
        </p:spPr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23AAC-F71F-422F-B0FD-57261FE129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4098" name="Picture 2" descr="Image result for menu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900" y="967195"/>
            <a:ext cx="3293020" cy="32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8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It is a control </a:t>
            </a:r>
            <a:r>
              <a:rPr lang="en-US" dirty="0"/>
              <a:t>that enables you to hierarchically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organize elements </a:t>
            </a:r>
            <a:r>
              <a:rPr lang="en-US" dirty="0"/>
              <a:t>associated with commands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event </a:t>
            </a:r>
            <a:r>
              <a:rPr lang="en-US" dirty="0" smtClean="0"/>
              <a:t>handlers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2052" name="Picture 4" descr="https://www.wpf-tutorial.com/Images/ArticleImages/1/chapters/common-interface-controls/menu_si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240" y="3338944"/>
            <a:ext cx="2831464" cy="283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www.wpf-tutorial.com/Images/ArticleImages/1/chapters/common-interface-controls/menu_with_command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838" y="3338944"/>
            <a:ext cx="4093021" cy="283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5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MenuItem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dirty="0" smtClean="0"/>
              <a:t>It is </a:t>
            </a:r>
            <a:r>
              <a:rPr lang="en-US" dirty="0"/>
              <a:t>a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headered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 items control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dirty="0"/>
              <a:t>The </a:t>
            </a:r>
            <a:r>
              <a:rPr lang="en-US" sz="3398" b="1" dirty="0">
                <a:solidFill>
                  <a:schemeClr val="bg1"/>
                </a:solidFill>
                <a:latin typeface="Consolas" pitchFamily="49" charset="0"/>
              </a:rPr>
              <a:t>Header</a:t>
            </a:r>
            <a:r>
              <a:rPr lang="en-US" dirty="0"/>
              <a:t> is actually the main object</a:t>
            </a:r>
          </a:p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MenuItem</a:t>
            </a:r>
            <a:r>
              <a:rPr lang="en-US" dirty="0"/>
              <a:t> contains many properties for customizing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3398" b="1" dirty="0">
                <a:solidFill>
                  <a:schemeClr val="bg1"/>
                </a:solidFill>
                <a:latin typeface="Consolas" pitchFamily="49" charset="0"/>
              </a:rPr>
              <a:t>Icon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3398" b="1" noProof="1">
                <a:solidFill>
                  <a:schemeClr val="bg1"/>
                </a:solidFill>
                <a:latin typeface="Consolas" pitchFamily="49" charset="0"/>
              </a:rPr>
              <a:t>IsCheckable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3398" b="1" noProof="1">
                <a:solidFill>
                  <a:schemeClr val="bg1"/>
                </a:solidFill>
                <a:latin typeface="Consolas" pitchFamily="49" charset="0"/>
              </a:rPr>
              <a:t>InputGestureText</a:t>
            </a:r>
          </a:p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dirty="0"/>
              <a:t>Can handle events or  assign a command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</a:rPr>
              <a:t>MenuItem</a:t>
            </a:r>
            <a:r>
              <a:rPr lang="en-US" b="1" noProof="1" smtClean="0">
                <a:solidFill>
                  <a:schemeClr val="bg1"/>
                </a:solidFill>
              </a:rPr>
              <a:t>'s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Command</a:t>
            </a:r>
            <a:r>
              <a:rPr lang="en-US" dirty="0" smtClean="0"/>
              <a:t> </a:t>
            </a:r>
            <a:r>
              <a:rPr lang="en-US" dirty="0"/>
              <a:t>property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1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4977" y="1386338"/>
            <a:ext cx="10961435" cy="4770318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>
                <a:solidFill>
                  <a:schemeClr val="bg1"/>
                </a:solidFill>
              </a:rPr>
              <a:t>Menu</a:t>
            </a:r>
            <a:r>
              <a:rPr lang="en-US" dirty="0"/>
              <a:t>&gt;</a:t>
            </a:r>
          </a:p>
          <a:p>
            <a:r>
              <a:rPr lang="en-US" dirty="0" smtClean="0"/>
              <a:t>	&lt;</a:t>
            </a:r>
            <a:r>
              <a:rPr lang="en-US" dirty="0">
                <a:solidFill>
                  <a:schemeClr val="bg1"/>
                </a:solidFill>
              </a:rPr>
              <a:t>MenuItem</a:t>
            </a:r>
            <a:r>
              <a:rPr lang="en-US" dirty="0"/>
              <a:t> Header="File"&gt;</a:t>
            </a:r>
          </a:p>
          <a:p>
            <a:r>
              <a:rPr lang="en-US" dirty="0"/>
              <a:t>                &lt;</a:t>
            </a:r>
            <a:r>
              <a:rPr lang="en-US" dirty="0">
                <a:solidFill>
                  <a:schemeClr val="bg1"/>
                </a:solidFill>
              </a:rPr>
              <a:t>MenuItem</a:t>
            </a:r>
            <a:r>
              <a:rPr lang="en-US" dirty="0"/>
              <a:t> Header="New" /&gt;</a:t>
            </a:r>
          </a:p>
          <a:p>
            <a:r>
              <a:rPr lang="en-US" dirty="0"/>
              <a:t>                &lt;</a:t>
            </a:r>
            <a:r>
              <a:rPr lang="en-US" dirty="0">
                <a:solidFill>
                  <a:schemeClr val="bg1"/>
                </a:solidFill>
              </a:rPr>
              <a:t>MenuItem</a:t>
            </a:r>
            <a:r>
              <a:rPr lang="en-US" dirty="0"/>
              <a:t> Header="Open" /&gt;</a:t>
            </a:r>
          </a:p>
          <a:p>
            <a:r>
              <a:rPr lang="en-US" dirty="0"/>
              <a:t>                &lt;</a:t>
            </a:r>
            <a:r>
              <a:rPr lang="en-US" dirty="0">
                <a:solidFill>
                  <a:schemeClr val="bg1"/>
                </a:solidFill>
              </a:rPr>
              <a:t>MenuItem</a:t>
            </a:r>
            <a:r>
              <a:rPr lang="en-US" dirty="0"/>
              <a:t> Header="Save" /&gt;</a:t>
            </a:r>
          </a:p>
          <a:p>
            <a:r>
              <a:rPr lang="en-US" dirty="0"/>
              <a:t>                &lt;Separator /&gt;</a:t>
            </a:r>
          </a:p>
          <a:p>
            <a:r>
              <a:rPr lang="en-US" dirty="0"/>
              <a:t>                &lt;</a:t>
            </a:r>
            <a:r>
              <a:rPr lang="en-US" dirty="0">
                <a:solidFill>
                  <a:schemeClr val="bg1"/>
                </a:solidFill>
              </a:rPr>
              <a:t>MenuItem</a:t>
            </a:r>
            <a:r>
              <a:rPr lang="en-US" dirty="0"/>
              <a:t> Header="Exit" /&gt;</a:t>
            </a:r>
          </a:p>
          <a:p>
            <a:r>
              <a:rPr lang="en-US" dirty="0"/>
              <a:t>        </a:t>
            </a:r>
            <a:r>
              <a:rPr lang="en-US" dirty="0" smtClean="0"/>
              <a:t>&lt;/</a:t>
            </a:r>
            <a:r>
              <a:rPr lang="en-US" dirty="0">
                <a:solidFill>
                  <a:schemeClr val="bg1"/>
                </a:solidFill>
              </a:rPr>
              <a:t>MenuItem</a:t>
            </a:r>
            <a:r>
              <a:rPr lang="en-US" dirty="0"/>
              <a:t>&gt;</a:t>
            </a:r>
          </a:p>
          <a:p>
            <a:r>
              <a:rPr lang="en-US" dirty="0" smtClean="0"/>
              <a:t>&lt;/</a:t>
            </a:r>
            <a:r>
              <a:rPr lang="en-US" dirty="0">
                <a:solidFill>
                  <a:schemeClr val="bg1"/>
                </a:solidFill>
              </a:rPr>
              <a:t>Menu</a:t>
            </a:r>
            <a:r>
              <a:rPr lang="en-US" dirty="0"/>
              <a:t>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4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ContextMenu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It is often </a:t>
            </a:r>
            <a:r>
              <a:rPr lang="en-US" dirty="0"/>
              <a:t>referred to as a popup or pop-up </a:t>
            </a:r>
            <a:r>
              <a:rPr lang="en-US" dirty="0" smtClean="0"/>
              <a:t>menu</a:t>
            </a:r>
          </a:p>
          <a:p>
            <a:r>
              <a:rPr lang="en-US" dirty="0" smtClean="0"/>
              <a:t>Shown </a:t>
            </a:r>
            <a:r>
              <a:rPr lang="en-US" dirty="0"/>
              <a:t>upon certain user actions, usually a </a:t>
            </a:r>
            <a:r>
              <a:rPr lang="en-US" dirty="0" smtClean="0"/>
              <a:t>right-click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289" y="2735084"/>
            <a:ext cx="3965473" cy="35379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933" y="2735083"/>
            <a:ext cx="3954131" cy="35379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217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4977" y="1367296"/>
            <a:ext cx="10961435" cy="4770318"/>
          </a:xfrm>
        </p:spPr>
        <p:txBody>
          <a:bodyPr/>
          <a:lstStyle/>
          <a:p>
            <a:r>
              <a:rPr lang="en-US" dirty="0" smtClean="0"/>
              <a:t> &lt;</a:t>
            </a:r>
            <a:r>
              <a:rPr lang="en-US" dirty="0">
                <a:solidFill>
                  <a:schemeClr val="bg1"/>
                </a:solidFill>
              </a:rPr>
              <a:t>TextBox</a:t>
            </a:r>
            <a:r>
              <a:rPr lang="en-US" dirty="0"/>
              <a:t> Text="Right-click here for context menu!"&gt;</a:t>
            </a:r>
          </a:p>
          <a:p>
            <a:r>
              <a:rPr lang="en-US" dirty="0" smtClean="0"/>
              <a:t> 	&lt;</a:t>
            </a:r>
            <a:r>
              <a:rPr lang="en-US" dirty="0">
                <a:solidFill>
                  <a:schemeClr val="bg1"/>
                </a:solidFill>
              </a:rPr>
              <a:t>TextBox.ContextMenu</a:t>
            </a:r>
            <a:r>
              <a:rPr lang="en-US" dirty="0"/>
              <a:t>&gt;</a:t>
            </a:r>
          </a:p>
          <a:p>
            <a:r>
              <a:rPr lang="en-US" dirty="0" smtClean="0"/>
              <a:t> 		&lt;</a:t>
            </a:r>
            <a:r>
              <a:rPr lang="en-US" dirty="0">
                <a:solidFill>
                  <a:schemeClr val="bg1"/>
                </a:solidFill>
              </a:rPr>
              <a:t>ContextMenu</a:t>
            </a:r>
            <a:r>
              <a:rPr lang="en-US" dirty="0"/>
              <a:t>&gt;</a:t>
            </a:r>
          </a:p>
          <a:p>
            <a:r>
              <a:rPr lang="en-US" dirty="0" smtClean="0"/>
              <a:t> 			&lt;</a:t>
            </a:r>
            <a:r>
              <a:rPr lang="en-US" dirty="0"/>
              <a:t>MenuItem Command="Cut"/&gt;</a:t>
            </a:r>
          </a:p>
          <a:p>
            <a:r>
              <a:rPr lang="en-US" dirty="0" smtClean="0"/>
              <a:t> 			&lt;</a:t>
            </a:r>
            <a:r>
              <a:rPr lang="en-US" dirty="0"/>
              <a:t>MenuItem Command="Copy"/&gt;</a:t>
            </a:r>
          </a:p>
          <a:p>
            <a:r>
              <a:rPr lang="en-US" dirty="0"/>
              <a:t> </a:t>
            </a:r>
            <a:r>
              <a:rPr lang="en-US" dirty="0" smtClean="0"/>
              <a:t>			&lt;</a:t>
            </a:r>
            <a:r>
              <a:rPr lang="en-US" dirty="0"/>
              <a:t>MenuItem Command="Paste" /&gt;</a:t>
            </a:r>
          </a:p>
          <a:p>
            <a:r>
              <a:rPr lang="en-US" dirty="0" smtClean="0"/>
              <a:t> 		&lt;/</a:t>
            </a:r>
            <a:r>
              <a:rPr lang="en-US" dirty="0">
                <a:solidFill>
                  <a:schemeClr val="bg1"/>
                </a:solidFill>
              </a:rPr>
              <a:t>ContextMenu</a:t>
            </a:r>
            <a:r>
              <a:rPr lang="en-US" dirty="0"/>
              <a:t>&gt;</a:t>
            </a:r>
          </a:p>
          <a:p>
            <a:r>
              <a:rPr lang="en-US" dirty="0" smtClean="0"/>
              <a:t> 	&lt;/</a:t>
            </a:r>
            <a:r>
              <a:rPr lang="en-US" dirty="0">
                <a:solidFill>
                  <a:schemeClr val="bg1"/>
                </a:solidFill>
              </a:rPr>
              <a:t>TextBox.ContextMenu</a:t>
            </a:r>
            <a:r>
              <a:rPr lang="en-US" dirty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&lt;/</a:t>
            </a:r>
            <a:r>
              <a:rPr lang="en-US" dirty="0">
                <a:solidFill>
                  <a:schemeClr val="bg1"/>
                </a:solidFill>
              </a:rPr>
              <a:t>TextBox</a:t>
            </a:r>
            <a:r>
              <a:rPr lang="en-US" dirty="0"/>
              <a:t>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ContextMenu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4977" y="1375322"/>
            <a:ext cx="10961435" cy="5293217"/>
          </a:xfrm>
        </p:spPr>
        <p:txBody>
          <a:bodyPr/>
          <a:lstStyle/>
          <a:p>
            <a:r>
              <a:rPr lang="en-US" dirty="0" smtClean="0"/>
              <a:t> &lt;</a:t>
            </a:r>
            <a:r>
              <a:rPr lang="en-US" dirty="0" smtClean="0">
                <a:solidFill>
                  <a:schemeClr val="bg1"/>
                </a:solidFill>
              </a:rPr>
              <a:t>Button</a:t>
            </a:r>
            <a:r>
              <a:rPr lang="en-US" dirty="0" smtClean="0"/>
              <a:t> Content="Right click"&gt;</a:t>
            </a:r>
          </a:p>
          <a:p>
            <a:r>
              <a:rPr lang="en-US" dirty="0" smtClean="0"/>
              <a:t> 	&lt;</a:t>
            </a:r>
            <a:r>
              <a:rPr lang="en-US" dirty="0">
                <a:solidFill>
                  <a:schemeClr val="bg1"/>
                </a:solidFill>
              </a:rPr>
              <a:t>Button.ContextMenu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		&lt;</a:t>
            </a:r>
            <a:r>
              <a:rPr lang="en-US" dirty="0">
                <a:solidFill>
                  <a:schemeClr val="bg1"/>
                </a:solidFill>
              </a:rPr>
              <a:t>ContextMenu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&lt;MenuItem Header="Item" /&gt;</a:t>
            </a:r>
          </a:p>
          <a:p>
            <a:r>
              <a:rPr lang="en-US" dirty="0" smtClean="0"/>
              <a:t> 			&lt;MenuItem Header="Item" /&gt;</a:t>
            </a:r>
          </a:p>
          <a:p>
            <a:r>
              <a:rPr lang="en-US" dirty="0" smtClean="0"/>
              <a:t>			&lt;Separator /&gt;</a:t>
            </a:r>
          </a:p>
          <a:p>
            <a:r>
              <a:rPr lang="en-US" dirty="0" smtClean="0"/>
              <a:t>			&lt;MenuItem Header="Item" /&gt;</a:t>
            </a:r>
          </a:p>
          <a:p>
            <a:r>
              <a:rPr lang="en-US" dirty="0" smtClean="0"/>
              <a:t>		&lt;/</a:t>
            </a:r>
            <a:r>
              <a:rPr lang="en-US" dirty="0">
                <a:solidFill>
                  <a:schemeClr val="bg1"/>
                </a:solidFill>
              </a:rPr>
              <a:t>ContextMenu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&lt;/</a:t>
            </a:r>
            <a:r>
              <a:rPr lang="en-US" dirty="0">
                <a:solidFill>
                  <a:schemeClr val="bg1"/>
                </a:solidFill>
              </a:rPr>
              <a:t>Button.ContextMenu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&lt;/</a:t>
            </a:r>
            <a:r>
              <a:rPr lang="en-US" dirty="0">
                <a:solidFill>
                  <a:schemeClr val="bg1"/>
                </a:solidFill>
              </a:rPr>
              <a:t>Button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ContextMenu </a:t>
            </a:r>
            <a:r>
              <a:rPr lang="en-US" dirty="0" smtClean="0"/>
              <a:t>– Example (2)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8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73613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8635" y="1424544"/>
            <a:ext cx="8615365" cy="4734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Buttons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Button, ToggleButton, RadioButton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Boxes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TextBox, RichTextBox, GroupBox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Dialogs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SaveFile, OpenFile, Message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Bars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ProgressBar, ScrollViewer, ToolTip</a:t>
            </a:r>
          </a:p>
        </p:txBody>
      </p:sp>
    </p:spTree>
    <p:extLst>
      <p:ext uri="{BB962C8B-B14F-4D97-AF65-F5344CB8AC3E}">
        <p14:creationId xmlns:p14="http://schemas.microsoft.com/office/powerpoint/2010/main" val="233939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9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11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0F57C-BF73-48EA-A92D-677B6A142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XAML </a:t>
            </a:r>
            <a:r>
              <a:rPr lang="en-US" dirty="0"/>
              <a:t>Controls are all about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They defer to templates to provide their visuals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Controls may use </a:t>
            </a:r>
            <a:r>
              <a:rPr lang="en-US" b="1" dirty="0">
                <a:solidFill>
                  <a:schemeClr val="bg1"/>
                </a:solidFill>
              </a:rPr>
              <a:t>commands</a:t>
            </a:r>
            <a:r>
              <a:rPr lang="en-US" dirty="0"/>
              <a:t> to represent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supported operations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Controls </a:t>
            </a:r>
            <a:r>
              <a:rPr lang="en-US" b="1" dirty="0">
                <a:solidFill>
                  <a:schemeClr val="bg1"/>
                </a:solidFill>
              </a:rPr>
              <a:t>raise events </a:t>
            </a:r>
            <a:r>
              <a:rPr lang="en-US" dirty="0"/>
              <a:t>when something important </a:t>
            </a:r>
            <a:r>
              <a:rPr lang="en-US" b="1" dirty="0">
                <a:solidFill>
                  <a:schemeClr val="bg1"/>
                </a:solidFill>
              </a:rPr>
              <a:t>happens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XAML provides a range of </a:t>
            </a:r>
            <a:r>
              <a:rPr lang="en-US" b="1" dirty="0">
                <a:solidFill>
                  <a:schemeClr val="bg1"/>
                </a:solidFill>
              </a:rPr>
              <a:t>built-in</a:t>
            </a:r>
            <a:r>
              <a:rPr lang="en-US" dirty="0"/>
              <a:t> controls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Most of these correspond to </a:t>
            </a:r>
            <a:r>
              <a:rPr lang="en-US" b="1" dirty="0">
                <a:solidFill>
                  <a:schemeClr val="bg1"/>
                </a:solidFill>
              </a:rPr>
              <a:t>standard Windows </a:t>
            </a:r>
            <a:r>
              <a:rPr lang="en-US" dirty="0"/>
              <a:t>control types</a:t>
            </a:r>
          </a:p>
          <a:p>
            <a:endParaRPr lang="en-US" dirty="0"/>
          </a:p>
          <a:p>
            <a:pPr>
              <a:lnSpc>
                <a:spcPct val="100000"/>
              </a:lnSpc>
              <a:defRPr/>
            </a:pPr>
            <a:endParaRPr lang="en-US" sz="3200" noProof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AFE180-FE90-4110-A9C2-0938C9B0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XAML </a:t>
            </a:r>
            <a:r>
              <a:rPr lang="en-US" dirty="0" smtClean="0"/>
              <a:t>Control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47556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DF5E34AF-7064-4957-9286-B7A58DFE74C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933804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1099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4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3901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35A0C-A6AE-4467-803C-B7CA70B21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292654"/>
            <a:ext cx="10961783" cy="768084"/>
          </a:xfrm>
        </p:spPr>
        <p:txBody>
          <a:bodyPr/>
          <a:lstStyle/>
          <a:p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23AAC-F71F-422F-B0FD-57261FE129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 descr="Ð ÐµÐ·ÑÐ»ÑÐ°Ñ Ñ Ð¸Ð·Ð¾Ð±ÑÐ°Ð¶ÐµÐ½Ð¸Ðµ Ð·Ð° button 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146" y="1335450"/>
            <a:ext cx="2465705" cy="24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95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AFE180-FE90-4110-A9C2-0938C9B0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Button</a:t>
            </a:r>
            <a:endParaRPr lang="en-US" noProof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0F57C-BF73-48EA-A92D-677B6A142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dirty="0"/>
              <a:t>Buttons are controls that a user can </a:t>
            </a:r>
            <a:r>
              <a:rPr lang="en-US" sz="3200" dirty="0" smtClean="0"/>
              <a:t>click</a:t>
            </a:r>
          </a:p>
          <a:p>
            <a:pPr>
              <a:lnSpc>
                <a:spcPct val="100000"/>
              </a:lnSpc>
              <a:defRPr/>
            </a:pPr>
            <a:r>
              <a:rPr lang="en-US" sz="3200" dirty="0"/>
              <a:t>An XML attribute specifies the handler for the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Click</a:t>
            </a:r>
            <a:r>
              <a:rPr lang="en-US" sz="3200" dirty="0" smtClean="0"/>
              <a:t> </a:t>
            </a:r>
            <a:r>
              <a:rPr lang="en-US" sz="3200" dirty="0"/>
              <a:t>event</a:t>
            </a:r>
          </a:p>
          <a:p>
            <a:pPr>
              <a:lnSpc>
                <a:spcPct val="100000"/>
              </a:lnSpc>
              <a:defRPr/>
            </a:pPr>
            <a:endParaRPr lang="en-US" sz="3200" dirty="0" smtClean="0"/>
          </a:p>
          <a:p>
            <a:pPr>
              <a:lnSpc>
                <a:spcPct val="100000"/>
              </a:lnSpc>
              <a:defRPr/>
            </a:pPr>
            <a:endParaRPr lang="en-US" sz="3200" dirty="0"/>
          </a:p>
          <a:p>
            <a:pPr>
              <a:lnSpc>
                <a:spcPct val="100000"/>
              </a:lnSpc>
              <a:defRPr/>
            </a:pPr>
            <a:endParaRPr lang="en-US" sz="3200" dirty="0" smtClean="0"/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3200" dirty="0"/>
          </a:p>
          <a:p>
            <a:pPr>
              <a:lnSpc>
                <a:spcPct val="100000"/>
              </a:lnSpc>
              <a:defRPr/>
            </a:pPr>
            <a:r>
              <a:rPr lang="en-US" sz="3200" dirty="0"/>
              <a:t>Buttons derive from the common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ButtonBase</a:t>
            </a:r>
            <a:r>
              <a:rPr lang="en-US" sz="3200" noProof="1"/>
              <a:t> base </a:t>
            </a:r>
            <a:r>
              <a:rPr lang="en-US" sz="3200" noProof="1" smtClean="0"/>
              <a:t/>
            </a:r>
            <a:br>
              <a:rPr lang="en-US" sz="3200" noProof="1" smtClean="0"/>
            </a:br>
            <a:r>
              <a:rPr lang="en-US" sz="3200" noProof="1" smtClean="0"/>
              <a:t>class</a:t>
            </a:r>
            <a:endParaRPr lang="en-US" sz="3200" noProof="1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099856" y="2748705"/>
            <a:ext cx="6983185" cy="5258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noProof="1">
                <a:ln w="0">
                  <a:noFill/>
                </a:ln>
                <a:latin typeface="Consolas" pitchFamily="49" charset="0"/>
                <a:cs typeface="Consolas" pitchFamily="49" charset="0"/>
              </a:rPr>
              <a:t>&lt;Button Click="</a:t>
            </a:r>
            <a:r>
              <a:rPr lang="bg-BG" sz="2000" b="1" noProof="1">
                <a:ln w="0">
                  <a:noFill/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ButtonClicked</a:t>
            </a:r>
            <a:r>
              <a:rPr lang="bg-BG" sz="2000" b="1" noProof="1">
                <a:ln w="0">
                  <a:noFill/>
                </a:ln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000" b="1" noProof="1">
                <a:ln w="0">
                  <a:noFill/>
                </a:ln>
                <a:latin typeface="Consolas" pitchFamily="49" charset="0"/>
                <a:cs typeface="Consolas" pitchFamily="49" charset="0"/>
              </a:rPr>
              <a:t>Click</a:t>
            </a:r>
            <a:r>
              <a:rPr lang="bg-BG" sz="2000" b="1" noProof="1">
                <a:ln w="0">
                  <a:noFill/>
                </a:ln>
                <a:latin typeface="Consolas" pitchFamily="49" charset="0"/>
                <a:cs typeface="Consolas" pitchFamily="49" charset="0"/>
              </a:rPr>
              <a:t>&lt;/Button&gt;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99856" y="3572954"/>
            <a:ext cx="8106589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noProof="1">
                <a:ln w="0">
                  <a:noFill/>
                </a:ln>
                <a:latin typeface="Consolas" pitchFamily="49" charset="0"/>
                <a:cs typeface="Consolas" pitchFamily="49" charset="0"/>
              </a:rPr>
              <a:t>void </a:t>
            </a:r>
            <a:r>
              <a:rPr lang="bg-BG" sz="2000" b="1" noProof="1">
                <a:ln w="0">
                  <a:noFill/>
                </a:ln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ButtonClicked</a:t>
            </a:r>
            <a:r>
              <a:rPr lang="bg-BG" sz="2000" b="1" noProof="1">
                <a:ln w="0">
                  <a:noFill/>
                </a:ln>
                <a:latin typeface="Consolas" pitchFamily="49" charset="0"/>
                <a:cs typeface="Consolas" pitchFamily="49" charset="0"/>
              </a:rPr>
              <a:t>(object sender, RoutedEventArgs</a:t>
            </a:r>
            <a:r>
              <a:rPr lang="en-US" sz="2000" b="1" noProof="1">
                <a:ln w="0">
                  <a:noFill/>
                </a:ln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ln w="0">
                  <a:noFill/>
                </a:ln>
                <a:latin typeface="Consolas" pitchFamily="49" charset="0"/>
                <a:cs typeface="Consolas" pitchFamily="49" charset="0"/>
              </a:rPr>
              <a:t>e)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noProof="1">
                <a:ln w="0">
                  <a:noFill/>
                </a:ln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ln w="0">
                <a:noFill/>
              </a:ln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n w="0">
                  <a:noFill/>
                </a:ln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>
                <a:ln w="0">
                  <a:noFill/>
                </a:ln>
                <a:latin typeface="Consolas" pitchFamily="49" charset="0"/>
                <a:cs typeface="Consolas" pitchFamily="49" charset="0"/>
              </a:rPr>
              <a:t>MessageBox.Show("Button was clicked");</a:t>
            </a:r>
            <a:endParaRPr lang="en-US" sz="2000" b="1" noProof="1">
              <a:ln w="0">
                <a:noFill/>
              </a:ln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noProof="1">
                <a:ln w="0">
                  <a:noFill/>
                </a:ln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ln w="0">
                <a:noFill/>
              </a:ln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4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ToggleButton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3200" dirty="0"/>
              <a:t>Holds its state when it is clicked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bg-BG" sz="3200" b="1" noProof="1" smtClean="0">
                <a:solidFill>
                  <a:schemeClr val="bg1"/>
                </a:solidFill>
              </a:rPr>
              <a:t>IsChecked</a:t>
            </a:r>
            <a:r>
              <a:rPr lang="bg-BG" sz="3200" dirty="0" smtClean="0"/>
              <a:t> </a:t>
            </a:r>
            <a:r>
              <a:rPr lang="en-US" sz="3200" dirty="0" smtClean="0"/>
              <a:t>property</a:t>
            </a: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bg-BG" sz="3200" b="1" noProof="1" smtClean="0">
                <a:solidFill>
                  <a:schemeClr val="bg1"/>
                </a:solidFill>
              </a:rPr>
              <a:t>IsThreeState</a:t>
            </a:r>
            <a:r>
              <a:rPr lang="bg-BG" sz="3200" dirty="0" smtClean="0"/>
              <a:t> </a:t>
            </a:r>
            <a:r>
              <a:rPr lang="en-US" sz="3200" dirty="0"/>
              <a:t>property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3200" dirty="0" smtClean="0"/>
              <a:t>Checked </a:t>
            </a:r>
            <a:r>
              <a:rPr lang="en-US" sz="3200" dirty="0"/>
              <a:t>for true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3200" dirty="0"/>
              <a:t>Unchecked for false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bg-BG" sz="3200" noProof="1" smtClean="0"/>
              <a:t>Indeterminat</a:t>
            </a:r>
            <a:r>
              <a:rPr lang="en-US" sz="3200" dirty="0" smtClean="0"/>
              <a:t>e</a:t>
            </a:r>
            <a:r>
              <a:rPr lang="bg-BG" sz="3200" dirty="0" smtClean="0"/>
              <a:t> </a:t>
            </a:r>
            <a:r>
              <a:rPr lang="bg-BG" sz="3200" noProof="1" smtClean="0"/>
              <a:t>fo</a:t>
            </a:r>
            <a:r>
              <a:rPr lang="en-US" sz="3200" dirty="0" smtClean="0"/>
              <a:t>r</a:t>
            </a:r>
            <a:r>
              <a:rPr lang="bg-BG" sz="3200" dirty="0" smtClean="0"/>
              <a:t> </a:t>
            </a:r>
            <a:r>
              <a:rPr lang="bg-BG" sz="3200" noProof="1" smtClean="0"/>
              <a:t>nul</a:t>
            </a:r>
            <a:r>
              <a:rPr lang="en-US" sz="3200" dirty="0" smtClean="0"/>
              <a:t>l</a:t>
            </a:r>
            <a:endParaRPr lang="bg-BG" sz="3200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buttons dex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029" y="2563447"/>
            <a:ext cx="4669974" cy="262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81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ToggleButton </a:t>
            </a:r>
            <a:r>
              <a:rPr lang="en-US" noProof="1" smtClean="0"/>
              <a:t>-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1"/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599708" y="1371971"/>
            <a:ext cx="11052361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914400" latinLnBrk="0">
              <a:buClr>
                <a:srgbClr val="F2B254"/>
              </a:buClr>
              <a:buSzPct val="100000"/>
            </a:pPr>
            <a:r>
              <a:rPr lang="en-US" altLang="en-US" sz="2000" dirty="0" smtClean="0">
                <a:ln w="0">
                  <a:noFill/>
                </a:ln>
                <a:solidFill>
                  <a:schemeClr val="tx1"/>
                </a:solidFill>
              </a:rPr>
              <a:t>&lt;ToggleButton Content="</a:t>
            </a:r>
            <a:r>
              <a:rPr lang="en-US" altLang="en-US" sz="2000" dirty="0">
                <a:ln w="0">
                  <a:noFill/>
                </a:ln>
                <a:solidFill>
                  <a:schemeClr val="bg1"/>
                </a:solidFill>
              </a:rPr>
              <a:t>Toggle</a:t>
            </a:r>
            <a:r>
              <a:rPr lang="en-US" altLang="en-US" sz="2000" dirty="0">
                <a:ln w="0">
                  <a:noFill/>
                </a:ln>
                <a:solidFill>
                  <a:schemeClr val="tx1"/>
                </a:solidFill>
              </a:rPr>
              <a:t>" </a:t>
            </a:r>
            <a:endParaRPr lang="en-US" altLang="en-US" sz="2000" dirty="0" smtClean="0">
              <a:ln w="0">
                <a:noFill/>
              </a:ln>
              <a:solidFill>
                <a:schemeClr val="tx1"/>
              </a:solidFill>
            </a:endParaRPr>
          </a:p>
          <a:p>
            <a:pPr defTabSz="914400" latinLnBrk="0">
              <a:buClr>
                <a:srgbClr val="F2B254"/>
              </a:buClr>
              <a:buSzPct val="100000"/>
            </a:pPr>
            <a:r>
              <a:rPr lang="en-US" altLang="en-US" sz="2000" dirty="0" smtClean="0">
                <a:ln w="0">
                  <a:noFill/>
                </a:ln>
                <a:solidFill>
                  <a:schemeClr val="tx1"/>
                </a:solidFill>
              </a:rPr>
              <a:t>Checked="</a:t>
            </a:r>
            <a:r>
              <a:rPr lang="en-US" altLang="en-US" sz="2000" dirty="0" err="1" smtClean="0">
                <a:ln w="0">
                  <a:noFill/>
                </a:ln>
                <a:solidFill>
                  <a:schemeClr val="bg1"/>
                </a:solidFill>
              </a:rPr>
              <a:t>HandleCheck</a:t>
            </a:r>
            <a:r>
              <a:rPr lang="en-US" altLang="en-US" sz="2000" dirty="0" smtClean="0">
                <a:ln w="0">
                  <a:noFill/>
                </a:ln>
                <a:solidFill>
                  <a:schemeClr val="tx1"/>
                </a:solidFill>
              </a:rPr>
              <a:t>" Unchecked="</a:t>
            </a:r>
            <a:r>
              <a:rPr lang="en-US" altLang="en-US" sz="2000" dirty="0" smtClean="0">
                <a:ln w="0">
                  <a:noFill/>
                </a:ln>
                <a:solidFill>
                  <a:schemeClr val="bg1"/>
                </a:solidFill>
              </a:rPr>
              <a:t>HandleUnchecked</a:t>
            </a:r>
            <a:r>
              <a:rPr lang="en-US" altLang="en-US" sz="2000" dirty="0" smtClean="0">
                <a:ln w="0">
                  <a:noFill/>
                </a:ln>
                <a:solidFill>
                  <a:schemeClr val="tx1"/>
                </a:solidFill>
              </a:rPr>
              <a:t>" </a:t>
            </a:r>
          </a:p>
          <a:p>
            <a:pPr defTabSz="914400" latinLnBrk="0">
              <a:buClr>
                <a:srgbClr val="F2B254"/>
              </a:buClr>
              <a:buSzPct val="100000"/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</a:rPr>
              <a:t>Height="100" Width="100" </a:t>
            </a:r>
            <a:r>
              <a:rPr lang="en-US" altLang="en-US" sz="2000" dirty="0" smtClean="0">
                <a:ln w="0">
                  <a:noFill/>
                </a:ln>
                <a:solidFill>
                  <a:schemeClr val="tx1"/>
                </a:solidFill>
              </a:rPr>
              <a:t>/&gt; </a:t>
            </a:r>
            <a:endParaRPr lang="en-US" altLang="en-US" sz="2000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Rectangle 1"/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599708" y="3101321"/>
            <a:ext cx="11052362" cy="3295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914400" latinLnBrk="0">
              <a:buClr>
                <a:srgbClr val="F2B254"/>
              </a:buClr>
              <a:buSzPct val="100000"/>
            </a:pPr>
            <a:r>
              <a:rPr lang="en-US" altLang="en-US" sz="2000" dirty="0">
                <a:ln w="0">
                  <a:noFill/>
                </a:ln>
                <a:solidFill>
                  <a:schemeClr val="tx1"/>
                </a:solidFill>
              </a:rPr>
              <a:t> private void </a:t>
            </a:r>
            <a:r>
              <a:rPr lang="en-US" altLang="en-US" sz="2000" dirty="0" smtClean="0">
                <a:ln w="0">
                  <a:noFill/>
                </a:ln>
                <a:solidFill>
                  <a:schemeClr val="bg1"/>
                </a:solidFill>
              </a:rPr>
              <a:t>HandleCheck</a:t>
            </a:r>
            <a:r>
              <a:rPr lang="en-US" altLang="en-US" sz="2000" dirty="0" smtClean="0">
                <a:ln w="0">
                  <a:noFill/>
                </a:ln>
                <a:solidFill>
                  <a:schemeClr val="tx1"/>
                </a:solidFill>
              </a:rPr>
              <a:t>(object </a:t>
            </a:r>
            <a:r>
              <a:rPr lang="en-US" altLang="en-US" sz="2000" dirty="0">
                <a:ln w="0">
                  <a:noFill/>
                </a:ln>
                <a:solidFill>
                  <a:schemeClr val="tx1"/>
                </a:solidFill>
              </a:rPr>
              <a:t>sender, </a:t>
            </a:r>
            <a:r>
              <a:rPr lang="en-US" altLang="en-US" sz="2000" dirty="0" smtClean="0">
                <a:ln w="0">
                  <a:noFill/>
                </a:ln>
                <a:solidFill>
                  <a:schemeClr val="tx1"/>
                </a:solidFill>
              </a:rPr>
              <a:t>RoutedEventArgs </a:t>
            </a:r>
            <a:r>
              <a:rPr lang="en-US" altLang="en-US" sz="2000" dirty="0">
                <a:ln w="0">
                  <a:noFill/>
                </a:ln>
                <a:solidFill>
                  <a:schemeClr val="tx1"/>
                </a:solidFill>
              </a:rPr>
              <a:t>e) { </a:t>
            </a:r>
          </a:p>
          <a:p>
            <a:pPr defTabSz="914400" latinLnBrk="0">
              <a:buClr>
                <a:srgbClr val="F2B254"/>
              </a:buClr>
              <a:buSzPct val="100000"/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</a:rPr>
              <a:t>	</a:t>
            </a:r>
            <a:r>
              <a:rPr lang="bg-BG" sz="2000" dirty="0" smtClean="0">
                <a:ln w="0">
                  <a:noFill/>
                </a:ln>
                <a:solidFill>
                  <a:schemeClr val="tx1"/>
                </a:solidFill>
              </a:rPr>
              <a:t>MessageBox.Show("Button was </a:t>
            </a:r>
            <a:r>
              <a:rPr lang="en-US" altLang="en-US" sz="2000" dirty="0" smtClean="0">
                <a:ln w="0">
                  <a:noFill/>
                </a:ln>
                <a:solidFill>
                  <a:schemeClr val="tx1"/>
                </a:solidFill>
              </a:rPr>
              <a:t>checked</a:t>
            </a:r>
            <a:r>
              <a:rPr lang="bg-BG" sz="2000" dirty="0">
                <a:ln w="0">
                  <a:noFill/>
                </a:ln>
                <a:solidFill>
                  <a:schemeClr val="tx1"/>
                </a:solidFill>
              </a:rPr>
              <a:t>");</a:t>
            </a:r>
            <a:endParaRPr lang="en-US" altLang="en-US" sz="2000" dirty="0">
              <a:ln w="0">
                <a:noFill/>
              </a:ln>
              <a:solidFill>
                <a:schemeClr val="tx1"/>
              </a:solidFill>
            </a:endParaRPr>
          </a:p>
          <a:p>
            <a:pPr defTabSz="914400" latinLnBrk="0">
              <a:buClr>
                <a:srgbClr val="F2B254"/>
              </a:buClr>
              <a:buSzPct val="100000"/>
            </a:pPr>
            <a:r>
              <a:rPr lang="en-US" altLang="en-US" sz="2000" dirty="0">
                <a:ln w="0">
                  <a:noFill/>
                </a:ln>
                <a:solidFill>
                  <a:schemeClr val="tx1"/>
                </a:solidFill>
              </a:rPr>
              <a:t> }  	</a:t>
            </a:r>
          </a:p>
          <a:p>
            <a:pPr defTabSz="914400" latinLnBrk="0">
              <a:buClr>
                <a:srgbClr val="F2B254"/>
              </a:buClr>
              <a:buSzPct val="100000"/>
            </a:pPr>
            <a:endParaRPr lang="en-US" altLang="en-US" sz="2000" dirty="0">
              <a:ln w="0">
                <a:noFill/>
              </a:ln>
              <a:solidFill>
                <a:schemeClr val="tx1"/>
              </a:solidFill>
            </a:endParaRPr>
          </a:p>
          <a:p>
            <a:pPr defTabSz="914400" latinLnBrk="0">
              <a:buClr>
                <a:srgbClr val="F2B254"/>
              </a:buClr>
              <a:buSzPct val="100000"/>
            </a:pPr>
            <a:r>
              <a:rPr lang="en-US" altLang="en-US" sz="2000" dirty="0">
                <a:ln w="0">
                  <a:noFill/>
                </a:ln>
                <a:solidFill>
                  <a:schemeClr val="tx1"/>
                </a:solidFill>
              </a:rPr>
              <a:t> private void </a:t>
            </a:r>
            <a:r>
              <a:rPr lang="en-US" altLang="en-US" sz="2000" dirty="0" smtClean="0">
                <a:ln w="0">
                  <a:noFill/>
                </a:ln>
                <a:solidFill>
                  <a:schemeClr val="bg1"/>
                </a:solidFill>
              </a:rPr>
              <a:t>HandleUnchecked</a:t>
            </a:r>
            <a:r>
              <a:rPr lang="en-US" altLang="en-US" sz="2000" dirty="0" smtClean="0">
                <a:ln w="0">
                  <a:noFill/>
                </a:ln>
                <a:solidFill>
                  <a:schemeClr val="tx1"/>
                </a:solidFill>
              </a:rPr>
              <a:t>(object </a:t>
            </a:r>
            <a:r>
              <a:rPr lang="en-US" altLang="en-US" sz="2000" dirty="0">
                <a:ln w="0">
                  <a:noFill/>
                </a:ln>
                <a:solidFill>
                  <a:schemeClr val="tx1"/>
                </a:solidFill>
              </a:rPr>
              <a:t>sender, </a:t>
            </a:r>
            <a:r>
              <a:rPr lang="en-US" altLang="en-US" sz="2000" dirty="0" smtClean="0">
                <a:ln w="0">
                  <a:noFill/>
                </a:ln>
                <a:solidFill>
                  <a:schemeClr val="tx1"/>
                </a:solidFill>
              </a:rPr>
              <a:t>RoutedEventArgs </a:t>
            </a:r>
            <a:r>
              <a:rPr lang="en-US" altLang="en-US" sz="2000" dirty="0">
                <a:ln w="0">
                  <a:noFill/>
                </a:ln>
                <a:solidFill>
                  <a:schemeClr val="tx1"/>
                </a:solidFill>
              </a:rPr>
              <a:t>e) { </a:t>
            </a:r>
          </a:p>
          <a:p>
            <a:pPr defTabSz="914400" latinLnBrk="0">
              <a:buClr>
                <a:srgbClr val="F2B254"/>
              </a:buClr>
              <a:buSzPct val="100000"/>
            </a:pPr>
            <a:r>
              <a:rPr lang="en-US" altLang="en-US" sz="2000" dirty="0">
                <a:ln w="0">
                  <a:noFill/>
                </a:ln>
                <a:solidFill>
                  <a:schemeClr val="tx1"/>
                </a:solidFill>
              </a:rPr>
              <a:t>      </a:t>
            </a:r>
            <a:r>
              <a:rPr lang="bg-BG" sz="2000" dirty="0" smtClean="0">
                <a:ln w="0">
                  <a:noFill/>
                </a:ln>
                <a:solidFill>
                  <a:schemeClr val="tx1"/>
                </a:solidFill>
              </a:rPr>
              <a:t>MessageBox.Show("Button was </a:t>
            </a:r>
            <a:r>
              <a:rPr lang="en-US" sz="2000" dirty="0" smtClean="0">
                <a:ln w="0">
                  <a:noFill/>
                </a:ln>
                <a:solidFill>
                  <a:schemeClr val="tx1"/>
                </a:solidFill>
              </a:rPr>
              <a:t>un</a:t>
            </a:r>
            <a:r>
              <a:rPr lang="en-US" altLang="en-US" sz="2000" dirty="0" smtClean="0">
                <a:ln w="0">
                  <a:noFill/>
                </a:ln>
                <a:solidFill>
                  <a:schemeClr val="tx1"/>
                </a:solidFill>
              </a:rPr>
              <a:t>hecked</a:t>
            </a:r>
            <a:r>
              <a:rPr lang="bg-BG" sz="2000" dirty="0" smtClean="0">
                <a:ln w="0">
                  <a:noFill/>
                </a:ln>
                <a:solidFill>
                  <a:schemeClr val="tx1"/>
                </a:solidFill>
              </a:rPr>
              <a:t>");</a:t>
            </a:r>
            <a:endParaRPr lang="en-US" altLang="en-US" sz="2000" dirty="0">
              <a:ln w="0">
                <a:noFill/>
              </a:ln>
              <a:solidFill>
                <a:schemeClr val="tx1"/>
              </a:solidFill>
            </a:endParaRPr>
          </a:p>
          <a:p>
            <a:pPr defTabSz="914400" latinLnBrk="0">
              <a:buClr>
                <a:srgbClr val="F2B254"/>
              </a:buClr>
              <a:buSzPct val="100000"/>
            </a:pPr>
            <a:r>
              <a:rPr lang="en-US" altLang="en-US" sz="2000" dirty="0">
                <a:ln w="0">
                  <a:noFill/>
                </a:ln>
                <a:solidFill>
                  <a:schemeClr val="tx1"/>
                </a:solidFill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123988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RadioButton</a:t>
            </a:r>
            <a:r>
              <a:rPr lang="bg-BG" noProof="1" smtClean="0"/>
              <a:t> </a:t>
            </a:r>
            <a:r>
              <a:rPr lang="en-US" noProof="1" smtClean="0"/>
              <a:t>and </a:t>
            </a:r>
            <a:r>
              <a:rPr lang="bg-BG" noProof="1" smtClean="0"/>
              <a:t>CheckButton</a:t>
            </a:r>
            <a:endParaRPr lang="bg-BG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They derive from </a:t>
            </a:r>
            <a:r>
              <a:rPr lang="en-US" sz="3200" b="1" noProof="1">
                <a:solidFill>
                  <a:schemeClr val="bg1"/>
                </a:solidFill>
              </a:rPr>
              <a:t>ButtonBase</a:t>
            </a:r>
            <a:r>
              <a:rPr lang="en-US" sz="3200" noProof="1"/>
              <a:t> </a:t>
            </a:r>
            <a:r>
              <a:rPr lang="en-US" sz="3200" dirty="0"/>
              <a:t>indirectly via the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noProof="1" smtClean="0">
                <a:solidFill>
                  <a:schemeClr val="bg1"/>
                </a:solidFill>
              </a:rPr>
              <a:t>ToggleButton</a:t>
            </a:r>
            <a:r>
              <a:rPr lang="en-US" sz="3200" dirty="0" smtClean="0"/>
              <a:t> </a:t>
            </a:r>
            <a:r>
              <a:rPr lang="en-US" sz="3200" dirty="0"/>
              <a:t>class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IsChecked</a:t>
            </a:r>
            <a:r>
              <a:rPr lang="en-US" sz="3200" dirty="0"/>
              <a:t> property, indicating whether the user has 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en-US" sz="3200" dirty="0" smtClean="0"/>
              <a:t>checked </a:t>
            </a:r>
            <a:r>
              <a:rPr lang="en-US" sz="3200" dirty="0"/>
              <a:t>the </a:t>
            </a:r>
            <a:r>
              <a:rPr lang="en-US" sz="3200" dirty="0" smtClean="0"/>
              <a:t>button</a:t>
            </a: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CheckBox</a:t>
            </a:r>
            <a:r>
              <a:rPr lang="en-US" sz="3200" dirty="0"/>
              <a:t> is </a:t>
            </a:r>
            <a:r>
              <a:rPr lang="en-US" sz="3200" b="1" dirty="0">
                <a:solidFill>
                  <a:schemeClr val="bg1"/>
                </a:solidFill>
              </a:rPr>
              <a:t>nothing more </a:t>
            </a:r>
            <a:r>
              <a:rPr lang="en-US" sz="3200" dirty="0"/>
              <a:t>than a </a:t>
            </a:r>
            <a:r>
              <a:rPr lang="en-US" sz="3200" b="1" noProof="1" smtClean="0">
                <a:solidFill>
                  <a:schemeClr val="bg1"/>
                </a:solidFill>
              </a:rPr>
              <a:t>ToggleButton</a:t>
            </a:r>
            <a:r>
              <a:rPr lang="en-US" sz="3200" dirty="0" smtClean="0"/>
              <a:t> </a:t>
            </a:r>
            <a:r>
              <a:rPr lang="en-US" sz="3200" dirty="0"/>
              <a:t>with 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en-US" sz="3200" dirty="0" smtClean="0"/>
              <a:t>a </a:t>
            </a:r>
            <a:r>
              <a:rPr lang="en-US" sz="3200" dirty="0"/>
              <a:t>different appearance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Radio buttons are normally </a:t>
            </a:r>
            <a:r>
              <a:rPr lang="en-US" sz="3200" b="1" dirty="0">
                <a:solidFill>
                  <a:schemeClr val="bg1"/>
                </a:solidFill>
              </a:rPr>
              <a:t>used in groups </a:t>
            </a:r>
            <a:r>
              <a:rPr lang="en-US" sz="3200" dirty="0"/>
              <a:t>in which only </a:t>
            </a:r>
            <a:r>
              <a:rPr lang="en-US" sz="3200" b="1" dirty="0">
                <a:solidFill>
                  <a:schemeClr val="bg1"/>
                </a:solidFill>
              </a:rPr>
              <a:t>one button</a:t>
            </a:r>
            <a:r>
              <a:rPr lang="en-US" sz="3200" dirty="0"/>
              <a:t> may be selected </a:t>
            </a:r>
            <a:r>
              <a:rPr lang="en-US" sz="3200" b="1" dirty="0" smtClean="0">
                <a:solidFill>
                  <a:schemeClr val="bg1"/>
                </a:solidFill>
              </a:rPr>
              <a:t>at a time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2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3694</TotalTime>
  <Words>1126</Words>
  <Application>Microsoft Office PowerPoint</Application>
  <PresentationFormat>Widescreen</PresentationFormat>
  <Paragraphs>333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WPF Controls</vt:lpstr>
      <vt:lpstr>Table of Contents</vt:lpstr>
      <vt:lpstr>PowerPoint Presentation</vt:lpstr>
      <vt:lpstr>XAML Control</vt:lpstr>
      <vt:lpstr>PowerPoint Presentation</vt:lpstr>
      <vt:lpstr>Button</vt:lpstr>
      <vt:lpstr>ToggleButton</vt:lpstr>
      <vt:lpstr>ToggleButton - Example</vt:lpstr>
      <vt:lpstr>RadioButton and CheckButton</vt:lpstr>
      <vt:lpstr>RadioButton - Example</vt:lpstr>
      <vt:lpstr>PowerPoint Presentation</vt:lpstr>
      <vt:lpstr>TextBox</vt:lpstr>
      <vt:lpstr>RichTextBox</vt:lpstr>
      <vt:lpstr>PasswordBox</vt:lpstr>
      <vt:lpstr>GroupBox and Expander</vt:lpstr>
      <vt:lpstr>GroupBox Example</vt:lpstr>
      <vt:lpstr>Expander Example</vt:lpstr>
      <vt:lpstr>PowerPoint Presentation</vt:lpstr>
      <vt:lpstr>Dialogs</vt:lpstr>
      <vt:lpstr>SaveFileDialog</vt:lpstr>
      <vt:lpstr>OpenFileDialog</vt:lpstr>
      <vt:lpstr>MessageBox</vt:lpstr>
      <vt:lpstr>PowerPoint Presentation</vt:lpstr>
      <vt:lpstr>ProgressBar</vt:lpstr>
      <vt:lpstr>ProgressBar - Example</vt:lpstr>
      <vt:lpstr>Sliders</vt:lpstr>
      <vt:lpstr>ProgressBar - Example</vt:lpstr>
      <vt:lpstr>ScrollView</vt:lpstr>
      <vt:lpstr>ToolTips</vt:lpstr>
      <vt:lpstr>PowerPoint Presentation</vt:lpstr>
      <vt:lpstr>Menu</vt:lpstr>
      <vt:lpstr>MenuItem</vt:lpstr>
      <vt:lpstr>Menu Example</vt:lpstr>
      <vt:lpstr>ContextMenu</vt:lpstr>
      <vt:lpstr>ContextMenu - Example</vt:lpstr>
      <vt:lpstr>ContextMenu – Example 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Stoyan</cp:lastModifiedBy>
  <cp:revision>10</cp:revision>
  <dcterms:created xsi:type="dcterms:W3CDTF">2018-05-23T13:08:44Z</dcterms:created>
  <dcterms:modified xsi:type="dcterms:W3CDTF">2020-03-19T15:06:42Z</dcterms:modified>
  <cp:category>computer programming;programming;software development;software engineering</cp:category>
</cp:coreProperties>
</file>