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99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8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00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493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726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45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755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2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5.png"/><Relationship Id="rId15" Type="http://schemas.openxmlformats.org/officeDocument/2006/relationships/image" Target="../media/image26.png"/><Relationship Id="rId10" Type="http://schemas.openxmlformats.org/officeDocument/2006/relationships/image" Target="../media/image9.png"/><Relationship Id="rId4" Type="http://schemas.openxmlformats.org/officeDocument/2006/relationships/image" Target="../media/image21.png"/><Relationship Id="rId9" Type="http://schemas.openxmlformats.org/officeDocument/2006/relationships/image" Target="../media/image10.png"/><Relationship Id="rId14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0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68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40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  <p:sldLayoutId id="2147483694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41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4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6.gi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/>
          </a:bodyPr>
          <a:lstStyle/>
          <a:p>
            <a:endParaRPr lang="en-US" noProof="1"/>
          </a:p>
          <a:p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8" name="Picture 4" descr="Ð ÐµÐ·ÑÐ»ÑÐ°Ñ Ñ Ð¸Ð·Ð¾Ð±ÑÐ°Ð¶ÐµÐ½Ð¸Ðµ Ð·Ð° Data binding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784" y="1959429"/>
            <a:ext cx="3564074" cy="356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24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0F57C-BF73-48EA-A92D-677B6A142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Stuff </a:t>
            </a:r>
            <a:r>
              <a:rPr lang="en-US" dirty="0"/>
              <a:t>needed for the application</a:t>
            </a:r>
          </a:p>
          <a:p>
            <a:pPr lvl="1"/>
            <a:r>
              <a:rPr lang="en-US" sz="3400" dirty="0"/>
              <a:t>Brushes, styles, templates, variables... </a:t>
            </a:r>
          </a:p>
          <a:p>
            <a:r>
              <a:rPr lang="en-US" dirty="0"/>
              <a:t>Resources are used to store commonly used data in one </a:t>
            </a:r>
            <a:r>
              <a:rPr lang="en-US" dirty="0" smtClean="0"/>
              <a:t>place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sz="3000" b="1" dirty="0">
                <a:solidFill>
                  <a:schemeClr val="bg1"/>
                </a:solidFill>
              </a:rPr>
              <a:t>FrameworkElement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sz="3000" b="1" dirty="0">
                <a:solidFill>
                  <a:schemeClr val="bg1"/>
                </a:solidFill>
              </a:rPr>
              <a:t>FrameworkContentElement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/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</a:br>
            <a:r>
              <a:rPr lang="en-US" dirty="0" smtClean="0"/>
              <a:t>has </a:t>
            </a:r>
            <a:r>
              <a:rPr lang="en-US" dirty="0"/>
              <a:t>its resources</a:t>
            </a:r>
          </a:p>
          <a:p>
            <a:pPr lvl="1"/>
            <a:r>
              <a:rPr lang="en-US" dirty="0"/>
              <a:t>Both dynamic and static</a:t>
            </a:r>
          </a:p>
          <a:p>
            <a:pPr lvl="1"/>
            <a:r>
              <a:rPr lang="en-US" dirty="0"/>
              <a:t>Defined in the </a:t>
            </a:r>
            <a:r>
              <a:rPr lang="en-US" sz="3000" b="1" dirty="0">
                <a:solidFill>
                  <a:schemeClr val="bg1"/>
                </a:solidFill>
              </a:rPr>
              <a:t>property element Resources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AFE180-FE90-4110-A9C2-0938C9B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resources?</a:t>
            </a:r>
          </a:p>
        </p:txBody>
      </p:sp>
    </p:spTree>
    <p:extLst>
      <p:ext uri="{BB962C8B-B14F-4D97-AF65-F5344CB8AC3E}">
        <p14:creationId xmlns:p14="http://schemas.microsoft.com/office/powerpoint/2010/main" val="221389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types of Resources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dynamic</a:t>
            </a:r>
          </a:p>
          <a:p>
            <a:r>
              <a:rPr lang="en-US" dirty="0"/>
              <a:t>What's the difference?</a:t>
            </a:r>
          </a:p>
          <a:p>
            <a:pPr lvl="1"/>
            <a:r>
              <a:rPr lang="en-US" dirty="0"/>
              <a:t>Static resources are evaluated when the </a:t>
            </a:r>
            <a:r>
              <a:rPr lang="en-US" sz="3200" b="1" dirty="0">
                <a:solidFill>
                  <a:schemeClr val="bg1"/>
                </a:solidFill>
              </a:rPr>
              <a:t>application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starts</a:t>
            </a:r>
          </a:p>
          <a:p>
            <a:pPr lvl="2"/>
            <a:r>
              <a:rPr lang="en-US" dirty="0"/>
              <a:t>If the resource is </a:t>
            </a:r>
            <a:r>
              <a:rPr lang="en-US" sz="3200" b="1" dirty="0">
                <a:solidFill>
                  <a:schemeClr val="bg1"/>
                </a:solidFill>
              </a:rPr>
              <a:t>changed runtime</a:t>
            </a:r>
            <a:r>
              <a:rPr lang="en-US" dirty="0"/>
              <a:t>, the thing using 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will </a:t>
            </a:r>
            <a:r>
              <a:rPr lang="en-US" sz="3200" b="1" dirty="0">
                <a:solidFill>
                  <a:schemeClr val="bg1"/>
                </a:solidFill>
              </a:rPr>
              <a:t>not see </a:t>
            </a:r>
            <a:r>
              <a:rPr lang="en-US" dirty="0"/>
              <a:t>the change</a:t>
            </a:r>
          </a:p>
          <a:p>
            <a:pPr lvl="1"/>
            <a:r>
              <a:rPr lang="en-US" dirty="0"/>
              <a:t>Dynamic resources are evaluated </a:t>
            </a:r>
            <a:r>
              <a:rPr lang="en-US" sz="3200" b="1" dirty="0">
                <a:solidFill>
                  <a:schemeClr val="bg1"/>
                </a:solidFill>
              </a:rPr>
              <a:t>runtime</a:t>
            </a:r>
            <a:r>
              <a:rPr lang="en-US" dirty="0"/>
              <a:t>, when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resource </a:t>
            </a:r>
            <a:r>
              <a:rPr lang="en-US" sz="3000" b="1" dirty="0">
                <a:solidFill>
                  <a:schemeClr val="bg1"/>
                </a:solidFill>
              </a:rPr>
              <a:t>is needed</a:t>
            </a:r>
          </a:p>
          <a:p>
            <a:pPr lvl="2"/>
            <a:r>
              <a:rPr lang="en-US" dirty="0"/>
              <a:t>Only available in WPF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And Dynamic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6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And Dynamic </a:t>
            </a:r>
            <a:r>
              <a:rPr lang="en-US" dirty="0" smtClean="0"/>
              <a:t>Resources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 Placeholder 9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458874" y="1563568"/>
            <a:ext cx="11349603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/>
              <a:t>Application.Resources&gt;</a:t>
            </a:r>
          </a:p>
          <a:p>
            <a:r>
              <a:rPr lang="en-US" sz="2000" dirty="0" smtClean="0"/>
              <a:t>   &lt;</a:t>
            </a:r>
            <a:r>
              <a:rPr lang="en-US" sz="2000" dirty="0"/>
              <a:t>ResourceDictionary&gt;</a:t>
            </a:r>
          </a:p>
          <a:p>
            <a:r>
              <a:rPr lang="en-US" sz="2000" dirty="0" smtClean="0"/>
              <a:t>      &lt;</a:t>
            </a:r>
            <a:r>
              <a:rPr lang="en-US" sz="2000" dirty="0"/>
              <a:t>SolidColorBrush x:Key="BrushResource" Color="Red" /&gt;</a:t>
            </a:r>
          </a:p>
          <a:p>
            <a:r>
              <a:rPr lang="en-US" sz="2000" dirty="0" smtClean="0"/>
              <a:t>   &lt;/</a:t>
            </a:r>
            <a:r>
              <a:rPr lang="en-US" sz="2000" dirty="0"/>
              <a:t>ResourceDictionary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&lt;/</a:t>
            </a:r>
            <a:r>
              <a:rPr lang="en-US" sz="2000" dirty="0"/>
              <a:t>Application.Resources&gt;</a:t>
            </a:r>
            <a:endParaRPr lang="en-US" sz="1600" b="1" noProof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9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458874" y="4253276"/>
            <a:ext cx="11349603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&lt;StackPanel</a:t>
            </a:r>
            <a:r>
              <a:rPr lang="en-US" sz="2000" dirty="0"/>
              <a:t>&gt;</a:t>
            </a:r>
          </a:p>
          <a:p>
            <a:r>
              <a:rPr lang="en-US" sz="2000" dirty="0" smtClean="0"/>
              <a:t>   &lt;</a:t>
            </a:r>
            <a:r>
              <a:rPr lang="en-US" sz="2000" dirty="0"/>
              <a:t>Rectangle Height="50" Margin="20" Fill="{StaticResource BrushResource}" /&gt;</a:t>
            </a:r>
          </a:p>
          <a:p>
            <a:r>
              <a:rPr lang="en-US" sz="2000" dirty="0" smtClean="0"/>
              <a:t>   &lt;</a:t>
            </a:r>
            <a:r>
              <a:rPr lang="en-US" sz="2000" dirty="0"/>
              <a:t>Rectangle Height="50" Margin="20" Fill="{DynamicResource BrushResource}" /&gt;</a:t>
            </a:r>
          </a:p>
          <a:p>
            <a:r>
              <a:rPr lang="en-US" sz="2000" dirty="0" smtClean="0"/>
              <a:t>&lt;/</a:t>
            </a:r>
            <a:r>
              <a:rPr lang="en-US" sz="2000" dirty="0"/>
              <a:t>StackPanel&gt;</a:t>
            </a:r>
            <a:endParaRPr lang="en-US" sz="1400" b="1" noProof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8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6670" y="1470660"/>
            <a:ext cx="2439489" cy="243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Defining a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for a </a:t>
            </a:r>
            <a:r>
              <a:rPr lang="en-US" b="1" dirty="0">
                <a:solidFill>
                  <a:schemeClr val="bg1"/>
                </a:solidFill>
              </a:rPr>
              <a:t>Button Control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398" dirty="0"/>
              <a:t>Inline in the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&lt;Control.Style&gt;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&lt;Window.Resources&gt;</a:t>
            </a:r>
            <a:endParaRPr lang="en-US" sz="3398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/>
              <a:t>External Style file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166" y="3759168"/>
            <a:ext cx="8001000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latin typeface="Consolas" pitchFamily="49" charset="0"/>
                <a:cs typeface="Consolas" pitchFamily="49" charset="0"/>
              </a:rPr>
              <a:t>&lt;Button Content="This is Also BIG"&gt;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latin typeface="Consolas" pitchFamily="49" charset="0"/>
                <a:cs typeface="Consolas" pitchFamily="49" charset="0"/>
              </a:rPr>
              <a:t>  &lt;Button.Style&gt;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latin typeface="Consolas" pitchFamily="49" charset="0"/>
                <a:cs typeface="Consolas" pitchFamily="49" charset="0"/>
              </a:rPr>
              <a:t>    &lt;Style&gt;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1900" b="1" noProof="1">
                <a:latin typeface="Consolas" pitchFamily="49" charset="0"/>
                <a:cs typeface="Consolas" pitchFamily="49" charset="0"/>
              </a:rPr>
              <a:t>Setter Property="FontFamily" Value="Georgia</a:t>
            </a:r>
            <a:r>
              <a:rPr lang="en-US" sz="1900" b="1" noProof="1" smtClean="0">
                <a:latin typeface="Consolas" pitchFamily="49" charset="0"/>
                <a:cs typeface="Consolas" pitchFamily="49" charset="0"/>
              </a:rPr>
              <a:t>"/&gt;</a:t>
            </a:r>
            <a:r>
              <a:rPr lang="en-US" sz="19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sz="1900" b="1" noProof="1">
                <a:latin typeface="Consolas" pitchFamily="49" charset="0"/>
                <a:cs typeface="Consolas" pitchFamily="49" charset="0"/>
              </a:rPr>
              <a:t>Setter Property="</a:t>
            </a:r>
            <a:r>
              <a:rPr lang="en-US" sz="1900" b="1" noProof="1" smtClean="0">
                <a:latin typeface="Consolas" pitchFamily="49" charset="0"/>
                <a:cs typeface="Consolas" pitchFamily="49" charset="0"/>
              </a:rPr>
              <a:t>FontSize" </a:t>
            </a:r>
            <a:r>
              <a:rPr lang="en-US" sz="1900" b="1" noProof="1"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1900" b="1" noProof="1" smtClean="0">
                <a:latin typeface="Consolas" pitchFamily="49" charset="0"/>
                <a:cs typeface="Consolas" pitchFamily="49" charset="0"/>
              </a:rPr>
              <a:t>="40"/&gt;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latin typeface="Consolas" pitchFamily="49" charset="0"/>
                <a:cs typeface="Consolas" pitchFamily="49" charset="0"/>
              </a:rPr>
              <a:t>    &lt;/Style&gt;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latin typeface="Consolas" pitchFamily="49" charset="0"/>
                <a:cs typeface="Consolas" pitchFamily="49" charset="0"/>
              </a:rPr>
              <a:t> &lt;/Button.Style</a:t>
            </a:r>
            <a:r>
              <a:rPr lang="en-US" sz="19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latin typeface="Consolas" pitchFamily="49" charset="0"/>
                <a:cs typeface="Consolas" pitchFamily="49" charset="0"/>
              </a:rPr>
              <a:t>&lt;/Button&gt;</a:t>
            </a:r>
            <a:endParaRPr lang="en-US" sz="19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06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Make a </a:t>
            </a:r>
            <a:r>
              <a:rPr lang="en-US" b="1" dirty="0">
                <a:solidFill>
                  <a:schemeClr val="bg1"/>
                </a:solidFill>
              </a:rPr>
              <a:t>Button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  <a:r>
              <a:rPr lang="en-US" dirty="0"/>
              <a:t> and set the </a:t>
            </a:r>
            <a:r>
              <a:rPr lang="en-US" b="1" dirty="0">
                <a:solidFill>
                  <a:schemeClr val="bg1"/>
                </a:solidFill>
              </a:rPr>
              <a:t>Style Property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can be defined in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Window.Resources</a:t>
            </a:r>
            <a:r>
              <a:rPr lang="bg-BG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32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7332" y="1828146"/>
            <a:ext cx="8001000" cy="677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latin typeface="Consolas" pitchFamily="49" charset="0"/>
                <a:cs typeface="Consolas" pitchFamily="49" charset="0"/>
              </a:rPr>
              <a:t>&lt;Button Style="{StaticResource ButtonStyle}"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x:Name="BigButtonExample" Content </a:t>
            </a:r>
            <a:r>
              <a:rPr lang="en-US" sz="1900" b="1" noProof="1" smtClean="0">
                <a:latin typeface="Consolas" pitchFamily="49" charset="0"/>
                <a:cs typeface="Consolas" pitchFamily="49" charset="0"/>
              </a:rPr>
              <a:t>= "WPF Essentials" /&gt;</a:t>
            </a:r>
            <a:endParaRPr lang="en-US" sz="19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7332" y="3803712"/>
            <a:ext cx="7696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&lt;Window.Resources&gt;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&lt;Style x:Key="ButtonStyle" TargetType="Button"&gt;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Setter Property="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FontSize"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="40"/&gt;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Setter Property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="Padding"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="20"/&gt;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&lt;/Style&gt;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&lt;/Window.Resources&gt;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420276" y="3437058"/>
            <a:ext cx="2050312" cy="425648"/>
          </a:xfrm>
          <a:prstGeom prst="wedgeRoundRectCallout">
            <a:avLst>
              <a:gd name="adj1" fmla="val -19199"/>
              <a:gd name="adj2" fmla="val 117006"/>
              <a:gd name="adj3" fmla="val 16667"/>
            </a:avLst>
          </a:prstGeom>
          <a:solidFill>
            <a:schemeClr val="tx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Key property</a:t>
            </a:r>
            <a:endParaRPr lang="bg-BG" sz="20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778932" y="3420985"/>
            <a:ext cx="2483556" cy="425648"/>
          </a:xfrm>
          <a:prstGeom prst="wedgeRoundRectCallout">
            <a:avLst>
              <a:gd name="adj1" fmla="val -5087"/>
              <a:gd name="adj2" fmla="val 100413"/>
              <a:gd name="adj3" fmla="val 16667"/>
            </a:avLst>
          </a:prstGeom>
          <a:solidFill>
            <a:schemeClr val="tx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target control</a:t>
            </a:r>
            <a:endParaRPr lang="bg-BG" sz="20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13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style consists of many Property-Value pairs, called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</a:p>
          <a:p>
            <a:pPr lvl="1"/>
            <a:r>
              <a:rPr lang="en-US" dirty="0"/>
              <a:t>Each Setter sets a value to some of the properties of the corresponding control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AFE180-FE90-4110-A9C2-0938C9B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and Values</a:t>
            </a:r>
            <a:endParaRPr lang="en-US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983005" y="3534870"/>
            <a:ext cx="9791952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>
                <a:solidFill>
                  <a:schemeClr val="tx1"/>
                </a:solidFill>
                <a:effectLst/>
              </a:rPr>
              <a:t>&lt;</a:t>
            </a:r>
            <a:r>
              <a:rPr lang="en-US" sz="1800" dirty="0">
                <a:solidFill>
                  <a:schemeClr val="tx1"/>
                </a:solidFill>
                <a:effectLst/>
              </a:rPr>
              <a:t>Window.Resources&gt;</a:t>
            </a:r>
          </a:p>
          <a:p>
            <a:r>
              <a:rPr lang="en-US" sz="1800" dirty="0" smtClean="0">
                <a:solidFill>
                  <a:schemeClr val="tx1"/>
                </a:solidFill>
                <a:effectLst/>
              </a:rPr>
              <a:t>   &lt;</a:t>
            </a:r>
            <a:r>
              <a:rPr lang="en-US" sz="1800" dirty="0">
                <a:solidFill>
                  <a:schemeClr val="tx1"/>
                </a:solidFill>
                <a:effectLst/>
              </a:rPr>
              <a:t>Style x:Key="</a:t>
            </a:r>
            <a:r>
              <a:rPr lang="en-US" sz="1800" dirty="0">
                <a:solidFill>
                  <a:schemeClr val="bg1"/>
                </a:solidFill>
                <a:effectLst/>
              </a:rPr>
              <a:t>MySpecialButton</a:t>
            </a:r>
            <a:r>
              <a:rPr lang="en-US" sz="1800" dirty="0">
                <a:solidFill>
                  <a:schemeClr val="tx1"/>
                </a:solidFill>
                <a:effectLst/>
              </a:rPr>
              <a:t>" TargetType="Button"&gt;</a:t>
            </a:r>
          </a:p>
          <a:p>
            <a:r>
              <a:rPr lang="en-US" sz="1800" dirty="0" smtClean="0">
                <a:solidFill>
                  <a:schemeClr val="tx1"/>
                </a:solidFill>
                <a:effectLst/>
              </a:rPr>
              <a:t>      &lt;</a:t>
            </a:r>
            <a:r>
              <a:rPr lang="en-US" sz="1800" dirty="0">
                <a:solidFill>
                  <a:schemeClr val="tx1"/>
                </a:solidFill>
                <a:effectLst/>
              </a:rPr>
              <a:t>Setter </a:t>
            </a:r>
            <a:r>
              <a:rPr lang="en-US" sz="1800" dirty="0" smtClean="0">
                <a:solidFill>
                  <a:schemeClr val="bg1"/>
                </a:solidFill>
                <a:effectLst/>
              </a:rPr>
              <a:t>Property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="</a:t>
            </a:r>
            <a:r>
              <a:rPr lang="en-US" sz="1800" dirty="0">
                <a:solidFill>
                  <a:schemeClr val="tx1"/>
                </a:solidFill>
                <a:effectLst/>
              </a:rPr>
              <a:t>Height"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Value="</a:t>
            </a:r>
            <a:r>
              <a:rPr lang="en-US" sz="1800" dirty="0">
                <a:solidFill>
                  <a:schemeClr val="tx1"/>
                </a:solidFill>
                <a:effectLst/>
              </a:rPr>
              <a:t>30" /&gt;</a:t>
            </a:r>
          </a:p>
          <a:p>
            <a:r>
              <a:rPr lang="en-US" sz="1800" dirty="0" smtClean="0">
                <a:solidFill>
                  <a:schemeClr val="tx1"/>
                </a:solidFill>
                <a:effectLst/>
              </a:rPr>
              <a:t>      &lt;</a:t>
            </a:r>
            <a:r>
              <a:rPr lang="en-US" sz="1800" dirty="0">
                <a:solidFill>
                  <a:schemeClr val="tx1"/>
                </a:solidFill>
                <a:effectLst/>
              </a:rPr>
              <a:t>Setter </a:t>
            </a:r>
            <a:r>
              <a:rPr lang="en-US" sz="1800" dirty="0" smtClean="0">
                <a:solidFill>
                  <a:schemeClr val="bg1"/>
                </a:solidFill>
                <a:effectLst/>
              </a:rPr>
              <a:t>Property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="</a:t>
            </a:r>
            <a:r>
              <a:rPr lang="en-US" sz="1800" dirty="0">
                <a:solidFill>
                  <a:schemeClr val="tx1"/>
                </a:solidFill>
                <a:effectLst/>
              </a:rPr>
              <a:t>Width"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Value="</a:t>
            </a:r>
            <a:r>
              <a:rPr lang="en-US" sz="1800" dirty="0">
                <a:solidFill>
                  <a:schemeClr val="tx1"/>
                </a:solidFill>
                <a:effectLst/>
              </a:rPr>
              <a:t>80" /&gt;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     &lt;</a:t>
            </a:r>
            <a:r>
              <a:rPr lang="en-US" sz="1800" dirty="0">
                <a:solidFill>
                  <a:schemeClr val="tx1"/>
                </a:solidFill>
                <a:effectLst/>
              </a:rPr>
              <a:t>Setter </a:t>
            </a:r>
            <a:r>
              <a:rPr lang="en-US" sz="1800" dirty="0" smtClean="0">
                <a:solidFill>
                  <a:schemeClr val="bg1"/>
                </a:solidFill>
                <a:effectLst/>
              </a:rPr>
              <a:t>Property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="</a:t>
            </a:r>
            <a:r>
              <a:rPr lang="en-US" sz="1800" dirty="0">
                <a:solidFill>
                  <a:schemeClr val="tx1"/>
                </a:solidFill>
                <a:effectLst/>
              </a:rPr>
              <a:t>Foreground"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Value="</a:t>
            </a:r>
            <a:r>
              <a:rPr lang="en-US" sz="1800" dirty="0">
                <a:solidFill>
                  <a:schemeClr val="tx1"/>
                </a:solidFill>
                <a:effectLst/>
              </a:rPr>
              <a:t>Red" /&gt;</a:t>
            </a:r>
          </a:p>
          <a:p>
            <a:r>
              <a:rPr lang="en-US" sz="1800" dirty="0" smtClean="0">
                <a:solidFill>
                  <a:schemeClr val="tx1"/>
                </a:solidFill>
                <a:effectLst/>
              </a:rPr>
              <a:t>   &lt;/</a:t>
            </a:r>
            <a:r>
              <a:rPr lang="en-US" sz="1800" dirty="0">
                <a:solidFill>
                  <a:schemeClr val="tx1"/>
                </a:solidFill>
                <a:effectLst/>
              </a:rPr>
              <a:t>Style&gt;</a:t>
            </a:r>
          </a:p>
          <a:p>
            <a:r>
              <a:rPr lang="en-US" sz="1800" dirty="0" smtClean="0">
                <a:solidFill>
                  <a:schemeClr val="tx1"/>
                </a:solidFill>
                <a:effectLst/>
              </a:rPr>
              <a:t>&lt;/</a:t>
            </a:r>
            <a:r>
              <a:rPr lang="en-US" sz="1800" dirty="0">
                <a:solidFill>
                  <a:schemeClr val="tx1"/>
                </a:solidFill>
                <a:effectLst/>
              </a:rPr>
              <a:t>Window.Resources&gt;</a:t>
            </a:r>
          </a:p>
          <a:p>
            <a:r>
              <a:rPr lang="en-US" sz="1800" dirty="0" smtClean="0">
                <a:solidFill>
                  <a:schemeClr val="tx1"/>
                </a:solidFill>
                <a:effectLst/>
              </a:rPr>
              <a:t>&lt;</a:t>
            </a:r>
            <a:r>
              <a:rPr lang="en-US" sz="1800" dirty="0">
                <a:solidFill>
                  <a:schemeClr val="tx1"/>
                </a:solidFill>
                <a:effectLst/>
              </a:rPr>
              <a:t>StackPanel&gt;</a:t>
            </a:r>
          </a:p>
          <a:p>
            <a:r>
              <a:rPr lang="en-US" sz="1800" dirty="0" smtClean="0">
                <a:solidFill>
                  <a:schemeClr val="tx1"/>
                </a:solidFill>
                <a:effectLst/>
              </a:rPr>
              <a:t>   &lt;</a:t>
            </a:r>
            <a:r>
              <a:rPr lang="en-US" sz="1800" dirty="0">
                <a:solidFill>
                  <a:schemeClr val="tx1"/>
                </a:solidFill>
                <a:effectLst/>
              </a:rPr>
              <a:t>Button Content = "Button1" </a:t>
            </a:r>
            <a:r>
              <a:rPr lang="en-US" sz="1800" dirty="0">
                <a:solidFill>
                  <a:schemeClr val="bg1"/>
                </a:solidFill>
                <a:effectLst/>
              </a:rPr>
              <a:t>Style</a:t>
            </a:r>
            <a:r>
              <a:rPr lang="en-US" sz="1800" dirty="0">
                <a:solidFill>
                  <a:schemeClr val="tx1"/>
                </a:solidFill>
                <a:effectLst/>
              </a:rPr>
              <a:t> = "{StaticResource </a:t>
            </a:r>
            <a:r>
              <a:rPr lang="en-US" sz="1800" dirty="0">
                <a:solidFill>
                  <a:schemeClr val="bg1"/>
                </a:solidFill>
                <a:effectLst/>
              </a:rPr>
              <a:t>MySpecialButton</a:t>
            </a:r>
            <a:r>
              <a:rPr lang="en-US" sz="1800" dirty="0">
                <a:solidFill>
                  <a:schemeClr val="tx1"/>
                </a:solidFill>
                <a:effectLst/>
              </a:rPr>
              <a:t>}" /&gt;</a:t>
            </a:r>
          </a:p>
          <a:p>
            <a:r>
              <a:rPr lang="en-US" sz="1800" dirty="0" smtClean="0">
                <a:solidFill>
                  <a:schemeClr val="tx1"/>
                </a:solidFill>
                <a:effectLst/>
              </a:rPr>
              <a:t>&lt;/</a:t>
            </a:r>
            <a:r>
              <a:rPr lang="en-US" sz="1800" dirty="0">
                <a:solidFill>
                  <a:schemeClr val="tx1"/>
                </a:solidFill>
                <a:effectLst/>
              </a:rPr>
              <a:t>StackPanel&gt;</a:t>
            </a:r>
          </a:p>
        </p:txBody>
      </p:sp>
    </p:spTree>
    <p:extLst>
      <p:ext uri="{BB962C8B-B14F-4D97-AF65-F5344CB8AC3E}">
        <p14:creationId xmlns:p14="http://schemas.microsoft.com/office/powerpoint/2010/main" val="210227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6670" y="1470660"/>
            <a:ext cx="2439489" cy="243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8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8" b="1" dirty="0">
                <a:solidFill>
                  <a:schemeClr val="bg1"/>
                </a:solidFill>
              </a:rPr>
              <a:t>Triggers</a:t>
            </a:r>
            <a:r>
              <a:rPr lang="en-US" dirty="0"/>
              <a:t> define a list of setters that are </a:t>
            </a:r>
            <a:r>
              <a:rPr lang="en-US" dirty="0" smtClean="0"/>
              <a:t>executed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if </a:t>
            </a:r>
            <a:r>
              <a:rPr lang="en-US" dirty="0"/>
              <a:t>the specified condition is fulfilled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Property Triggers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When a property gets a specified value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Event Triggers 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 When a specified event is fired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Triggers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When a binding expression reaches a specified value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4977" y="1386683"/>
            <a:ext cx="10961435" cy="3603652"/>
          </a:xfrm>
        </p:spPr>
        <p:txBody>
          <a:bodyPr/>
          <a:lstStyle/>
          <a:p>
            <a:r>
              <a:rPr lang="en-US" sz="2000" dirty="0"/>
              <a:t> &lt;Window.Resources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    &lt;</a:t>
            </a:r>
            <a:r>
              <a:rPr lang="en-US" sz="2000" dirty="0"/>
              <a:t>Style </a:t>
            </a:r>
            <a:r>
              <a:rPr lang="en-US" sz="2000" dirty="0" smtClean="0"/>
              <a:t>Key</a:t>
            </a:r>
            <a:r>
              <a:rPr lang="en-US" sz="2000" dirty="0"/>
              <a:t>="TriggerStyle" TargetType="</a:t>
            </a:r>
            <a:r>
              <a:rPr lang="en-US" sz="2000" dirty="0">
                <a:solidFill>
                  <a:schemeClr val="bg1"/>
                </a:solidFill>
              </a:rPr>
              <a:t>Button</a:t>
            </a:r>
            <a:r>
              <a:rPr lang="en-US" sz="2000" dirty="0" smtClean="0"/>
              <a:t>"&gt;</a:t>
            </a:r>
            <a:br>
              <a:rPr lang="en-US" sz="2000" dirty="0" smtClean="0"/>
            </a:br>
            <a:r>
              <a:rPr lang="en-US" sz="2000" dirty="0" smtClean="0"/>
              <a:t>       &lt;</a:t>
            </a:r>
            <a:r>
              <a:rPr lang="en-US" sz="2000" dirty="0"/>
              <a:t>Setter Property="Foreground" Value="White" </a:t>
            </a:r>
            <a:r>
              <a:rPr lang="en-US" sz="2000" dirty="0" smtClean="0"/>
              <a:t>/&gt;</a:t>
            </a:r>
            <a:br>
              <a:rPr lang="en-US" sz="2000" dirty="0" smtClean="0"/>
            </a:br>
            <a:r>
              <a:rPr lang="en-US" sz="2000" dirty="0" smtClean="0"/>
              <a:t>       &lt;</a:t>
            </a:r>
            <a:r>
              <a:rPr lang="en-US" sz="2000" dirty="0"/>
              <a:t>Setter Property="Background" Value="Blue" </a:t>
            </a:r>
            <a:r>
              <a:rPr lang="en-US" sz="2000" dirty="0" smtClean="0"/>
              <a:t>/&gt;</a:t>
            </a:r>
            <a:br>
              <a:rPr lang="en-US" sz="2000" dirty="0" smtClean="0"/>
            </a:br>
            <a:r>
              <a:rPr lang="en-US" sz="2000" dirty="0" smtClean="0"/>
              <a:t>       &lt;</a:t>
            </a:r>
            <a:r>
              <a:rPr lang="en-US" sz="2000" dirty="0"/>
              <a:t>Style.Triggers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          &lt;</a:t>
            </a:r>
            <a:r>
              <a:rPr lang="en-US" sz="2000" dirty="0"/>
              <a:t>Trigger Property="</a:t>
            </a:r>
            <a:r>
              <a:rPr lang="en-US" sz="2000" dirty="0" err="1">
                <a:solidFill>
                  <a:schemeClr val="bg1"/>
                </a:solidFill>
              </a:rPr>
              <a:t>IsMouseOver</a:t>
            </a:r>
            <a:r>
              <a:rPr lang="en-US" sz="2000" dirty="0"/>
              <a:t>" Value="True</a:t>
            </a:r>
            <a:r>
              <a:rPr lang="en-US" sz="2000" dirty="0" smtClean="0"/>
              <a:t>"&gt;</a:t>
            </a:r>
            <a:br>
              <a:rPr lang="en-US" sz="2000" dirty="0" smtClean="0"/>
            </a:br>
            <a:r>
              <a:rPr lang="en-US" sz="2000" dirty="0" smtClean="0"/>
              <a:t>             &lt;</a:t>
            </a:r>
            <a:r>
              <a:rPr lang="en-US" sz="2000" dirty="0">
                <a:solidFill>
                  <a:schemeClr val="bg1"/>
                </a:solidFill>
              </a:rPr>
              <a:t>Setter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Property</a:t>
            </a:r>
            <a:r>
              <a:rPr lang="en-US" sz="2000" dirty="0"/>
              <a:t>="Foreground" Value="Red" </a:t>
            </a:r>
            <a:r>
              <a:rPr lang="en-US" sz="2000" dirty="0" smtClean="0"/>
              <a:t>/&gt;</a:t>
            </a:r>
            <a:br>
              <a:rPr lang="en-US" sz="2000" dirty="0" smtClean="0"/>
            </a:br>
            <a:r>
              <a:rPr lang="en-US" sz="2000" dirty="0" smtClean="0"/>
              <a:t>          &lt;/</a:t>
            </a:r>
            <a:r>
              <a:rPr lang="en-US" sz="2000" dirty="0"/>
              <a:t>Trigger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       &lt;/</a:t>
            </a:r>
            <a:r>
              <a:rPr lang="en-US" sz="2000" dirty="0"/>
              <a:t>Style.Triggers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    &lt;/</a:t>
            </a:r>
            <a:r>
              <a:rPr lang="en-US" sz="2000" dirty="0"/>
              <a:t>Style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 &lt;/Window.Resources&gt;</a:t>
            </a:r>
            <a:endParaRPr lang="en-US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Trigger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4977" y="5135172"/>
            <a:ext cx="10961435" cy="833663"/>
          </a:xfrm>
        </p:spPr>
        <p:txBody>
          <a:bodyPr/>
          <a:lstStyle/>
          <a:p>
            <a:r>
              <a:rPr lang="en-US" sz="2000" dirty="0"/>
              <a:t> &lt;Button Width="100" Height="</a:t>
            </a:r>
            <a:r>
              <a:rPr lang="en-US" sz="2000" dirty="0" smtClean="0"/>
              <a:t>70"</a:t>
            </a:r>
            <a:br>
              <a:rPr lang="en-US" sz="2000" dirty="0" smtClean="0"/>
            </a:br>
            <a:r>
              <a:rPr lang="en-US" sz="2000" dirty="0" smtClean="0"/>
              <a:t> 	Style</a:t>
            </a:r>
            <a:r>
              <a:rPr lang="en-US" sz="2000" dirty="0"/>
              <a:t>="{StaticResource TriggerStyle}" Content="Trigger"/&gt;</a:t>
            </a:r>
            <a:endParaRPr 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522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74885"/>
            <a:ext cx="8723299" cy="5377842"/>
          </a:xfrm>
        </p:spPr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400" dirty="0" smtClean="0"/>
              <a:t>What is Styling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400" dirty="0" smtClean="0"/>
              <a:t>Inline and External Styles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400" dirty="0" smtClean="0"/>
              <a:t>Control Resources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400" dirty="0" smtClean="0"/>
              <a:t>Styles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400" dirty="0" smtClean="0"/>
              <a:t>Triggers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sz="3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3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4977" y="1271626"/>
            <a:ext cx="10961435" cy="4927091"/>
          </a:xfrm>
        </p:spPr>
        <p:txBody>
          <a:bodyPr/>
          <a:lstStyle/>
          <a:p>
            <a:r>
              <a:rPr lang="en-US" sz="1800" dirty="0"/>
              <a:t>&lt;Button Content="Trigger" Width="100" Height = "70</a:t>
            </a:r>
            <a:r>
              <a:rPr lang="en-US" sz="1800" dirty="0" smtClean="0"/>
              <a:t>"&gt;</a:t>
            </a:r>
            <a:br>
              <a:rPr lang="en-US" sz="1800" dirty="0" smtClean="0"/>
            </a:br>
            <a:r>
              <a:rPr lang="bg-BG" sz="1800" dirty="0" smtClean="0"/>
              <a:t>   </a:t>
            </a:r>
            <a:r>
              <a:rPr lang="en-US" sz="1800" dirty="0" smtClean="0"/>
              <a:t>&lt;</a:t>
            </a:r>
            <a:r>
              <a:rPr lang="en-US" sz="1800" dirty="0"/>
              <a:t>Button.Triggers</a:t>
            </a:r>
            <a:r>
              <a:rPr lang="en-US" sz="1800" dirty="0" smtClean="0"/>
              <a:t>&gt;</a:t>
            </a:r>
            <a:br>
              <a:rPr lang="en-US" sz="1800" dirty="0" smtClean="0"/>
            </a:br>
            <a:r>
              <a:rPr lang="bg-BG" sz="1800" dirty="0" smtClean="0"/>
              <a:t>      </a:t>
            </a:r>
            <a:r>
              <a:rPr lang="en-US" sz="1800" dirty="0" smtClean="0"/>
              <a:t>&lt;</a:t>
            </a:r>
            <a:r>
              <a:rPr lang="en-US" sz="1800" dirty="0"/>
              <a:t>EventTrigger RoutedEvent="Button.Click</a:t>
            </a:r>
            <a:r>
              <a:rPr lang="en-US" sz="1800" dirty="0" smtClean="0"/>
              <a:t>"&gt;</a:t>
            </a:r>
            <a:br>
              <a:rPr lang="en-US" sz="1800" dirty="0" smtClean="0"/>
            </a:br>
            <a:r>
              <a:rPr lang="bg-BG" sz="1800" dirty="0" smtClean="0"/>
              <a:t>         </a:t>
            </a:r>
            <a:r>
              <a:rPr lang="en-US" sz="1800" dirty="0" smtClean="0"/>
              <a:t>&lt;</a:t>
            </a:r>
            <a:r>
              <a:rPr lang="en-US" sz="1800" dirty="0"/>
              <a:t>EventTrigger.Actions</a:t>
            </a:r>
            <a:r>
              <a:rPr lang="en-US" sz="1800" dirty="0" smtClean="0"/>
              <a:t>&gt;</a:t>
            </a:r>
            <a:br>
              <a:rPr lang="en-US" sz="1800" dirty="0" smtClean="0"/>
            </a:br>
            <a:r>
              <a:rPr lang="bg-BG" sz="1800" dirty="0" smtClean="0"/>
              <a:t>            </a:t>
            </a:r>
            <a:r>
              <a:rPr lang="en-US" sz="1800" dirty="0" smtClean="0"/>
              <a:t>&lt;</a:t>
            </a:r>
            <a:r>
              <a:rPr lang="en-US" sz="1800" dirty="0"/>
              <a:t>BeginStoryboard</a:t>
            </a:r>
            <a:r>
              <a:rPr lang="en-US" sz="1800" dirty="0" smtClean="0"/>
              <a:t>&gt;</a:t>
            </a:r>
            <a:br>
              <a:rPr lang="en-US" sz="1800" dirty="0" smtClean="0"/>
            </a:br>
            <a:r>
              <a:rPr lang="bg-BG" sz="1800" dirty="0" smtClean="0"/>
              <a:t>               </a:t>
            </a:r>
            <a:r>
              <a:rPr lang="en-US" sz="1800" dirty="0" smtClean="0"/>
              <a:t>&lt;</a:t>
            </a:r>
            <a:r>
              <a:rPr lang="en-US" sz="1800" dirty="0"/>
              <a:t>Storyboard</a:t>
            </a:r>
            <a:r>
              <a:rPr lang="en-US" sz="1800" dirty="0" smtClean="0"/>
              <a:t>&gt;</a:t>
            </a:r>
            <a:br>
              <a:rPr lang="en-US" sz="1800" dirty="0" smtClean="0"/>
            </a:br>
            <a:r>
              <a:rPr lang="bg-BG" sz="1800" dirty="0" smtClean="0"/>
              <a:t>                  </a:t>
            </a:r>
            <a:r>
              <a:rPr lang="en-US" sz="1800" dirty="0" smtClean="0"/>
              <a:t>&lt;</a:t>
            </a:r>
            <a:r>
              <a:rPr lang="en-US" sz="1800" dirty="0"/>
              <a:t>DoubleAnimationUsingKeyFrames </a:t>
            </a:r>
            <a:r>
              <a:rPr lang="bg-BG" sz="1800" dirty="0" smtClean="0"/>
              <a:t/>
            </a:r>
            <a:br>
              <a:rPr lang="bg-BG" sz="1800" dirty="0" smtClean="0"/>
            </a:br>
            <a:r>
              <a:rPr lang="bg-BG" sz="1800" dirty="0" smtClean="0"/>
              <a:t>			</a:t>
            </a:r>
            <a:r>
              <a:rPr lang="en-US" sz="1800" dirty="0" smtClean="0"/>
              <a:t>Storyboard.TargetProperty</a:t>
            </a:r>
            <a:r>
              <a:rPr lang="en-US" sz="1800" dirty="0"/>
              <a:t>="Height" Duration="0:0:4</a:t>
            </a:r>
            <a:r>
              <a:rPr lang="en-US" sz="1800" dirty="0" smtClean="0"/>
              <a:t>"&gt;</a:t>
            </a:r>
            <a:br>
              <a:rPr lang="en-US" sz="1800" dirty="0" smtClean="0"/>
            </a:br>
            <a:r>
              <a:rPr lang="bg-BG" sz="1800" dirty="0" smtClean="0"/>
              <a:t>                     </a:t>
            </a:r>
            <a:r>
              <a:rPr lang="en-US" sz="1800" dirty="0" smtClean="0"/>
              <a:t>&lt;</a:t>
            </a:r>
            <a:r>
              <a:rPr lang="en-US" sz="1800" dirty="0"/>
              <a:t>LinearDoubleKeyFrame </a:t>
            </a:r>
            <a:r>
              <a:rPr lang="en-US" sz="1800" dirty="0" smtClean="0"/>
              <a:t>Value="</a:t>
            </a:r>
            <a:r>
              <a:rPr lang="en-US" sz="1800" dirty="0"/>
              <a:t>30" </a:t>
            </a:r>
            <a:r>
              <a:rPr lang="en-US" sz="1800" dirty="0" smtClean="0"/>
              <a:t>KeyTime="</a:t>
            </a:r>
            <a:r>
              <a:rPr lang="en-US" sz="1800" dirty="0"/>
              <a:t>0:0:1</a:t>
            </a:r>
            <a:r>
              <a:rPr lang="en-US" sz="1800" dirty="0" smtClean="0"/>
              <a:t>"/&gt;</a:t>
            </a:r>
            <a:br>
              <a:rPr lang="en-US" sz="1800" dirty="0" smtClean="0"/>
            </a:br>
            <a:r>
              <a:rPr lang="bg-BG" sz="1800" dirty="0" smtClean="0"/>
              <a:t>		  </a:t>
            </a:r>
            <a:r>
              <a:rPr lang="en-US" sz="1800" dirty="0" smtClean="0"/>
              <a:t>&lt;</a:t>
            </a:r>
            <a:r>
              <a:rPr lang="en-US" sz="1800" dirty="0"/>
              <a:t>LinearDoubleKeyFrame </a:t>
            </a:r>
            <a:r>
              <a:rPr lang="en-US" sz="1800" dirty="0" smtClean="0"/>
              <a:t>Value=„</a:t>
            </a:r>
            <a:r>
              <a:rPr lang="bg-BG" sz="1800" dirty="0" smtClean="0"/>
              <a:t>3</a:t>
            </a:r>
            <a:r>
              <a:rPr lang="en-US" sz="1800" dirty="0" smtClean="0"/>
              <a:t>0</a:t>
            </a:r>
            <a:r>
              <a:rPr lang="en-US" sz="1800" dirty="0"/>
              <a:t>" </a:t>
            </a:r>
            <a:r>
              <a:rPr lang="en-US" sz="1800" dirty="0" smtClean="0"/>
              <a:t>KeyTime="</a:t>
            </a:r>
            <a:r>
              <a:rPr lang="en-US" sz="1800" dirty="0"/>
              <a:t>0:0:1</a:t>
            </a:r>
            <a:r>
              <a:rPr lang="en-US" sz="1800" dirty="0" smtClean="0"/>
              <a:t>"/&gt;</a:t>
            </a:r>
            <a:br>
              <a:rPr lang="en-US" sz="1800" dirty="0" smtClean="0"/>
            </a:br>
            <a:r>
              <a:rPr lang="bg-BG" sz="1800" dirty="0" smtClean="0"/>
              <a:t>	         </a:t>
            </a:r>
            <a:r>
              <a:rPr lang="en-US" sz="1800" dirty="0" smtClean="0"/>
              <a:t>&lt;/</a:t>
            </a:r>
            <a:r>
              <a:rPr lang="en-US" sz="1800" dirty="0"/>
              <a:t>DoubleAnimationUsingKeyFrames</a:t>
            </a:r>
            <a:r>
              <a:rPr lang="en-US" sz="1800" dirty="0" smtClean="0"/>
              <a:t>&gt;</a:t>
            </a:r>
            <a:br>
              <a:rPr lang="en-US" sz="1800" dirty="0" smtClean="0"/>
            </a:br>
            <a:r>
              <a:rPr lang="bg-BG" sz="1800" dirty="0"/>
              <a:t>	</a:t>
            </a:r>
            <a:r>
              <a:rPr lang="bg-BG" sz="1800" dirty="0" smtClean="0"/>
              <a:t>      </a:t>
            </a:r>
            <a:r>
              <a:rPr lang="en-US" sz="1800" dirty="0" smtClean="0"/>
              <a:t>&lt;/</a:t>
            </a:r>
            <a:r>
              <a:rPr lang="en-US" sz="1800" dirty="0"/>
              <a:t>Storyboard</a:t>
            </a:r>
            <a:r>
              <a:rPr lang="en-US" sz="1800" dirty="0" smtClean="0"/>
              <a:t>&gt;</a:t>
            </a:r>
            <a:br>
              <a:rPr lang="en-US" sz="1800" dirty="0" smtClean="0"/>
            </a:br>
            <a:r>
              <a:rPr lang="bg-BG" sz="1800" dirty="0" smtClean="0"/>
              <a:t>            </a:t>
            </a:r>
            <a:r>
              <a:rPr lang="en-US" sz="1800" dirty="0" smtClean="0"/>
              <a:t>&lt;/</a:t>
            </a:r>
            <a:r>
              <a:rPr lang="en-US" sz="1800" dirty="0"/>
              <a:t>BeginStoryboard</a:t>
            </a:r>
            <a:r>
              <a:rPr lang="en-US" sz="1800" dirty="0" smtClean="0"/>
              <a:t>&gt;</a:t>
            </a:r>
            <a:br>
              <a:rPr lang="en-US" sz="1800" dirty="0" smtClean="0"/>
            </a:br>
            <a:r>
              <a:rPr lang="bg-BG" sz="1800" dirty="0" smtClean="0"/>
              <a:t>         </a:t>
            </a:r>
            <a:r>
              <a:rPr lang="en-US" sz="1800" dirty="0" smtClean="0"/>
              <a:t>&lt;/</a:t>
            </a:r>
            <a:r>
              <a:rPr lang="en-US" sz="1800" dirty="0"/>
              <a:t>EventTrigger.Actions</a:t>
            </a:r>
            <a:r>
              <a:rPr lang="en-US" sz="1800" dirty="0" smtClean="0"/>
              <a:t>&gt;</a:t>
            </a:r>
            <a:br>
              <a:rPr lang="en-US" sz="1800" dirty="0" smtClean="0"/>
            </a:br>
            <a:r>
              <a:rPr lang="bg-BG" sz="1800" dirty="0" smtClean="0"/>
              <a:t>      </a:t>
            </a:r>
            <a:r>
              <a:rPr lang="en-US" sz="1800" dirty="0" smtClean="0"/>
              <a:t>&lt;/</a:t>
            </a:r>
            <a:r>
              <a:rPr lang="en-US" sz="1800" dirty="0"/>
              <a:t>EventTrigger</a:t>
            </a:r>
            <a:r>
              <a:rPr lang="en-US" sz="1800" dirty="0" smtClean="0"/>
              <a:t>&gt;</a:t>
            </a:r>
            <a:br>
              <a:rPr lang="en-US" sz="1800" dirty="0" smtClean="0"/>
            </a:br>
            <a:r>
              <a:rPr lang="bg-BG" sz="1800" dirty="0" smtClean="0"/>
              <a:t>   </a:t>
            </a:r>
            <a:r>
              <a:rPr lang="en-US" sz="1800" dirty="0" smtClean="0"/>
              <a:t>&lt;/</a:t>
            </a:r>
            <a:r>
              <a:rPr lang="en-US" sz="1800" dirty="0"/>
              <a:t>Button.Triggers</a:t>
            </a:r>
            <a:r>
              <a:rPr lang="en-US" sz="1800" dirty="0" smtClean="0"/>
              <a:t>&gt;</a:t>
            </a:r>
            <a:br>
              <a:rPr lang="en-US" sz="1800" dirty="0" smtClean="0"/>
            </a:br>
            <a:r>
              <a:rPr lang="en-US" sz="1800" dirty="0" smtClean="0"/>
              <a:t>&lt;/</a:t>
            </a:r>
            <a:r>
              <a:rPr lang="en-US" sz="1800" dirty="0"/>
              <a:t>Button&gt;</a:t>
            </a:r>
            <a:endParaRPr 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Trigger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14307" y="1254662"/>
            <a:ext cx="11500225" cy="4834758"/>
          </a:xfrm>
        </p:spPr>
        <p:txBody>
          <a:bodyPr/>
          <a:lstStyle/>
          <a:p>
            <a:r>
              <a:rPr lang="en-US" sz="2000" dirty="0"/>
              <a:t>&lt;CheckBox Name="CheckBox" Content="Change color" Margin = "20</a:t>
            </a:r>
            <a:r>
              <a:rPr lang="en-US" sz="2000" dirty="0" smtClean="0"/>
              <a:t>"/&gt;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en-US" sz="2000" dirty="0" smtClean="0"/>
              <a:t>&lt;</a:t>
            </a:r>
            <a:r>
              <a:rPr lang="en-US" sz="2000" dirty="0"/>
              <a:t>TextBlock Name="TextBlock" VerticalAlignment="Center" 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bg-BG" sz="2000" dirty="0" smtClean="0"/>
              <a:t>			</a:t>
            </a:r>
            <a:r>
              <a:rPr lang="en-US" sz="2000" dirty="0" smtClean="0"/>
              <a:t>Text</a:t>
            </a:r>
            <a:r>
              <a:rPr lang="en-US" sz="2000" dirty="0"/>
              <a:t>="Event Trigger" FontSize="24" Margin="20</a:t>
            </a:r>
            <a:r>
              <a:rPr lang="en-US" sz="2000" dirty="0" smtClean="0"/>
              <a:t>"&gt;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bg-BG" sz="2000" dirty="0" smtClean="0"/>
              <a:t>   </a:t>
            </a:r>
            <a:r>
              <a:rPr lang="en-US" sz="2000" dirty="0" smtClean="0"/>
              <a:t>&lt;TextBlock.Style&gt;</a:t>
            </a:r>
            <a:r>
              <a:rPr lang="bg-BG" sz="2000" dirty="0"/>
              <a:t/>
            </a:r>
            <a:br>
              <a:rPr lang="bg-BG" sz="2000" dirty="0"/>
            </a:br>
            <a:r>
              <a:rPr lang="bg-BG" sz="2000" dirty="0" smtClean="0"/>
              <a:t>      </a:t>
            </a:r>
            <a:r>
              <a:rPr lang="en-US" sz="2000" dirty="0" smtClean="0"/>
              <a:t>&lt;</a:t>
            </a:r>
            <a:r>
              <a:rPr lang="en-US" sz="2000" dirty="0"/>
              <a:t>Style</a:t>
            </a:r>
            <a:r>
              <a:rPr lang="en-US" sz="2000" dirty="0" smtClean="0"/>
              <a:t>&gt;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bg-BG" sz="2000" dirty="0" smtClean="0"/>
              <a:t>         </a:t>
            </a:r>
            <a:r>
              <a:rPr lang="en-US" sz="2000" dirty="0" smtClean="0"/>
              <a:t>&lt;</a:t>
            </a:r>
            <a:r>
              <a:rPr lang="en-US" sz="2000" dirty="0"/>
              <a:t>Style.Triggers</a:t>
            </a:r>
            <a:r>
              <a:rPr lang="en-US" sz="2000" dirty="0" smtClean="0"/>
              <a:t>&gt;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bg-BG" sz="2000" dirty="0" smtClean="0"/>
              <a:t>             </a:t>
            </a:r>
            <a:r>
              <a:rPr lang="en-US" sz="2000" dirty="0" smtClean="0"/>
              <a:t>&lt;</a:t>
            </a:r>
            <a:r>
              <a:rPr lang="en-US" sz="2000" dirty="0"/>
              <a:t>DataTrigger Binding="{Binding ElementName = CheckBox, 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bg-BG" sz="2000" dirty="0" smtClean="0"/>
              <a:t>					</a:t>
            </a:r>
            <a:r>
              <a:rPr lang="en-US" sz="2000" dirty="0" smtClean="0"/>
              <a:t>Path=IsChecked</a:t>
            </a:r>
            <a:r>
              <a:rPr lang="en-US" sz="2000" dirty="0"/>
              <a:t>}" </a:t>
            </a:r>
            <a:r>
              <a:rPr lang="bg-BG" sz="2000" dirty="0" smtClean="0"/>
              <a:t>	</a:t>
            </a:r>
            <a:r>
              <a:rPr lang="en-US" sz="2000" dirty="0" smtClean="0"/>
              <a:t>Value</a:t>
            </a:r>
            <a:r>
              <a:rPr lang="en-US" sz="2000" dirty="0"/>
              <a:t>="</a:t>
            </a:r>
            <a:r>
              <a:rPr lang="en-US" sz="2000" dirty="0" smtClean="0"/>
              <a:t>true"&gt;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bg-BG" sz="2000" dirty="0" smtClean="0"/>
              <a:t>                </a:t>
            </a:r>
            <a:r>
              <a:rPr lang="en-US" sz="2000" dirty="0" smtClean="0"/>
              <a:t>&lt;Setter </a:t>
            </a:r>
            <a:r>
              <a:rPr lang="en-US" sz="2000" dirty="0"/>
              <a:t>Property="TextBlock.Foreground" Value="Yellow</a:t>
            </a:r>
            <a:r>
              <a:rPr lang="en-US" sz="2000" dirty="0" smtClean="0"/>
              <a:t>"/&gt;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bg-BG" sz="2000" dirty="0" smtClean="0"/>
              <a:t>                </a:t>
            </a:r>
            <a:r>
              <a:rPr lang="en-US" sz="2000" dirty="0" smtClean="0"/>
              <a:t>&lt;</a:t>
            </a:r>
            <a:r>
              <a:rPr lang="en-US" sz="2000" dirty="0"/>
              <a:t>Setter Property="TextBlock.Background" Value="Blue" </a:t>
            </a:r>
            <a:r>
              <a:rPr lang="en-US" sz="2000" dirty="0" smtClean="0"/>
              <a:t>/&gt;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bg-BG" sz="2000" dirty="0" smtClean="0"/>
              <a:t>             </a:t>
            </a:r>
            <a:r>
              <a:rPr lang="en-US" sz="2000" dirty="0" smtClean="0"/>
              <a:t>&lt;/</a:t>
            </a:r>
            <a:r>
              <a:rPr lang="en-US" sz="2000" dirty="0"/>
              <a:t>DataTrigger</a:t>
            </a:r>
            <a:r>
              <a:rPr lang="en-US" sz="2000" dirty="0" smtClean="0"/>
              <a:t>&gt;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bg-BG" sz="2000" dirty="0" smtClean="0"/>
              <a:t>         </a:t>
            </a:r>
            <a:r>
              <a:rPr lang="en-US" sz="2000" dirty="0" smtClean="0"/>
              <a:t>&lt;/</a:t>
            </a:r>
            <a:r>
              <a:rPr lang="en-US" sz="2000" dirty="0"/>
              <a:t>Style.Triggers</a:t>
            </a:r>
            <a:r>
              <a:rPr lang="en-US" sz="2000" dirty="0" smtClean="0"/>
              <a:t>&gt;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bg-BG" sz="2000" dirty="0" smtClean="0"/>
              <a:t>      </a:t>
            </a:r>
            <a:r>
              <a:rPr lang="en-US" sz="2000" dirty="0" smtClean="0"/>
              <a:t>&lt;/</a:t>
            </a:r>
            <a:r>
              <a:rPr lang="en-US" sz="2000" dirty="0"/>
              <a:t>Style</a:t>
            </a:r>
            <a:r>
              <a:rPr lang="en-US" sz="2000" dirty="0" smtClean="0"/>
              <a:t>&gt;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bg-BG" sz="2000" dirty="0" smtClean="0"/>
              <a:t>   </a:t>
            </a:r>
            <a:r>
              <a:rPr lang="en-US" sz="2000" dirty="0" smtClean="0"/>
              <a:t>&lt;/</a:t>
            </a:r>
            <a:r>
              <a:rPr lang="en-US" sz="2000" dirty="0"/>
              <a:t>TextBlock.Style</a:t>
            </a:r>
            <a:r>
              <a:rPr lang="en-US" sz="2000" dirty="0" smtClean="0"/>
              <a:t>&gt;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en-US" sz="2000" dirty="0" smtClean="0"/>
              <a:t>&lt;/</a:t>
            </a:r>
            <a:r>
              <a:rPr lang="en-US" sz="2000" dirty="0"/>
              <a:t>TextBlock&gt;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Trigger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34543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>
                <a:solidFill>
                  <a:schemeClr val="bg2"/>
                </a:solidFill>
              </a:rPr>
              <a:t>What is Styling?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>
                <a:solidFill>
                  <a:schemeClr val="bg2"/>
                </a:solidFill>
              </a:rPr>
              <a:t>Inline and External Styles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>
                <a:solidFill>
                  <a:schemeClr val="bg2"/>
                </a:solidFill>
              </a:rPr>
              <a:t>Control Resources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>
                <a:solidFill>
                  <a:schemeClr val="bg2"/>
                </a:solidFill>
              </a:rPr>
              <a:t>Styles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>
                <a:solidFill>
                  <a:schemeClr val="bg2"/>
                </a:solidFill>
              </a:rPr>
              <a:t>Triggers</a:t>
            </a:r>
          </a:p>
          <a:p>
            <a:pPr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8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7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13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220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6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9476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6670" y="1470660"/>
            <a:ext cx="2439489" cy="243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9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0F57C-BF73-48EA-A92D-677B6A142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 of property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</a:t>
            </a:r>
            <a:b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that </a:t>
            </a:r>
            <a:r>
              <a:rPr lang="en-US" dirty="0"/>
              <a:t>you can apply to an element in one step</a:t>
            </a:r>
          </a:p>
          <a:p>
            <a:pPr>
              <a:lnSpc>
                <a:spcPct val="100000"/>
              </a:lnSpc>
            </a:pPr>
            <a:r>
              <a:rPr lang="en-US" dirty="0"/>
              <a:t>Very similar 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standard in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Styles allow </a:t>
            </a:r>
            <a:r>
              <a:rPr lang="en-US" dirty="0"/>
              <a:t>you to define a common set </a:t>
            </a:r>
            <a:r>
              <a:rPr lang="en-US" dirty="0" smtClean="0"/>
              <a:t>of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formatting </a:t>
            </a:r>
            <a:r>
              <a:rPr lang="en-US" dirty="0"/>
              <a:t>characteristics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Styles </a:t>
            </a:r>
            <a:r>
              <a:rPr lang="en-US" dirty="0"/>
              <a:t>has some </a:t>
            </a:r>
            <a:r>
              <a:rPr lang="en-US" dirty="0" smtClean="0"/>
              <a:t>limitations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You can't share styles between different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element can inherit just one </a:t>
            </a:r>
            <a:r>
              <a:rPr lang="en-US" sz="3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At least you can't do it the standard </a:t>
            </a:r>
            <a:r>
              <a:rPr lang="en-US" dirty="0" smtClean="0"/>
              <a:t>way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AFE180-FE90-4110-A9C2-0938C9B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Styling?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812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Inline and External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6670" y="1470660"/>
            <a:ext cx="2439489" cy="243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5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0F57C-BF73-48EA-A92D-677B6A142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CSS, XAML styles can be placed</a:t>
            </a:r>
          </a:p>
          <a:p>
            <a:pPr lvl="1"/>
            <a:r>
              <a:rPr lang="en-US" dirty="0" smtClean="0"/>
              <a:t>In lined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</a:p>
          <a:p>
            <a:pPr lvl="1"/>
            <a:r>
              <a:rPr lang="en-US" dirty="0"/>
              <a:t>Embedded in a </a:t>
            </a:r>
            <a:r>
              <a:rPr lang="en-US" b="1" dirty="0">
                <a:solidFill>
                  <a:schemeClr val="bg1"/>
                </a:solidFill>
              </a:rPr>
              <a:t>control resources</a:t>
            </a:r>
          </a:p>
          <a:p>
            <a:pPr lvl="1"/>
            <a:r>
              <a:rPr lang="en-US" dirty="0"/>
              <a:t>In External file, i.e. a </a:t>
            </a:r>
            <a:r>
              <a:rPr lang="en-US" b="1" dirty="0">
                <a:solidFill>
                  <a:schemeClr val="bg1"/>
                </a:solidFill>
              </a:rPr>
              <a:t>resource dictionary</a:t>
            </a:r>
          </a:p>
          <a:p>
            <a:r>
              <a:rPr lang="en-US" dirty="0"/>
              <a:t>Inline styles by setting the property element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Style directly </a:t>
            </a:r>
            <a:r>
              <a:rPr lang="en-US" dirty="0"/>
              <a:t>in the control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AFE180-FE90-4110-A9C2-0938C9B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Styling?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3312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Embedded styles are placed </a:t>
            </a:r>
            <a:r>
              <a:rPr lang="en-US" sz="3200" b="1" dirty="0" smtClean="0">
                <a:solidFill>
                  <a:schemeClr val="bg1"/>
                </a:solidFill>
              </a:rPr>
              <a:t>in the </a:t>
            </a:r>
            <a:r>
              <a:rPr lang="en-US" sz="3200" b="1" dirty="0">
                <a:solidFill>
                  <a:schemeClr val="bg1"/>
                </a:solidFill>
              </a:rPr>
              <a:t>resources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 </a:t>
            </a:r>
            <a:r>
              <a:rPr lang="en-US" dirty="0" smtClean="0"/>
              <a:t>control</a:t>
            </a:r>
            <a:endParaRPr lang="en-US" dirty="0"/>
          </a:p>
          <a:p>
            <a:pPr lvl="1"/>
            <a:r>
              <a:rPr lang="en-US" dirty="0"/>
              <a:t>Can be used in all its child controls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98787" y="3224348"/>
            <a:ext cx="807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&lt;UserControl.Resources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&lt;Style</a:t>
            </a:r>
            <a:r>
              <a:rPr lang="en-US" dirty="0" smtClean="0">
                <a:solidFill>
                  <a:schemeClr val="tx1"/>
                </a:solidFill>
              </a:rPr>
              <a:t>&gt;…&lt;/</a:t>
            </a:r>
            <a:r>
              <a:rPr lang="en-US" dirty="0">
                <a:solidFill>
                  <a:schemeClr val="tx1"/>
                </a:solidFill>
              </a:rPr>
              <a:t>Style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chemeClr val="tx1"/>
                </a:solidFill>
              </a:rPr>
              <a:t>UserControl.Resources&gt;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Grid.Resources&gt;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&lt;Style</a:t>
            </a:r>
            <a:r>
              <a:rPr lang="en-US" dirty="0" smtClean="0">
                <a:solidFill>
                  <a:schemeClr val="tx1"/>
                </a:solidFill>
              </a:rPr>
              <a:t>&gt;…&lt;/</a:t>
            </a:r>
            <a:r>
              <a:rPr lang="en-US" dirty="0">
                <a:solidFill>
                  <a:schemeClr val="tx1"/>
                </a:solidFill>
              </a:rPr>
              <a:t>Style&gt;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chemeClr val="tx1"/>
                </a:solidFill>
              </a:rPr>
              <a:t>Grid.Resources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76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 resources dictionaries styles can be placed </a:t>
            </a:r>
            <a:br>
              <a:rPr lang="en-US" dirty="0"/>
            </a:br>
            <a:r>
              <a:rPr lang="en-US" sz="3200" b="1" dirty="0" smtClean="0">
                <a:solidFill>
                  <a:schemeClr val="bg1"/>
                </a:solidFill>
              </a:rPr>
              <a:t>in an </a:t>
            </a:r>
            <a:r>
              <a:rPr lang="en-US" sz="3200" b="1" dirty="0">
                <a:solidFill>
                  <a:schemeClr val="bg1"/>
                </a:solidFill>
              </a:rPr>
              <a:t>external file</a:t>
            </a:r>
          </a:p>
          <a:p>
            <a:pPr lvl="1"/>
            <a:r>
              <a:rPr lang="en-US" dirty="0"/>
              <a:t>Usable with </a:t>
            </a:r>
            <a:r>
              <a:rPr lang="en-US" sz="3200" b="1" dirty="0">
                <a:solidFill>
                  <a:schemeClr val="bg1"/>
                </a:solidFill>
              </a:rPr>
              <a:t>many</a:t>
            </a:r>
            <a:r>
              <a:rPr lang="en-US" dirty="0"/>
              <a:t> windows/pages</a:t>
            </a:r>
          </a:p>
          <a:p>
            <a:r>
              <a:rPr lang="en-US" dirty="0"/>
              <a:t>How to import the resource dictionary in our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noProof="1" smtClean="0"/>
              <a:t>window/usercontrol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20586" y="4350271"/>
            <a:ext cx="807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&lt;UserControl.Resources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…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chemeClr val="tx1"/>
                </a:solidFill>
              </a:rPr>
              <a:t>UserControl.Resources&gt;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Grid.Resources&gt;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&lt;Style</a:t>
            </a:r>
            <a:r>
              <a:rPr lang="en-US" dirty="0" smtClean="0">
                <a:solidFill>
                  <a:schemeClr val="tx1"/>
                </a:solidFill>
              </a:rPr>
              <a:t>&gt;…&lt;/</a:t>
            </a:r>
            <a:r>
              <a:rPr lang="en-US" dirty="0">
                <a:solidFill>
                  <a:schemeClr val="tx1"/>
                </a:solidFill>
              </a:rPr>
              <a:t>Style&gt;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chemeClr val="tx1"/>
                </a:solidFill>
              </a:rPr>
              <a:t>Grid.Resources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67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 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Static and </a:t>
            </a:r>
            <a:r>
              <a:rPr lang="en-US" dirty="0" smtClean="0"/>
              <a:t>Dynamic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6670" y="1470660"/>
            <a:ext cx="2439489" cy="243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0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3694</TotalTime>
  <Words>857</Words>
  <Application>Microsoft Office PowerPoint</Application>
  <PresentationFormat>Widescreen</PresentationFormat>
  <Paragraphs>195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Styling</vt:lpstr>
      <vt:lpstr>Table of Contents</vt:lpstr>
      <vt:lpstr>PowerPoint Presentation</vt:lpstr>
      <vt:lpstr>What is Styling?</vt:lpstr>
      <vt:lpstr>PowerPoint Presentation</vt:lpstr>
      <vt:lpstr>What is Styling?</vt:lpstr>
      <vt:lpstr>Embedded Styles</vt:lpstr>
      <vt:lpstr>External Styles</vt:lpstr>
      <vt:lpstr>PowerPoint Presentation</vt:lpstr>
      <vt:lpstr>What are resources?</vt:lpstr>
      <vt:lpstr>Static And Dynamic Resources</vt:lpstr>
      <vt:lpstr>Static And Dynamic Resources - Example</vt:lpstr>
      <vt:lpstr>PowerPoint Presentation</vt:lpstr>
      <vt:lpstr>Defining a Style</vt:lpstr>
      <vt:lpstr>Applying Style</vt:lpstr>
      <vt:lpstr>Properties and Values</vt:lpstr>
      <vt:lpstr>PowerPoint Presentation</vt:lpstr>
      <vt:lpstr>Triggers</vt:lpstr>
      <vt:lpstr>Property Trigger - Example</vt:lpstr>
      <vt:lpstr>Event Trigger - Example</vt:lpstr>
      <vt:lpstr>Data Trigger - Example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Stoyan</cp:lastModifiedBy>
  <cp:revision>12</cp:revision>
  <dcterms:created xsi:type="dcterms:W3CDTF">2018-05-23T13:08:44Z</dcterms:created>
  <dcterms:modified xsi:type="dcterms:W3CDTF">2020-03-24T09:29:47Z</dcterms:modified>
  <cp:category>computer programming;programming;software development;software engineering</cp:category>
</cp:coreProperties>
</file>