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1"/>
  </p:notesMasterIdLst>
  <p:handoutMasterIdLst>
    <p:handoutMasterId r:id="rId4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5" r:id="rId10"/>
    <p:sldId id="266" r:id="rId11"/>
    <p:sldId id="267" r:id="rId12"/>
    <p:sldId id="268" r:id="rId13"/>
    <p:sldId id="269" r:id="rId14"/>
    <p:sldId id="264" r:id="rId15"/>
    <p:sldId id="270" r:id="rId16"/>
    <p:sldId id="271" r:id="rId17"/>
    <p:sldId id="272" r:id="rId18"/>
    <p:sldId id="273" r:id="rId19"/>
    <p:sldId id="274" r:id="rId20"/>
    <p:sldId id="292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93" r:id="rId29"/>
    <p:sldId id="282" r:id="rId30"/>
    <p:sldId id="283" r:id="rId31"/>
    <p:sldId id="284" r:id="rId32"/>
    <p:sldId id="285" r:id="rId33"/>
    <p:sldId id="294" r:id="rId34"/>
    <p:sldId id="286" r:id="rId35"/>
    <p:sldId id="287" r:id="rId36"/>
    <p:sldId id="288" r:id="rId37"/>
    <p:sldId id="289" r:id="rId38"/>
    <p:sldId id="290" r:id="rId39"/>
    <p:sldId id="291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D1D5DD"/>
    <a:srgbClr val="E0E3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41" autoAdjust="0"/>
    <p:restoredTop sz="94620" autoAdjust="0"/>
  </p:normalViewPr>
  <p:slideViewPr>
    <p:cSldViewPr snapToGrid="0" showGuides="1">
      <p:cViewPr varScale="1">
        <p:scale>
          <a:sx n="87" d="100"/>
          <a:sy n="87" d="100"/>
        </p:scale>
        <p:origin x="312" y="5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20.6.2019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2870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298667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63196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6615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6981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17322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068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6027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1067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279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1054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32049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6/20/2019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6/20/2019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6/20/2019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3050" y="4869900"/>
            <a:ext cx="10365899" cy="9037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3050" y="5754968"/>
            <a:ext cx="10365899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896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812800" y="2743201"/>
            <a:ext cx="105664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812800" y="3469480"/>
            <a:ext cx="105664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/>
              <a:t>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084565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6/20/2019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6/20/2019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6/20/2019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6/20/2019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6/20/2019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6/20/2019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6/20/2019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8" r:id="rId12"/>
    <p:sldLayoutId id="2147483689" r:id="rId13"/>
    <p:sldLayoutId id="2147483687" r:id="rId14"/>
    <p:sldLayoutId id="2147483690" r:id="rId15"/>
    <p:sldLayoutId id="2147483691" r:id="rId16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sv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sv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9.svg"/><Relationship Id="rId4" Type="http://schemas.openxmlformats.org/officeDocument/2006/relationships/image" Target="../media/image7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trainings/course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88.png"/><Relationship Id="rId26" Type="http://schemas.openxmlformats.org/officeDocument/2006/relationships/image" Target="../media/image91.jpe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://smartit.bg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85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stemo.bg/en/" TargetMode="External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87.png"/><Relationship Id="rId20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3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90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motion-software.com/" TargetMode="External"/><Relationship Id="rId10" Type="http://schemas.openxmlformats.org/officeDocument/2006/relationships/image" Target="../media/image84.png"/><Relationship Id="rId19" Type="http://schemas.openxmlformats.org/officeDocument/2006/relationships/hyperlink" Target="https://www.superhosting.bg/" TargetMode="External"/><Relationship Id="rId4" Type="http://schemas.openxmlformats.org/officeDocument/2006/relationships/image" Target="../media/image82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86.png"/><Relationship Id="rId22" Type="http://schemas.openxmlformats.org/officeDocument/2006/relationships/image" Target="../media/image89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92.jpeg"/><Relationship Id="rId7" Type="http://schemas.openxmlformats.org/officeDocument/2006/relationships/image" Target="../media/image9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93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95.gi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9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97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7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sv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sv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859" y="1178878"/>
            <a:ext cx="10965303" cy="882654"/>
          </a:xfrm>
        </p:spPr>
        <p:txBody>
          <a:bodyPr>
            <a:normAutofit fontScale="92500"/>
          </a:bodyPr>
          <a:lstStyle/>
          <a:p>
            <a:r>
              <a:rPr lang="en-US" dirty="0"/>
              <a:t>Views, Razor Syntax, Layout, Tag Helpers, View Components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Razor Views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76E7BD-FB2A-41FA-BF16-626A0D3B1E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9465" y="1878054"/>
            <a:ext cx="4698035" cy="299874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134380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@</a:t>
            </a:r>
            <a:r>
              <a:rPr lang="en-US" dirty="0"/>
              <a:t> – For values (HTML encoded)</a:t>
            </a:r>
          </a:p>
          <a:p>
            <a:endParaRPr lang="en-US" dirty="0"/>
          </a:p>
          <a:p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@{ … } </a:t>
            </a:r>
            <a:r>
              <a:rPr lang="en-US" dirty="0"/>
              <a:t>– For code blocks (keep the view simple!)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Razor Syntax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2F551DE0-2326-4150-AFA4-07B8C271A2AD}"/>
              </a:ext>
            </a:extLst>
          </p:cNvPr>
          <p:cNvSpPr txBox="1">
            <a:spLocks/>
          </p:cNvSpPr>
          <p:nvPr/>
        </p:nvSpPr>
        <p:spPr>
          <a:xfrm>
            <a:off x="823661" y="1827384"/>
            <a:ext cx="7588376" cy="14492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&lt;p&gt;</a:t>
            </a:r>
          </a:p>
          <a:p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Current time is: </a:t>
            </a:r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@DateTime.Now</a:t>
            </a:r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!!!</a:t>
            </a:r>
          </a:p>
          <a:p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Not HTML encoded value: </a:t>
            </a:r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@Html.Raw(someVar)</a:t>
            </a:r>
          </a:p>
          <a:p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&lt;/p&gt;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D1F6853C-9BF3-4684-A554-51C0E55DFD10}"/>
              </a:ext>
            </a:extLst>
          </p:cNvPr>
          <p:cNvSpPr txBox="1">
            <a:spLocks/>
          </p:cNvSpPr>
          <p:nvPr/>
        </p:nvSpPr>
        <p:spPr>
          <a:xfrm>
            <a:off x="238320" y="4075650"/>
            <a:ext cx="11715360" cy="2064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@{</a:t>
            </a:r>
          </a:p>
          <a:p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     </a:t>
            </a:r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var productName = "Energy drink";</a:t>
            </a:r>
          </a:p>
          <a:p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     </a:t>
            </a:r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if</a:t>
            </a:r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Model != null</a:t>
            </a:r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)</a:t>
            </a:r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{ productName = </a:t>
            </a:r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Model.ProductName</a:t>
            </a:r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; }</a:t>
            </a:r>
          </a:p>
          <a:p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else if (</a:t>
            </a:r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ViewBag.ProductName</a:t>
            </a:r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 != null) { productName = </a:t>
            </a:r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ViewBag.ProductName</a:t>
            </a:r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; }</a:t>
            </a:r>
          </a:p>
          <a:p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} </a:t>
            </a:r>
          </a:p>
          <a:p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&lt;p&gt;Product "</a:t>
            </a:r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@productName</a:t>
            </a:r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" has been added in your shopping cart&lt;/p&gt;</a:t>
            </a:r>
          </a:p>
        </p:txBody>
      </p:sp>
    </p:spTree>
    <p:extLst>
      <p:ext uri="{BB962C8B-B14F-4D97-AF65-F5344CB8AC3E}">
        <p14:creationId xmlns:p14="http://schemas.microsoft.com/office/powerpoint/2010/main" val="923504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If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else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for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foreach</a:t>
            </a:r>
            <a:r>
              <a:rPr lang="en-US" dirty="0"/>
              <a:t>, etc. C# statements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HTML markup lines can be included at any part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@:</a:t>
            </a:r>
            <a:r>
              <a:rPr lang="en-US" dirty="0"/>
              <a:t> – For plain text line to be rendered</a:t>
            </a:r>
          </a:p>
          <a:p>
            <a:pPr>
              <a:buClr>
                <a:schemeClr val="tx1"/>
              </a:buClr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Razor Syntax (2)</a:t>
            </a:r>
            <a:endParaRPr lang="en-US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AA88159F-173A-4B34-9248-C03B4470BCDC}"/>
              </a:ext>
            </a:extLst>
          </p:cNvPr>
          <p:cNvSpPr txBox="1">
            <a:spLocks/>
          </p:cNvSpPr>
          <p:nvPr/>
        </p:nvSpPr>
        <p:spPr>
          <a:xfrm>
            <a:off x="926296" y="3180323"/>
            <a:ext cx="10367015" cy="357287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&lt;div class="products-list"&gt;</a:t>
            </a:r>
          </a:p>
          <a:p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@if (Model.Products.Count() == 0) {</a:t>
            </a:r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 &lt;p&gt;Sorry, no products found!&lt;/p&gt; </a:t>
            </a:r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}</a:t>
            </a:r>
          </a:p>
          <a:p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else</a:t>
            </a:r>
          </a:p>
          <a:p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{</a:t>
            </a:r>
          </a:p>
          <a:p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</a:t>
            </a:r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@:</a:t>
            </a:r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List of the products found:</a:t>
            </a:r>
          </a:p>
          <a:p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</a:t>
            </a:r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foreach(var product in Model.Products)</a:t>
            </a:r>
          </a:p>
          <a:p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     {</a:t>
            </a:r>
          </a:p>
          <a:p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&lt;b</a:t>
            </a:r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&gt;@product.Name</a:t>
            </a:r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, &lt;/b&gt;</a:t>
            </a:r>
          </a:p>
          <a:p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</a:t>
            </a:r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}</a:t>
            </a:r>
          </a:p>
          <a:p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}</a:t>
            </a:r>
          </a:p>
          <a:p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4040210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/>
          <a:lstStyle/>
          <a:p>
            <a:r>
              <a:rPr lang="en-US" dirty="0"/>
              <a:t>Comments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about "</a:t>
            </a:r>
            <a:r>
              <a:rPr lang="en-US" b="1" dirty="0">
                <a:solidFill>
                  <a:schemeClr val="bg1"/>
                </a:solidFill>
              </a:rPr>
              <a:t>@</a:t>
            </a:r>
            <a:r>
              <a:rPr lang="en-US" dirty="0"/>
              <a:t>" and emails?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Razor Syntax (3)</a:t>
            </a:r>
            <a:endParaRPr lang="en-US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376C28DF-CBE2-45A5-9CA4-2EF965099A48}"/>
              </a:ext>
            </a:extLst>
          </p:cNvPr>
          <p:cNvSpPr txBox="1">
            <a:spLocks/>
          </p:cNvSpPr>
          <p:nvPr/>
        </p:nvSpPr>
        <p:spPr>
          <a:xfrm>
            <a:off x="726777" y="1680901"/>
            <a:ext cx="10746299" cy="29880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@*</a:t>
            </a:r>
          </a:p>
          <a:p>
            <a:r>
              <a:rPr lang="en-US" dirty="0">
                <a:ln w="0">
                  <a:noFill/>
                </a:ln>
                <a:solidFill>
                  <a:srgbClr val="FF0000"/>
                </a:solidFill>
                <a:effectLst/>
              </a:rPr>
              <a:t>    </a:t>
            </a:r>
            <a:r>
              <a:rPr lang="en-US" dirty="0">
                <a:ln w="0">
                  <a:noFill/>
                </a:ln>
                <a:solidFill>
                  <a:schemeClr val="accent2"/>
                </a:solidFill>
                <a:effectLst/>
              </a:rPr>
              <a:t>A Razor Comment</a:t>
            </a:r>
          </a:p>
          <a:p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*@</a:t>
            </a:r>
          </a:p>
          <a:p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@{</a:t>
            </a:r>
          </a:p>
          <a:p>
            <a:r>
              <a:rPr lang="en-US" dirty="0">
                <a:ln w="0">
                  <a:noFill/>
                </a:ln>
                <a:solidFill>
                  <a:schemeClr val="accent2"/>
                </a:solidFill>
                <a:effectLst/>
              </a:rPr>
              <a:t>    //A C# comment</a:t>
            </a:r>
          </a:p>
          <a:p>
            <a:endParaRPr lang="en-US" dirty="0">
              <a:ln w="0">
                <a:noFill/>
              </a:ln>
              <a:solidFill>
                <a:schemeClr val="accent2"/>
              </a:solidFill>
              <a:effectLst/>
            </a:endParaRPr>
          </a:p>
          <a:p>
            <a:r>
              <a:rPr lang="en-US" dirty="0">
                <a:ln w="0">
                  <a:noFill/>
                </a:ln>
                <a:solidFill>
                  <a:schemeClr val="accent2"/>
                </a:solidFill>
                <a:effectLst/>
              </a:rPr>
              <a:t>    /* A Multi</a:t>
            </a:r>
          </a:p>
          <a:p>
            <a:r>
              <a:rPr lang="en-US" dirty="0">
                <a:ln w="0">
                  <a:noFill/>
                </a:ln>
                <a:solidFill>
                  <a:schemeClr val="accent2"/>
                </a:solidFill>
                <a:effectLst/>
              </a:rPr>
              <a:t>         line C# comment</a:t>
            </a:r>
          </a:p>
          <a:p>
            <a:r>
              <a:rPr lang="en-US" dirty="0">
                <a:ln w="0">
                  <a:noFill/>
                </a:ln>
                <a:solidFill>
                  <a:schemeClr val="accent2"/>
                </a:solidFill>
                <a:effectLst/>
              </a:rPr>
              <a:t>    */</a:t>
            </a:r>
          </a:p>
          <a:p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}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9F6BB63B-90CC-4C39-A179-983DC84AD774}"/>
              </a:ext>
            </a:extLst>
          </p:cNvPr>
          <p:cNvSpPr txBox="1">
            <a:spLocks/>
          </p:cNvSpPr>
          <p:nvPr/>
        </p:nvSpPr>
        <p:spPr>
          <a:xfrm>
            <a:off x="722850" y="5277176"/>
            <a:ext cx="10746299" cy="1326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ln w="0"/>
                <a:solidFill>
                  <a:schemeClr val="tx1"/>
                </a:solidFill>
                <a:effectLst/>
              </a:rPr>
              <a:t>&lt;p&gt;</a:t>
            </a:r>
          </a:p>
          <a:p>
            <a:r>
              <a:rPr lang="en-US" dirty="0">
                <a:ln w="0"/>
                <a:solidFill>
                  <a:schemeClr val="tx1"/>
                </a:solidFill>
                <a:effectLst/>
              </a:rPr>
              <a:t>     This is the sign that separates email names from domains: </a:t>
            </a:r>
            <a:r>
              <a:rPr lang="en-US" dirty="0">
                <a:ln w="0"/>
                <a:solidFill>
                  <a:schemeClr val="bg1"/>
                </a:solidFill>
                <a:effectLst/>
              </a:rPr>
              <a:t>@@</a:t>
            </a:r>
            <a:r>
              <a:rPr lang="en-US" dirty="0">
                <a:ln w="0"/>
                <a:solidFill>
                  <a:schemeClr val="tx1"/>
                </a:solidFill>
                <a:effectLst/>
              </a:rPr>
              <a:t>&lt;br /&gt;</a:t>
            </a:r>
          </a:p>
          <a:p>
            <a:r>
              <a:rPr lang="en-US" dirty="0">
                <a:ln w="0"/>
                <a:solidFill>
                  <a:schemeClr val="tx1"/>
                </a:solidFill>
                <a:effectLst/>
              </a:rPr>
              <a:t>     And this is how smart Razor is: </a:t>
            </a:r>
            <a:r>
              <a:rPr lang="en-US" dirty="0">
                <a:ln w="0"/>
                <a:solidFill>
                  <a:schemeClr val="bg1"/>
                </a:solidFill>
                <a:effectLst/>
              </a:rPr>
              <a:t>spam_me@gmail.com</a:t>
            </a:r>
          </a:p>
          <a:p>
            <a:r>
              <a:rPr lang="en-US" dirty="0">
                <a:ln w="0"/>
                <a:solidFill>
                  <a:schemeClr val="tx1"/>
                </a:solidFill>
                <a:effectLst/>
              </a:rPr>
              <a:t>&lt;/p&gt;</a:t>
            </a:r>
          </a:p>
        </p:txBody>
      </p:sp>
    </p:spTree>
    <p:extLst>
      <p:ext uri="{BB962C8B-B14F-4D97-AF65-F5344CB8AC3E}">
        <p14:creationId xmlns:p14="http://schemas.microsoft.com/office/powerpoint/2010/main" val="1341743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@(…)</a:t>
            </a:r>
            <a:r>
              <a:rPr lang="en-US" dirty="0"/>
              <a:t> – Explicit code expression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@using </a:t>
            </a:r>
            <a:r>
              <a:rPr lang="en-US" dirty="0"/>
              <a:t>– for including namespace into view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@model </a:t>
            </a:r>
            <a:r>
              <a:rPr lang="en-US" dirty="0"/>
              <a:t>– for defining the model for the view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Razor Syntax (4)</a:t>
            </a:r>
            <a:endParaRPr lang="en-US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9BEC0338-7B9B-470D-8756-748D440E3367}"/>
              </a:ext>
            </a:extLst>
          </p:cNvPr>
          <p:cNvSpPr txBox="1">
            <a:spLocks/>
          </p:cNvSpPr>
          <p:nvPr/>
        </p:nvSpPr>
        <p:spPr>
          <a:xfrm>
            <a:off x="722850" y="1893455"/>
            <a:ext cx="10763134" cy="197243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900" dirty="0">
                <a:ln w="0">
                  <a:noFill/>
                </a:ln>
                <a:solidFill>
                  <a:schemeClr val="tx1"/>
                </a:solidFill>
                <a:effectLst/>
              </a:rPr>
              <a:t>&lt;p&gt;</a:t>
            </a:r>
          </a:p>
          <a:p>
            <a:r>
              <a:rPr lang="en-US" sz="19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Current rating(0-10): </a:t>
            </a:r>
            <a:r>
              <a:rPr lang="en-US" sz="1900" dirty="0">
                <a:ln w="0">
                  <a:noFill/>
                </a:ln>
                <a:solidFill>
                  <a:schemeClr val="bg1"/>
                </a:solidFill>
                <a:effectLst/>
              </a:rPr>
              <a:t>@Model.Rating </a:t>
            </a:r>
            <a:r>
              <a:rPr lang="en-US" sz="1900" dirty="0">
                <a:ln w="0">
                  <a:noFill/>
                </a:ln>
                <a:solidFill>
                  <a:schemeClr val="tx1"/>
                </a:solidFill>
                <a:effectLst/>
              </a:rPr>
              <a:t>/ 10.0  </a:t>
            </a:r>
            <a:r>
              <a:rPr lang="en-US" sz="1900" dirty="0">
                <a:ln w="0">
                  <a:noFill/>
                </a:ln>
                <a:solidFill>
                  <a:schemeClr val="accent2"/>
                </a:solidFill>
                <a:effectLst/>
              </a:rPr>
              <a:t>@* 6 / 10.0 *@</a:t>
            </a:r>
          </a:p>
          <a:p>
            <a:r>
              <a:rPr lang="en-US" sz="19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Current rating(0-1): </a:t>
            </a:r>
            <a:r>
              <a:rPr lang="en-US" sz="1900" dirty="0">
                <a:ln w="0">
                  <a:noFill/>
                </a:ln>
                <a:solidFill>
                  <a:schemeClr val="bg1"/>
                </a:solidFill>
                <a:effectLst/>
              </a:rPr>
              <a:t>@(</a:t>
            </a:r>
            <a:r>
              <a:rPr lang="en-US" sz="19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Model.Rating</a:t>
            </a:r>
            <a:r>
              <a:rPr lang="en-US" sz="1900" dirty="0">
                <a:ln w="0">
                  <a:noFill/>
                </a:ln>
                <a:solidFill>
                  <a:schemeClr val="bg1"/>
                </a:solidFill>
                <a:effectLst/>
              </a:rPr>
              <a:t> / 10.0)</a:t>
            </a:r>
            <a:r>
              <a:rPr lang="en-US" sz="1900" dirty="0">
                <a:ln w="0"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US" sz="1900" dirty="0">
                <a:ln w="0">
                  <a:noFill/>
                </a:ln>
                <a:solidFill>
                  <a:schemeClr val="accent2"/>
                </a:solidFill>
                <a:effectLst/>
              </a:rPr>
              <a:t>@* 0.6 *@</a:t>
            </a:r>
          </a:p>
          <a:p>
            <a:r>
              <a:rPr lang="en-US" sz="19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</a:t>
            </a:r>
            <a:r>
              <a:rPr lang="en-US" sz="19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spam_me@Model.Rating</a:t>
            </a:r>
            <a:r>
              <a:rPr lang="en-US" sz="19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            </a:t>
            </a:r>
            <a:r>
              <a:rPr lang="en-US" sz="1900" dirty="0">
                <a:ln w="0">
                  <a:noFill/>
                </a:ln>
                <a:solidFill>
                  <a:schemeClr val="accent2"/>
                </a:solidFill>
                <a:effectLst/>
              </a:rPr>
              <a:t>@* spam_me@Model.Rating *@     </a:t>
            </a:r>
          </a:p>
          <a:p>
            <a:r>
              <a:rPr lang="en-US" sz="19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</a:t>
            </a:r>
            <a:r>
              <a:rPr lang="en-US" sz="19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spam_me</a:t>
            </a:r>
            <a:r>
              <a:rPr lang="en-US" sz="1900" dirty="0">
                <a:ln w="0">
                  <a:noFill/>
                </a:ln>
                <a:solidFill>
                  <a:schemeClr val="bg1"/>
                </a:solidFill>
                <a:effectLst/>
              </a:rPr>
              <a:t>@(</a:t>
            </a:r>
            <a:r>
              <a:rPr lang="en-US" sz="19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Model.Rating</a:t>
            </a:r>
            <a:r>
              <a:rPr lang="en-US" sz="1900" dirty="0">
                <a:ln w="0">
                  <a:noFill/>
                </a:ln>
                <a:solidFill>
                  <a:schemeClr val="bg1"/>
                </a:solidFill>
                <a:effectLst/>
              </a:rPr>
              <a:t>)</a:t>
            </a:r>
            <a:r>
              <a:rPr lang="en-US" sz="19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          </a:t>
            </a:r>
            <a:r>
              <a:rPr lang="en-US" sz="1900" dirty="0">
                <a:ln w="0">
                  <a:noFill/>
                </a:ln>
                <a:solidFill>
                  <a:schemeClr val="accent2"/>
                </a:solidFill>
                <a:effectLst/>
              </a:rPr>
              <a:t>@* spam_me6 *@</a:t>
            </a:r>
          </a:p>
          <a:p>
            <a:r>
              <a:rPr lang="en-US" sz="1900" dirty="0">
                <a:ln w="0">
                  <a:noFill/>
                </a:ln>
                <a:solidFill>
                  <a:schemeClr val="tx1"/>
                </a:solidFill>
                <a:effectLst/>
              </a:rPr>
              <a:t>&lt;/p&gt;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CFF5A991-842B-42B2-9ABE-4141BADFA939}"/>
              </a:ext>
            </a:extLst>
          </p:cNvPr>
          <p:cNvSpPr txBox="1">
            <a:spLocks/>
          </p:cNvSpPr>
          <p:nvPr/>
        </p:nvSpPr>
        <p:spPr>
          <a:xfrm>
            <a:off x="717608" y="5398199"/>
            <a:ext cx="10763134" cy="11414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@using MyFirstMvcApplication</a:t>
            </a:r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Models</a:t>
            </a:r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@model UserModel</a:t>
            </a:r>
          </a:p>
          <a:p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&lt;p&gt;</a:t>
            </a:r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@Model</a:t>
            </a:r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Username</a:t>
            </a:r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&lt;/p&gt;</a:t>
            </a:r>
          </a:p>
        </p:txBody>
      </p:sp>
    </p:spTree>
    <p:extLst>
      <p:ext uri="{BB962C8B-B14F-4D97-AF65-F5344CB8AC3E}">
        <p14:creationId xmlns:p14="http://schemas.microsoft.com/office/powerpoint/2010/main" val="2715313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A91E1C-6E60-4D93-90DD-24A1BB0D5D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ASP.NET Core </a:t>
            </a:r>
            <a:r>
              <a:rPr lang="en-US" sz="3000" dirty="0"/>
              <a:t>supports </a:t>
            </a:r>
            <a:r>
              <a:rPr lang="en-US" sz="3000" b="1" dirty="0">
                <a:solidFill>
                  <a:schemeClr val="bg1"/>
                </a:solidFill>
              </a:rPr>
              <a:t>dependency injection</a:t>
            </a:r>
            <a:r>
              <a:rPr lang="en-US" sz="3000" dirty="0"/>
              <a:t> into views.</a:t>
            </a:r>
          </a:p>
          <a:p>
            <a:pPr lvl="1"/>
            <a:r>
              <a:rPr lang="en-US" sz="2800" dirty="0"/>
              <a:t>You can inject a </a:t>
            </a:r>
            <a:r>
              <a:rPr lang="en-US" sz="2800" b="1" dirty="0">
                <a:solidFill>
                  <a:schemeClr val="bg1"/>
                </a:solidFill>
              </a:rPr>
              <a:t>Service</a:t>
            </a:r>
            <a:r>
              <a:rPr lang="en-US" sz="2800" dirty="0"/>
              <a:t> into a </a:t>
            </a:r>
            <a:r>
              <a:rPr lang="en-US" sz="2800" b="1" dirty="0">
                <a:solidFill>
                  <a:schemeClr val="bg1"/>
                </a:solidFill>
              </a:rPr>
              <a:t>View</a:t>
            </a:r>
            <a:r>
              <a:rPr lang="en-US" sz="2800" dirty="0"/>
              <a:t> by using </a:t>
            </a:r>
            <a:r>
              <a:rPr lang="en-US" sz="2800" b="1" dirty="0">
                <a:solidFill>
                  <a:schemeClr val="bg1"/>
                </a:solidFill>
              </a:rPr>
              <a:t>@inject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D06A7E6-BC9A-4F8B-B8C6-B124E72CA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Views – Dependency Injection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CB7153-FD42-4B73-A2F2-A8A131678F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205" y="4290734"/>
            <a:ext cx="5095875" cy="2305050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6DBC5125-7112-4BC4-95FE-624F8AC946D9}"/>
              </a:ext>
            </a:extLst>
          </p:cNvPr>
          <p:cNvSpPr/>
          <p:nvPr/>
        </p:nvSpPr>
        <p:spPr bwMode="auto">
          <a:xfrm>
            <a:off x="6273522" y="5137599"/>
            <a:ext cx="839755" cy="419878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D95F11A-AE48-4BE4-BA89-02635A8864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8023" y="2518570"/>
            <a:ext cx="5544601" cy="139150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205" y="2518570"/>
            <a:ext cx="5566944" cy="157357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05719" y="3847200"/>
            <a:ext cx="2208963" cy="2649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377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CA5C75-1C2C-4124-B377-02EF6741C0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5108" y="5227339"/>
            <a:ext cx="10961783" cy="768084"/>
          </a:xfrm>
        </p:spPr>
        <p:txBody>
          <a:bodyPr/>
          <a:lstStyle/>
          <a:p>
            <a:r>
              <a:rPr lang="en-US" dirty="0"/>
              <a:t>Layout and Special View Files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AF6DFB-8E33-41AC-8EE2-D0874E9107A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1026" name="Picture 2" descr="Page Layout example">
            <a:extLst>
              <a:ext uri="{FF2B5EF4-FFF2-40B4-BE49-F238E27FC236}">
                <a16:creationId xmlns:a16="http://schemas.microsoft.com/office/drawing/2014/main" id="{D4AD8A7E-BBAF-42EC-9B01-A2597C9027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1531" y="1719365"/>
            <a:ext cx="2928937" cy="1709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2362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>
            <a:normAutofit/>
          </a:bodyPr>
          <a:lstStyle/>
          <a:p>
            <a:r>
              <a:rPr lang="en-US" dirty="0"/>
              <a:t>Define a </a:t>
            </a:r>
            <a:r>
              <a:rPr lang="en-US" b="1" dirty="0">
                <a:solidFill>
                  <a:schemeClr val="bg1"/>
                </a:solidFill>
              </a:rPr>
              <a:t>common site template </a:t>
            </a:r>
            <a:r>
              <a:rPr lang="en-US" sz="3000" dirty="0"/>
              <a:t>(~/Views/Shared/_</a:t>
            </a:r>
            <a:r>
              <a:rPr lang="en-US" sz="3000" dirty="0" err="1"/>
              <a:t>Layout.cshtml</a:t>
            </a:r>
            <a:r>
              <a:rPr lang="en-US" sz="3400" dirty="0"/>
              <a:t>)</a:t>
            </a:r>
          </a:p>
          <a:p>
            <a:r>
              <a:rPr lang="en-US" dirty="0"/>
              <a:t>Razor View engine renders content </a:t>
            </a:r>
            <a:r>
              <a:rPr lang="en-US" b="1" dirty="0">
                <a:solidFill>
                  <a:schemeClr val="bg1"/>
                </a:solidFill>
              </a:rPr>
              <a:t>inside-out</a:t>
            </a:r>
          </a:p>
          <a:p>
            <a:pPr lvl="1"/>
            <a:r>
              <a:rPr lang="en-US" dirty="0"/>
              <a:t>First the </a:t>
            </a:r>
            <a:r>
              <a:rPr lang="en-US" b="1" dirty="0">
                <a:solidFill>
                  <a:schemeClr val="bg1"/>
                </a:solidFill>
              </a:rPr>
              <a:t>View</a:t>
            </a:r>
            <a:r>
              <a:rPr lang="en-US" dirty="0"/>
              <a:t> is rendered, and after that – the </a:t>
            </a:r>
            <a:r>
              <a:rPr lang="en-US" b="1" dirty="0">
                <a:solidFill>
                  <a:schemeClr val="bg1"/>
                </a:solidFill>
              </a:rPr>
              <a:t>Layout</a:t>
            </a:r>
          </a:p>
          <a:p>
            <a:pPr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</a:rPr>
              <a:t>@RenderBody() </a:t>
            </a:r>
            <a:r>
              <a:rPr lang="en-US" sz="3200" dirty="0"/>
              <a:t>–</a:t>
            </a:r>
            <a:br>
              <a:rPr lang="en-US" sz="3200" dirty="0"/>
            </a:br>
            <a:r>
              <a:rPr lang="en-US" sz="3200" dirty="0"/>
              <a:t>indicate where we want</a:t>
            </a:r>
            <a:br>
              <a:rPr lang="en-US" sz="3200" dirty="0"/>
            </a:br>
            <a:r>
              <a:rPr lang="en-US" sz="3200" dirty="0"/>
              <a:t>the views based on this</a:t>
            </a:r>
            <a:br>
              <a:rPr lang="en-US" sz="3200" dirty="0"/>
            </a:br>
            <a:r>
              <a:rPr lang="en-US" sz="3200" dirty="0"/>
              <a:t>layout to "</a:t>
            </a:r>
            <a:r>
              <a:rPr lang="en-US" sz="3200" b="1" dirty="0">
                <a:solidFill>
                  <a:schemeClr val="bg1"/>
                </a:solidFill>
              </a:rPr>
              <a:t>fill in</a:t>
            </a:r>
            <a:r>
              <a:rPr lang="en-US" sz="3200" dirty="0"/>
              <a:t>" their</a:t>
            </a:r>
            <a:br>
              <a:rPr lang="en-US" sz="3200" dirty="0"/>
            </a:br>
            <a:r>
              <a:rPr lang="en-US" sz="3200" dirty="0"/>
              <a:t>core content at that</a:t>
            </a:r>
            <a:br>
              <a:rPr lang="en-US" sz="3200" dirty="0"/>
            </a:br>
            <a:r>
              <a:rPr lang="en-US" sz="3200" dirty="0"/>
              <a:t>location in the HTML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Layout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A969A7-E425-499C-8FBB-881AF73991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3361" y="3281377"/>
            <a:ext cx="5784707" cy="3116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836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_</a:t>
            </a:r>
            <a:r>
              <a:rPr lang="en-US" noProof="1"/>
              <a:t>ViewStart.cshtml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3589" y="1252109"/>
            <a:ext cx="11804822" cy="5242906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Views don't need to specify layout since their default layout is </a:t>
            </a:r>
            <a:br>
              <a:rPr lang="en-US" dirty="0"/>
            </a:br>
            <a:r>
              <a:rPr lang="en-US" dirty="0"/>
              <a:t>set in their </a:t>
            </a:r>
            <a:r>
              <a:rPr lang="en-US" b="1" noProof="1">
                <a:solidFill>
                  <a:schemeClr val="bg1"/>
                </a:solidFill>
              </a:rPr>
              <a:t>_ViewStart </a:t>
            </a:r>
            <a:r>
              <a:rPr lang="en-US" dirty="0"/>
              <a:t>file:</a:t>
            </a:r>
          </a:p>
          <a:p>
            <a:pPr lvl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~/</a:t>
            </a:r>
            <a:r>
              <a:rPr lang="en-US" b="1" noProof="1">
                <a:solidFill>
                  <a:schemeClr val="bg1"/>
                </a:solidFill>
              </a:rPr>
              <a:t>Views/_ViewStart.cshtml </a:t>
            </a:r>
            <a:r>
              <a:rPr lang="en-US" noProof="1"/>
              <a:t>(</a:t>
            </a:r>
            <a:r>
              <a:rPr lang="en-US" dirty="0"/>
              <a:t>code for all views)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Each view can specify custom layout pages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Views without layout: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2DA80D99-2472-4970-9578-30093D3A1359}"/>
              </a:ext>
            </a:extLst>
          </p:cNvPr>
          <p:cNvSpPr txBox="1">
            <a:spLocks/>
          </p:cNvSpPr>
          <p:nvPr/>
        </p:nvSpPr>
        <p:spPr>
          <a:xfrm>
            <a:off x="714433" y="5562600"/>
            <a:ext cx="10763134" cy="11414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@{</a:t>
            </a:r>
          </a:p>
          <a:p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     Layout = </a:t>
            </a:r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null</a:t>
            </a:r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;</a:t>
            </a:r>
          </a:p>
          <a:p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}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44E4D70C-8281-4A6A-B24D-556084ABB1E8}"/>
              </a:ext>
            </a:extLst>
          </p:cNvPr>
          <p:cNvSpPr txBox="1">
            <a:spLocks/>
          </p:cNvSpPr>
          <p:nvPr/>
        </p:nvSpPr>
        <p:spPr>
          <a:xfrm>
            <a:off x="714433" y="3655807"/>
            <a:ext cx="10763134" cy="11414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@{</a:t>
            </a:r>
          </a:p>
          <a:p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     Layout = </a:t>
            </a:r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"</a:t>
            </a:r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~/Views/Shared/_UncommonLayout.cshtml</a:t>
            </a:r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";</a:t>
            </a:r>
          </a:p>
          <a:p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68355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_</a:t>
            </a:r>
            <a:r>
              <a:rPr lang="en-US" noProof="1"/>
              <a:t>ViewImports.cshtml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3589" y="1252108"/>
            <a:ext cx="11804822" cy="5412461"/>
          </a:xfrm>
        </p:spPr>
        <p:txBody>
          <a:bodyPr>
            <a:norm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If a directive or a dependency is shared between many Views it can be specified globally in the </a:t>
            </a:r>
            <a:r>
              <a:rPr lang="en-US" b="1" noProof="1">
                <a:solidFill>
                  <a:schemeClr val="bg1"/>
                </a:solidFill>
              </a:rPr>
              <a:t>ViewImports</a:t>
            </a:r>
            <a:r>
              <a:rPr lang="en-US" noProof="1"/>
              <a:t>:</a:t>
            </a:r>
          </a:p>
          <a:p>
            <a:pPr lvl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~/</a:t>
            </a:r>
            <a:r>
              <a:rPr lang="en-US" b="1" noProof="1">
                <a:solidFill>
                  <a:schemeClr val="bg1"/>
                </a:solidFill>
              </a:rPr>
              <a:t>Views/_ViewImports.cshtml </a:t>
            </a:r>
            <a:r>
              <a:rPr lang="en-US" dirty="0"/>
              <a:t>(code for all views)</a:t>
            </a:r>
          </a:p>
          <a:p>
            <a:pPr marL="609219" lvl="1" indent="0">
              <a:spcBef>
                <a:spcPts val="300"/>
              </a:spcBef>
              <a:spcAft>
                <a:spcPts val="300"/>
              </a:spcAft>
              <a:buNone/>
            </a:pPr>
            <a:endParaRPr lang="en-US" dirty="0"/>
          </a:p>
          <a:p>
            <a:pPr marL="609219" lvl="1" indent="0">
              <a:spcBef>
                <a:spcPts val="300"/>
              </a:spcBef>
              <a:spcAft>
                <a:spcPts val="300"/>
              </a:spcAft>
              <a:buNone/>
            </a:pPr>
            <a:endParaRPr lang="en-US" dirty="0"/>
          </a:p>
          <a:p>
            <a:pPr marL="609219" lvl="1" indent="0">
              <a:spcBef>
                <a:spcPts val="300"/>
              </a:spcBef>
              <a:spcAft>
                <a:spcPts val="300"/>
              </a:spcAft>
              <a:buNone/>
            </a:pPr>
            <a:endParaRPr lang="en-US" dirty="0"/>
          </a:p>
          <a:p>
            <a:pPr marL="609219" lvl="1" indent="0">
              <a:spcBef>
                <a:spcPts val="300"/>
              </a:spcBef>
              <a:spcAft>
                <a:spcPts val="300"/>
              </a:spcAft>
              <a:buNone/>
            </a:pPr>
            <a:endParaRPr lang="en-US" dirty="0"/>
          </a:p>
          <a:p>
            <a:pPr marL="0" indent="0">
              <a:spcBef>
                <a:spcPts val="300"/>
              </a:spcBef>
              <a:spcAft>
                <a:spcPts val="300"/>
              </a:spcAft>
              <a:buNone/>
            </a:pPr>
            <a:endParaRPr lang="en-US" sz="3200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3200" dirty="0"/>
              <a:t>This file does not support other Razor features</a:t>
            </a:r>
          </a:p>
          <a:p>
            <a:pPr marL="0" indent="0">
              <a:spcBef>
                <a:spcPts val="300"/>
              </a:spcBef>
              <a:spcAft>
                <a:spcPts val="300"/>
              </a:spcAft>
              <a:buNone/>
            </a:pPr>
            <a:endParaRPr lang="en-US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44E4D70C-8281-4A6A-B24D-556084ABB1E8}"/>
              </a:ext>
            </a:extLst>
          </p:cNvPr>
          <p:cNvSpPr txBox="1">
            <a:spLocks/>
          </p:cNvSpPr>
          <p:nvPr/>
        </p:nvSpPr>
        <p:spPr>
          <a:xfrm>
            <a:off x="1159350" y="3181767"/>
            <a:ext cx="9873300" cy="252643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500" dirty="0">
                <a:solidFill>
                  <a:schemeClr val="bg1"/>
                </a:solidFill>
                <a:effectLst/>
              </a:rPr>
              <a:t>@using </a:t>
            </a:r>
            <a:r>
              <a:rPr lang="en-US" sz="2500" b="0" dirty="0">
                <a:solidFill>
                  <a:schemeClr val="tx1"/>
                </a:solidFill>
                <a:effectLst/>
              </a:rPr>
              <a:t>WebApplication1</a:t>
            </a:r>
          </a:p>
          <a:p>
            <a:r>
              <a:rPr lang="en-US" sz="2500" dirty="0">
                <a:solidFill>
                  <a:schemeClr val="bg1"/>
                </a:solidFill>
                <a:effectLst/>
              </a:rPr>
              <a:t>@using </a:t>
            </a:r>
            <a:r>
              <a:rPr lang="en-US" sz="2500" b="0" dirty="0">
                <a:solidFill>
                  <a:schemeClr val="tx1"/>
                </a:solidFill>
                <a:effectLst/>
              </a:rPr>
              <a:t>WebApplication1.Models</a:t>
            </a:r>
          </a:p>
          <a:p>
            <a:r>
              <a:rPr lang="en-US" sz="2500" dirty="0">
                <a:solidFill>
                  <a:schemeClr val="bg1"/>
                </a:solidFill>
                <a:effectLst/>
              </a:rPr>
              <a:t>@using </a:t>
            </a:r>
            <a:r>
              <a:rPr lang="en-US" sz="2500" b="0" dirty="0">
                <a:solidFill>
                  <a:schemeClr val="tx1"/>
                </a:solidFill>
                <a:effectLst/>
              </a:rPr>
              <a:t>WebApplication1.Models.AccountViewModels</a:t>
            </a:r>
          </a:p>
          <a:p>
            <a:r>
              <a:rPr lang="en-US" sz="2500" dirty="0">
                <a:solidFill>
                  <a:schemeClr val="bg1"/>
                </a:solidFill>
                <a:effectLst/>
              </a:rPr>
              <a:t>@using </a:t>
            </a:r>
            <a:r>
              <a:rPr lang="en-US" sz="2500" b="0" dirty="0">
                <a:solidFill>
                  <a:schemeClr val="tx1"/>
                </a:solidFill>
                <a:effectLst/>
              </a:rPr>
              <a:t>WebApplication1.Models.ManageViewModels</a:t>
            </a:r>
          </a:p>
          <a:p>
            <a:r>
              <a:rPr lang="en-US" sz="2500" dirty="0">
                <a:solidFill>
                  <a:schemeClr val="bg1"/>
                </a:solidFill>
                <a:effectLst/>
              </a:rPr>
              <a:t>@using </a:t>
            </a:r>
            <a:r>
              <a:rPr lang="en-US" sz="2500" b="0" dirty="0">
                <a:solidFill>
                  <a:schemeClr val="tx1"/>
                </a:solidFill>
                <a:effectLst/>
              </a:rPr>
              <a:t>Microsoft.AspNetCore.Identity</a:t>
            </a:r>
          </a:p>
          <a:p>
            <a:r>
              <a:rPr lang="en-US" sz="2500" dirty="0">
                <a:solidFill>
                  <a:schemeClr val="bg1"/>
                </a:solidFill>
                <a:effectLst/>
              </a:rPr>
              <a:t>@addTagHelper </a:t>
            </a:r>
            <a:r>
              <a:rPr lang="en-US" sz="2500" b="0" dirty="0">
                <a:solidFill>
                  <a:schemeClr val="tx1"/>
                </a:solidFill>
                <a:effectLst/>
              </a:rPr>
              <a:t>*,</a:t>
            </a:r>
            <a:r>
              <a:rPr lang="en-US" sz="2500" dirty="0">
                <a:solidFill>
                  <a:schemeClr val="tx1"/>
                </a:solidFill>
                <a:effectLst/>
              </a:rPr>
              <a:t> </a:t>
            </a:r>
            <a:r>
              <a:rPr lang="en-US" sz="2500" b="0" dirty="0">
                <a:solidFill>
                  <a:schemeClr val="tx1"/>
                </a:solidFill>
                <a:effectLst/>
              </a:rPr>
              <a:t>Microsoft.AspNetCore.Mvc.TagHelpers</a:t>
            </a:r>
            <a:endParaRPr lang="en-US" sz="2500" b="0" dirty="0">
              <a:ln w="0"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26628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/>
              <a:t>You can have one or more "</a:t>
            </a:r>
            <a:r>
              <a:rPr lang="en-US" sz="3200" b="1" dirty="0">
                <a:solidFill>
                  <a:schemeClr val="bg1"/>
                </a:solidFill>
              </a:rPr>
              <a:t>sections</a:t>
            </a:r>
            <a:r>
              <a:rPr lang="en-US" sz="3200" dirty="0"/>
              <a:t>" (optional)</a:t>
            </a:r>
          </a:p>
          <a:p>
            <a:r>
              <a:rPr lang="en-US" sz="3200" dirty="0"/>
              <a:t>They are defined in the views:</a:t>
            </a:r>
          </a:p>
          <a:p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Can be rendered anywhere in the layout page using the method </a:t>
            </a:r>
            <a:br>
              <a:rPr lang="en-US" sz="3200" dirty="0"/>
            </a:br>
            <a:r>
              <a:rPr lang="en-US" sz="3200" b="1" noProof="1">
                <a:solidFill>
                  <a:schemeClr val="bg1"/>
                </a:solidFill>
              </a:rPr>
              <a:t>RenderSection()</a:t>
            </a:r>
          </a:p>
          <a:p>
            <a:pPr lvl="1">
              <a:buClr>
                <a:schemeClr val="tx1"/>
              </a:buClr>
            </a:pPr>
            <a:r>
              <a:rPr lang="en-US" sz="3000" b="1" noProof="1">
                <a:solidFill>
                  <a:schemeClr val="bg1"/>
                </a:solidFill>
              </a:rPr>
              <a:t>@RenderSection</a:t>
            </a:r>
            <a:r>
              <a:rPr lang="en-US" sz="3000" noProof="1"/>
              <a:t>(</a:t>
            </a:r>
            <a:r>
              <a:rPr lang="en-US" sz="3000" b="1" noProof="1">
                <a:solidFill>
                  <a:schemeClr val="bg1"/>
                </a:solidFill>
              </a:rPr>
              <a:t>string name</a:t>
            </a:r>
            <a:r>
              <a:rPr lang="en-US" sz="3000" noProof="1"/>
              <a:t>, </a:t>
            </a:r>
            <a:r>
              <a:rPr lang="en-US" sz="3000" b="1" noProof="1">
                <a:solidFill>
                  <a:schemeClr val="bg1"/>
                </a:solidFill>
              </a:rPr>
              <a:t>bool required</a:t>
            </a:r>
            <a:r>
              <a:rPr lang="en-US" sz="3000" noProof="1"/>
              <a:t>)</a:t>
            </a:r>
          </a:p>
          <a:p>
            <a:pPr lvl="1"/>
            <a:r>
              <a:rPr lang="en-US" sz="3000" noProof="1"/>
              <a:t>If the section is required and not defined, an exception will be </a:t>
            </a:r>
            <a:br>
              <a:rPr lang="en-US" sz="3000" noProof="1"/>
            </a:br>
            <a:r>
              <a:rPr lang="en-US" sz="3000" noProof="1"/>
              <a:t>thrown (</a:t>
            </a:r>
            <a:r>
              <a:rPr lang="en-US" sz="3000" b="1" noProof="1">
                <a:solidFill>
                  <a:schemeClr val="bg1"/>
                </a:solidFill>
              </a:rPr>
              <a:t>IsSectionDefined()</a:t>
            </a:r>
            <a:r>
              <a:rPr lang="en-US" sz="3000" b="1" noProof="1"/>
              <a:t>)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Sections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9676" y="1912776"/>
            <a:ext cx="3439009" cy="1377707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60172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8384526" cy="4795935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View Engine </a:t>
            </a:r>
            <a:r>
              <a:rPr lang="en-US" sz="3200" dirty="0"/>
              <a:t>Essentials</a:t>
            </a:r>
            <a:endParaRPr lang="bg-BG" sz="3200" dirty="0"/>
          </a:p>
          <a:p>
            <a:pPr marL="457200" indent="-457200">
              <a:lnSpc>
                <a:spcPct val="10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Razor</a:t>
            </a:r>
            <a:r>
              <a:rPr lang="en-US" sz="3200" dirty="0"/>
              <a:t> Syntax</a:t>
            </a:r>
          </a:p>
          <a:p>
            <a:pPr marL="933139" lvl="1" indent="-457200">
              <a:lnSpc>
                <a:spcPct val="100000"/>
              </a:lnSpc>
              <a:buClr>
                <a:schemeClr val="tx1"/>
              </a:buClr>
            </a:pPr>
            <a:r>
              <a:rPr lang="en-US" sz="2800" dirty="0"/>
              <a:t>Dependency Injection</a:t>
            </a:r>
          </a:p>
          <a:p>
            <a:pPr marL="457200" indent="-457200">
              <a:lnSpc>
                <a:spcPct val="10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noProof="1">
                <a:solidFill>
                  <a:schemeClr val="bg1"/>
                </a:solidFill>
              </a:rPr>
              <a:t>Layout and Special View Files</a:t>
            </a:r>
          </a:p>
          <a:p>
            <a:pPr marL="933139" lvl="1" indent="-457200">
              <a:lnSpc>
                <a:spcPct val="100000"/>
              </a:lnSpc>
              <a:buClr>
                <a:schemeClr val="tx1"/>
              </a:buClr>
            </a:pPr>
            <a:r>
              <a:rPr lang="en-US" sz="2800" noProof="1"/>
              <a:t>_Layout, _ViewStart, _ViewImports and Sections</a:t>
            </a:r>
          </a:p>
          <a:p>
            <a:pPr marL="457200" indent="-457200">
              <a:lnSpc>
                <a:spcPct val="10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noProof="1">
                <a:solidFill>
                  <a:schemeClr val="bg1"/>
                </a:solidFill>
              </a:rPr>
              <a:t>HTML Helpers </a:t>
            </a:r>
            <a:r>
              <a:rPr lang="en-US" sz="3200" noProof="1"/>
              <a:t>&amp;</a:t>
            </a:r>
            <a:r>
              <a:rPr lang="en-US" sz="3200" b="1" noProof="1">
                <a:solidFill>
                  <a:schemeClr val="bg1"/>
                </a:solidFill>
              </a:rPr>
              <a:t> Tag Helpers</a:t>
            </a:r>
          </a:p>
          <a:p>
            <a:pPr marL="457200" indent="-457200">
              <a:lnSpc>
                <a:spcPct val="10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noProof="1">
                <a:solidFill>
                  <a:schemeClr val="bg1"/>
                </a:solidFill>
              </a:rPr>
              <a:t>Partial Views </a:t>
            </a:r>
            <a:r>
              <a:rPr lang="en-US" sz="3200" noProof="1"/>
              <a:t>&amp; </a:t>
            </a:r>
            <a:r>
              <a:rPr lang="en-US" sz="3200" b="1" noProof="1">
                <a:solidFill>
                  <a:schemeClr val="bg1"/>
                </a:solidFill>
              </a:rPr>
              <a:t>View</a:t>
            </a:r>
            <a:r>
              <a:rPr lang="en-US" sz="3200" noProof="1"/>
              <a:t> </a:t>
            </a:r>
            <a:r>
              <a:rPr lang="en-US" sz="3200" b="1" noProof="1">
                <a:solidFill>
                  <a:schemeClr val="bg1"/>
                </a:solidFill>
              </a:rPr>
              <a:t>Components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724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CA5C75-1C2C-4124-B377-02EF6741C0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5108" y="5227339"/>
            <a:ext cx="10961783" cy="768084"/>
          </a:xfrm>
        </p:spPr>
        <p:txBody>
          <a:bodyPr/>
          <a:lstStyle/>
          <a:p>
            <a:r>
              <a:rPr lang="en-US" dirty="0"/>
              <a:t>HTML Helpers and Tag Helpers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AF6DFB-8E33-41AC-8EE2-D0874E9107A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1026" name="Picture 2" descr="Ð ÐµÐ·ÑÐ»ÑÐ°Ñ Ñ Ð¸Ð·Ð¾Ð±ÑÐ°Ð¶ÐµÐ½Ð¸Ðµ Ð·Ð° tag helpers 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EFF1F4"/>
              </a:clrFrom>
              <a:clrTo>
                <a:srgbClr val="EFF1F4">
                  <a:alpha val="0"/>
                </a:srgbClr>
              </a:clrTo>
            </a:clrChange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6114" y="988292"/>
            <a:ext cx="6483090" cy="3315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2658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Helpers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3589" y="1169112"/>
            <a:ext cx="7265544" cy="5658388"/>
          </a:xfrm>
        </p:spPr>
        <p:txBody>
          <a:bodyPr>
            <a:normAutofit/>
          </a:bodyPr>
          <a:lstStyle/>
          <a:p>
            <a:r>
              <a:rPr lang="en-US" sz="3000" dirty="0"/>
              <a:t>Each </a:t>
            </a:r>
            <a:r>
              <a:rPr lang="en-US" sz="3000" noProof="1"/>
              <a:t>view inherits </a:t>
            </a:r>
            <a:r>
              <a:rPr lang="en-US" sz="3000" b="1" noProof="1">
                <a:solidFill>
                  <a:schemeClr val="bg1"/>
                </a:solidFill>
              </a:rPr>
              <a:t>RazorPage</a:t>
            </a:r>
          </a:p>
          <a:p>
            <a:pPr lvl="1">
              <a:buClr>
                <a:schemeClr val="tx1"/>
              </a:buClr>
            </a:pPr>
            <a:r>
              <a:rPr lang="en-US" sz="3000" b="1" noProof="1">
                <a:solidFill>
                  <a:schemeClr val="bg1"/>
                </a:solidFill>
              </a:rPr>
              <a:t>RazorPage</a:t>
            </a:r>
            <a:r>
              <a:rPr lang="en-US" sz="3000" noProof="1"/>
              <a:t> has a property named </a:t>
            </a:r>
            <a:r>
              <a:rPr lang="en-US" sz="3000" b="1" noProof="1">
                <a:solidFill>
                  <a:schemeClr val="bg1"/>
                </a:solidFill>
              </a:rPr>
              <a:t>Html</a:t>
            </a:r>
          </a:p>
          <a:p>
            <a:r>
              <a:rPr lang="en-US" sz="3000" dirty="0"/>
              <a:t>The </a:t>
            </a:r>
            <a:r>
              <a:rPr lang="en-US" sz="3000" b="1" dirty="0">
                <a:solidFill>
                  <a:schemeClr val="bg1"/>
                </a:solidFill>
              </a:rPr>
              <a:t>Html </a:t>
            </a:r>
            <a:r>
              <a:rPr lang="en-US" sz="3000" dirty="0"/>
              <a:t>Property has methods that </a:t>
            </a:r>
            <a:br>
              <a:rPr lang="en-US" sz="3000" dirty="0"/>
            </a:br>
            <a:r>
              <a:rPr lang="en-US" sz="3000" dirty="0"/>
              <a:t>return string can be used to:</a:t>
            </a:r>
          </a:p>
          <a:p>
            <a:pPr lvl="1"/>
            <a:r>
              <a:rPr lang="en-US" sz="2800" dirty="0"/>
              <a:t>Create inputs</a:t>
            </a:r>
          </a:p>
          <a:p>
            <a:pPr lvl="1"/>
            <a:r>
              <a:rPr lang="en-US" sz="2800" dirty="0"/>
              <a:t>Create links</a:t>
            </a:r>
          </a:p>
          <a:p>
            <a:pPr lvl="1"/>
            <a:r>
              <a:rPr lang="en-US" sz="2800" dirty="0"/>
              <a:t>Create forms</a:t>
            </a:r>
          </a:p>
          <a:p>
            <a:r>
              <a:rPr lang="en-US" sz="3000" dirty="0"/>
              <a:t>Avoid using HTML Helpers</a:t>
            </a:r>
          </a:p>
          <a:p>
            <a:pPr lvl="1"/>
            <a:r>
              <a:rPr lang="en-US" sz="2800" dirty="0"/>
              <a:t>Use Tag Helpers instead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8399" y="1315755"/>
            <a:ext cx="4236106" cy="1707363"/>
          </a:xfrm>
          <a:prstGeom prst="rect">
            <a:avLst/>
          </a:prstGeom>
          <a:ln>
            <a:noFill/>
          </a:ln>
          <a:effectLst/>
        </p:spPr>
      </p:pic>
      <p:graphicFrame>
        <p:nvGraphicFramePr>
          <p:cNvPr id="5" name="Content Placeholder 5">
            <a:extLst>
              <a:ext uri="{FF2B5EF4-FFF2-40B4-BE49-F238E27FC236}">
                <a16:creationId xmlns:a16="http://schemas.microsoft.com/office/drawing/2014/main" id="{F057D0FA-6C77-4D90-88D3-BAE05628455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6606059"/>
              </p:ext>
            </p:extLst>
          </p:nvPr>
        </p:nvGraphicFramePr>
        <p:xfrm>
          <a:off x="5579387" y="3355469"/>
          <a:ext cx="6235118" cy="31445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7559">
                  <a:extLst>
                    <a:ext uri="{9D8B030D-6E8A-4147-A177-3AD203B41FA5}">
                      <a16:colId xmlns:a16="http://schemas.microsoft.com/office/drawing/2014/main" val="2432350057"/>
                    </a:ext>
                  </a:extLst>
                </a:gridCol>
                <a:gridCol w="3117559">
                  <a:extLst>
                    <a:ext uri="{9D8B030D-6E8A-4147-A177-3AD203B41FA5}">
                      <a16:colId xmlns:a16="http://schemas.microsoft.com/office/drawing/2014/main" val="111404460"/>
                    </a:ext>
                  </a:extLst>
                </a:gridCol>
              </a:tblGrid>
              <a:tr h="359191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HTML Helpers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noProof="1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1632111"/>
                  </a:ext>
                </a:extLst>
              </a:tr>
              <a:tr h="448003">
                <a:tc>
                  <a:txBody>
                    <a:bodyPr/>
                    <a:lstStyle/>
                    <a:p>
                      <a:r>
                        <a:rPr lang="en-US" sz="2200" b="1" noProof="1">
                          <a:solidFill>
                            <a:schemeClr val="bg1"/>
                          </a:solidFill>
                        </a:rPr>
                        <a:t>@Html</a:t>
                      </a:r>
                      <a:r>
                        <a:rPr lang="en-US" sz="2200" b="1" baseline="0" noProof="1">
                          <a:solidFill>
                            <a:schemeClr val="bg1"/>
                          </a:solidFill>
                        </a:rPr>
                        <a:t>.ActionLink</a:t>
                      </a:r>
                      <a:endParaRPr lang="en-US" sz="2200" b="1" noProof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defTabSz="91440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</a:pPr>
                      <a:r>
                        <a:rPr lang="en-US" sz="2200" b="1" noProof="1">
                          <a:solidFill>
                            <a:schemeClr val="bg1"/>
                          </a:solidFill>
                        </a:rPr>
                        <a:t>@</a:t>
                      </a:r>
                      <a:r>
                        <a:rPr lang="en-US" altLang="en-US" sz="2200" b="1" noProof="1">
                          <a:solidFill>
                            <a:schemeClr val="bg1"/>
                          </a:solidFill>
                        </a:rPr>
                        <a:t>Html.TextBox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142882"/>
                  </a:ext>
                </a:extLst>
              </a:tr>
              <a:tr h="448003">
                <a:tc>
                  <a:txBody>
                    <a:bodyPr/>
                    <a:lstStyle/>
                    <a:p>
                      <a:r>
                        <a:rPr lang="en-US" sz="2200" b="1" kern="1200" noProof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@Html.BeginForm</a:t>
                      </a:r>
                      <a:endParaRPr lang="en-US" sz="2200" b="1" noProof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kern="1200" noProof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@</a:t>
                      </a:r>
                      <a:r>
                        <a:rPr lang="en-US" altLang="en-US" sz="2200" b="1" noProof="1">
                          <a:solidFill>
                            <a:schemeClr val="bg1"/>
                          </a:solidFill>
                        </a:rPr>
                        <a:t>Html.TextArea</a:t>
                      </a:r>
                      <a:endParaRPr lang="en-US" sz="2200" b="1" noProof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136783"/>
                  </a:ext>
                </a:extLst>
              </a:tr>
              <a:tr h="448003">
                <a:tc>
                  <a:txBody>
                    <a:bodyPr/>
                    <a:lstStyle/>
                    <a:p>
                      <a:r>
                        <a:rPr lang="en-US" sz="2200" b="1" noProof="1">
                          <a:solidFill>
                            <a:schemeClr val="bg1"/>
                          </a:solidFill>
                        </a:rPr>
                        <a:t>@Html.CheckBox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defTabSz="91440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</a:pPr>
                      <a:r>
                        <a:rPr lang="en-US" sz="2200" b="1" noProof="1">
                          <a:solidFill>
                            <a:schemeClr val="bg1"/>
                          </a:solidFill>
                        </a:rPr>
                        <a:t>@</a:t>
                      </a:r>
                      <a:r>
                        <a:rPr lang="en-US" altLang="en-US" sz="2200" b="1" noProof="1">
                          <a:solidFill>
                            <a:schemeClr val="bg1"/>
                          </a:solidFill>
                        </a:rPr>
                        <a:t>Html.Password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370318"/>
                  </a:ext>
                </a:extLst>
              </a:tr>
              <a:tr h="448003">
                <a:tc>
                  <a:txBody>
                    <a:bodyPr/>
                    <a:lstStyle/>
                    <a:p>
                      <a:r>
                        <a:rPr lang="en-US" sz="2200" b="1" kern="1200" noProof="1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@Html.Display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noProof="1">
                          <a:solidFill>
                            <a:schemeClr val="bg1"/>
                          </a:solidFill>
                        </a:rPr>
                        <a:t>@</a:t>
                      </a:r>
                      <a:r>
                        <a:rPr lang="en-US" altLang="en-US" sz="2200" b="1" noProof="1">
                          <a:solidFill>
                            <a:schemeClr val="bg1"/>
                          </a:solidFill>
                        </a:rPr>
                        <a:t>Html.Hidden</a:t>
                      </a:r>
                      <a:endParaRPr lang="en-US" sz="2200" b="1" noProof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051431"/>
                  </a:ext>
                </a:extLst>
              </a:tr>
              <a:tr h="447693">
                <a:tc>
                  <a:txBody>
                    <a:bodyPr/>
                    <a:lstStyle/>
                    <a:p>
                      <a:pPr marL="0" algn="l" defTabSz="1218438" rtl="0" eaLnBrk="1" latinLnBrk="1" hangingPunct="1"/>
                      <a:r>
                        <a:rPr lang="en-US" sz="2200" b="1" kern="1200" noProof="1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@Html.Editor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noProof="1">
                          <a:solidFill>
                            <a:schemeClr val="bg1"/>
                          </a:solidFill>
                        </a:rPr>
                        <a:t>@Html</a:t>
                      </a:r>
                      <a:r>
                        <a:rPr lang="en-US" sz="2200" b="1" baseline="0" noProof="1">
                          <a:solidFill>
                            <a:schemeClr val="bg1"/>
                          </a:solidFill>
                        </a:rPr>
                        <a:t>.Label</a:t>
                      </a:r>
                      <a:endParaRPr lang="en-US" sz="2200" b="1" noProof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2353393"/>
                  </a:ext>
                </a:extLst>
              </a:tr>
              <a:tr h="448003">
                <a:tc>
                  <a:txBody>
                    <a:bodyPr/>
                    <a:lstStyle/>
                    <a:p>
                      <a:pPr marL="0" marR="0" lvl="0" indent="0" algn="l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200" b="1" kern="1200" noProof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@Html.DropDownList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kern="1200" noProof="1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@</a:t>
                      </a:r>
                      <a:r>
                        <a:rPr lang="en-US" altLang="en-US" sz="2200" b="1" kern="1200" noProof="1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Html.Action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4113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6058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796EA02-B80A-4CED-9A4A-883D1ACE77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6618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Tag Helpers </a:t>
            </a:r>
            <a:r>
              <a:rPr lang="en-US" sz="3200" dirty="0"/>
              <a:t>enable the participation of Server-side code in the </a:t>
            </a:r>
            <a:br>
              <a:rPr lang="en-US" sz="3200" dirty="0"/>
            </a:br>
            <a:r>
              <a:rPr lang="en-US" sz="3200" dirty="0"/>
              <a:t>HTML element creation and rendering, in </a:t>
            </a:r>
            <a:r>
              <a:rPr lang="en-US" sz="3200" b="1" dirty="0">
                <a:solidFill>
                  <a:schemeClr val="bg1"/>
                </a:solidFill>
              </a:rPr>
              <a:t>Razor views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There are built-in </a:t>
            </a:r>
            <a:r>
              <a:rPr lang="en-US" sz="3000" b="1" dirty="0">
                <a:solidFill>
                  <a:schemeClr val="bg1"/>
                </a:solidFill>
              </a:rPr>
              <a:t>Tag Helpers </a:t>
            </a:r>
            <a:r>
              <a:rPr lang="en-US" sz="3000" dirty="0"/>
              <a:t>for many common tasks</a:t>
            </a:r>
          </a:p>
          <a:p>
            <a:pPr lvl="2">
              <a:buClr>
                <a:schemeClr val="tx1"/>
              </a:buClr>
            </a:pPr>
            <a:r>
              <a:rPr lang="en-US" sz="2800" dirty="0"/>
              <a:t>Forms, Links, Assets etc.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There are </a:t>
            </a:r>
            <a:r>
              <a:rPr lang="en-US" sz="3000" b="1" dirty="0">
                <a:solidFill>
                  <a:schemeClr val="bg1"/>
                </a:solidFill>
              </a:rPr>
              <a:t>custom</a:t>
            </a:r>
            <a:r>
              <a:rPr lang="en-US" sz="3000" dirty="0"/>
              <a:t> Tag Helpers in </a:t>
            </a:r>
            <a:r>
              <a:rPr lang="en-US" sz="3000" b="1" dirty="0">
                <a:solidFill>
                  <a:schemeClr val="bg1"/>
                </a:solidFill>
              </a:rPr>
              <a:t>GitHub</a:t>
            </a:r>
            <a:r>
              <a:rPr lang="en-US" sz="3000" dirty="0"/>
              <a:t> repos and </a:t>
            </a:r>
            <a:r>
              <a:rPr lang="en-US" sz="3000" b="1" dirty="0">
                <a:solidFill>
                  <a:schemeClr val="bg1"/>
                </a:solidFill>
              </a:rPr>
              <a:t>NuGet</a:t>
            </a:r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Tag Helpers </a:t>
            </a:r>
            <a:r>
              <a:rPr lang="en-US" sz="3200" dirty="0"/>
              <a:t>provide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An HTML-friendly development experience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A rich IntelliSense environment for creating Razor markup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A more productive, reliable and maintainable code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Tag Helpers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xfrm>
            <a:off x="11566525" y="6397625"/>
            <a:ext cx="428625" cy="307975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A680022-6286-4011-BC64-EB09C156C0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3127" y="1824135"/>
            <a:ext cx="1520890" cy="152089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6665509-4594-47D1-AD7C-263E54A239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927" y="3973036"/>
            <a:ext cx="1683065" cy="168306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882765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141571E-E596-4B60-AB43-83E90F2D3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 Helpers vs HTML Helpers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E7F76BD-5FA6-4EB4-ADE0-4128918FCC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5931"/>
            <a:ext cx="5824733" cy="4824103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Tag Helpers </a:t>
            </a:r>
            <a:r>
              <a:rPr lang="en-US" sz="3000" dirty="0"/>
              <a:t>attach to HTML</a:t>
            </a:r>
            <a:br>
              <a:rPr lang="en-US" sz="3000" dirty="0"/>
            </a:br>
            <a:r>
              <a:rPr lang="en-US" sz="3000" dirty="0"/>
              <a:t>elements in Razor Views</a:t>
            </a:r>
          </a:p>
          <a:p>
            <a:pPr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Tag Helpers </a:t>
            </a:r>
            <a:r>
              <a:rPr lang="en-US" sz="3000" dirty="0"/>
              <a:t>reduce the explicit</a:t>
            </a:r>
            <a:br>
              <a:rPr lang="en-US" sz="3000" dirty="0"/>
            </a:br>
            <a:r>
              <a:rPr lang="en-US" sz="3000" dirty="0"/>
              <a:t>transitions between </a:t>
            </a:r>
            <a:r>
              <a:rPr lang="en-US" sz="3000" b="1" dirty="0">
                <a:solidFill>
                  <a:schemeClr val="bg1"/>
                </a:solidFill>
              </a:rPr>
              <a:t>HTML</a:t>
            </a:r>
            <a:r>
              <a:rPr lang="en-US" sz="3000" dirty="0"/>
              <a:t> &amp; </a:t>
            </a:r>
            <a:r>
              <a:rPr lang="en-US" sz="3000" b="1" dirty="0">
                <a:solidFill>
                  <a:schemeClr val="bg1"/>
                </a:solidFill>
              </a:rPr>
              <a:t>C#</a:t>
            </a:r>
          </a:p>
          <a:p>
            <a:pPr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Tag Helpers </a:t>
            </a:r>
            <a:r>
              <a:rPr lang="en-US" sz="3000" dirty="0"/>
              <a:t>make the Razor</a:t>
            </a:r>
            <a:br>
              <a:rPr lang="en-US" sz="3000" dirty="0"/>
            </a:br>
            <a:r>
              <a:rPr lang="en-US" sz="3000" dirty="0"/>
              <a:t>markup quite </a:t>
            </a:r>
            <a:r>
              <a:rPr lang="en-US" sz="3000" b="1" dirty="0">
                <a:solidFill>
                  <a:schemeClr val="bg1"/>
                </a:solidFill>
              </a:rPr>
              <a:t>clean</a:t>
            </a:r>
            <a:r>
              <a:rPr lang="en-US" sz="3000" dirty="0"/>
              <a:t> and the </a:t>
            </a:r>
            <a:br>
              <a:rPr lang="en-US" sz="3000" dirty="0"/>
            </a:br>
            <a:r>
              <a:rPr lang="en-US" sz="3000" dirty="0"/>
              <a:t>views – quite </a:t>
            </a:r>
            <a:r>
              <a:rPr lang="en-US" sz="3000" b="1" dirty="0">
                <a:solidFill>
                  <a:schemeClr val="bg1"/>
                </a:solidFill>
              </a:rPr>
              <a:t>simple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72A6667-9677-44A1-B32B-2190814091F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76865" y="1195931"/>
            <a:ext cx="5824733" cy="4824103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HTML Helpers </a:t>
            </a:r>
            <a:r>
              <a:rPr lang="en-US" sz="3000" dirty="0"/>
              <a:t>are invoked as </a:t>
            </a:r>
            <a:br>
              <a:rPr lang="en-US" sz="3000" dirty="0"/>
            </a:br>
            <a:r>
              <a:rPr lang="en-US" sz="3000" dirty="0"/>
              <a:t>methods which generate content</a:t>
            </a:r>
          </a:p>
          <a:p>
            <a:pPr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HTML Helpers </a:t>
            </a:r>
            <a:r>
              <a:rPr lang="en-US" sz="3000" dirty="0"/>
              <a:t>tend to include a </a:t>
            </a:r>
            <a:br>
              <a:rPr lang="en-US" sz="3000" dirty="0"/>
            </a:br>
            <a:r>
              <a:rPr lang="en-US" sz="3000" dirty="0"/>
              <a:t>lot of C# code in the markup</a:t>
            </a:r>
          </a:p>
          <a:p>
            <a:pPr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HTML Helpers </a:t>
            </a:r>
            <a:r>
              <a:rPr lang="en-US" sz="3000" dirty="0"/>
              <a:t>use complex and </a:t>
            </a:r>
            <a:br>
              <a:rPr lang="en-US" sz="3000" dirty="0"/>
            </a:br>
            <a:r>
              <a:rPr lang="en-US" sz="3000" dirty="0"/>
              <a:t>very </a:t>
            </a:r>
            <a:r>
              <a:rPr lang="en-US" sz="3000" b="1" dirty="0">
                <a:solidFill>
                  <a:schemeClr val="bg1"/>
                </a:solidFill>
              </a:rPr>
              <a:t>C#-specific </a:t>
            </a:r>
            <a:r>
              <a:rPr lang="en-US" sz="3000" dirty="0"/>
              <a:t>Razor syntax in </a:t>
            </a:r>
            <a:br>
              <a:rPr lang="en-US" sz="3000" dirty="0"/>
            </a:br>
            <a:r>
              <a:rPr lang="en-US" sz="3000" dirty="0"/>
              <a:t>some cases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195501-D8BF-4883-9EF7-0F71495F975B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186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44C30BD-06A0-4716-BA39-20823CDE6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 Helpers vs HTML Helpers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B16392-99FF-4E1A-905C-C7A422F916D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599DDB9-1BC2-4437-B0A5-5D3A0E366C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435" y="1313183"/>
            <a:ext cx="6009213" cy="508401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B8A64AF-4FB2-47E4-B1C5-938AB0ED34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37" y="1313183"/>
            <a:ext cx="5897456" cy="5084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240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74215EB-1E63-454E-9507-092A997A7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your own Tag Helper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1DFC85-6820-4F2D-A0C4-DE527FFE51B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CB06E28C-2480-41BD-B6D7-911BBA596CEA}"/>
              </a:ext>
            </a:extLst>
          </p:cNvPr>
          <p:cNvSpPr txBox="1">
            <a:spLocks/>
          </p:cNvSpPr>
          <p:nvPr/>
        </p:nvSpPr>
        <p:spPr>
          <a:xfrm>
            <a:off x="196766" y="1243571"/>
            <a:ext cx="9413766" cy="31727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solidFill>
                  <a:schemeClr val="tx1"/>
                </a:solidFill>
                <a:effectLst/>
              </a:rPr>
              <a:t>[</a:t>
            </a:r>
            <a:r>
              <a:rPr lang="en-US" sz="1600" dirty="0">
                <a:solidFill>
                  <a:schemeClr val="bg1"/>
                </a:solidFill>
                <a:effectLst/>
              </a:rPr>
              <a:t>HtmlTargetElement</a:t>
            </a:r>
            <a:r>
              <a:rPr lang="en-US" sz="1600" dirty="0">
                <a:solidFill>
                  <a:schemeClr val="tx1"/>
                </a:solidFill>
                <a:effectLst/>
              </a:rPr>
              <a:t>("</a:t>
            </a:r>
            <a:r>
              <a:rPr lang="en-US" sz="1600" dirty="0">
                <a:solidFill>
                  <a:schemeClr val="bg1"/>
                </a:solidFill>
                <a:effectLst/>
              </a:rPr>
              <a:t>h1</a:t>
            </a:r>
            <a:r>
              <a:rPr lang="en-US" sz="1600" dirty="0">
                <a:solidFill>
                  <a:schemeClr val="tx1"/>
                </a:solidFill>
                <a:effectLst/>
              </a:rPr>
              <a:t>")]</a:t>
            </a:r>
          </a:p>
          <a:p>
            <a:r>
              <a:rPr lang="en-US" sz="1600" dirty="0">
                <a:solidFill>
                  <a:schemeClr val="tx1"/>
                </a:solidFill>
                <a:effectLst/>
              </a:rPr>
              <a:t>public class </a:t>
            </a:r>
            <a:r>
              <a:rPr lang="en-US" sz="1600" dirty="0">
                <a:solidFill>
                  <a:schemeClr val="bg1"/>
                </a:solidFill>
                <a:effectLst/>
              </a:rPr>
              <a:t>HelloTagHelper</a:t>
            </a:r>
            <a:r>
              <a:rPr lang="en-US" sz="1600" dirty="0">
                <a:solidFill>
                  <a:schemeClr val="tx1"/>
                </a:solidFill>
                <a:effectLst/>
              </a:rPr>
              <a:t> : </a:t>
            </a:r>
            <a:r>
              <a:rPr lang="en-US" sz="1600" dirty="0">
                <a:solidFill>
                  <a:schemeClr val="bg1"/>
                </a:solidFill>
                <a:effectLst/>
              </a:rPr>
              <a:t>TagHelper</a:t>
            </a:r>
          </a:p>
          <a:p>
            <a:r>
              <a:rPr lang="en-US" sz="1600" dirty="0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solidFill>
                  <a:schemeClr val="tx1"/>
                </a:solidFill>
                <a:effectLst/>
              </a:rPr>
              <a:t>    private const string MessageFormat = "Hello, {0}";</a:t>
            </a:r>
          </a:p>
          <a:p>
            <a:r>
              <a:rPr lang="en-US" sz="1600" dirty="0">
                <a:solidFill>
                  <a:schemeClr val="tx1"/>
                </a:solidFill>
                <a:effectLst/>
              </a:rPr>
              <a:t>    public string </a:t>
            </a:r>
            <a:r>
              <a:rPr lang="en-US" sz="1600" dirty="0">
                <a:solidFill>
                  <a:schemeClr val="bg1"/>
                </a:solidFill>
                <a:effectLst/>
              </a:rPr>
              <a:t>TargetName</a:t>
            </a:r>
            <a:r>
              <a:rPr lang="en-US" sz="1600" dirty="0">
                <a:solidFill>
                  <a:schemeClr val="tx1"/>
                </a:solidFill>
                <a:effectLst/>
              </a:rPr>
              <a:t> { get; set; }</a:t>
            </a:r>
          </a:p>
          <a:p>
            <a:endParaRPr lang="en-US" sz="1600" dirty="0">
              <a:solidFill>
                <a:schemeClr val="tx1"/>
              </a:solidFill>
              <a:effectLst/>
            </a:endParaRPr>
          </a:p>
          <a:p>
            <a:r>
              <a:rPr lang="en-US" sz="1600" dirty="0">
                <a:solidFill>
                  <a:schemeClr val="tx1"/>
                </a:solidFill>
                <a:effectLst/>
              </a:rPr>
              <a:t>    public override void </a:t>
            </a:r>
            <a:r>
              <a:rPr lang="en-US" sz="1600" dirty="0">
                <a:solidFill>
                  <a:schemeClr val="bg1"/>
                </a:solidFill>
                <a:effectLst/>
              </a:rPr>
              <a:t>Process</a:t>
            </a:r>
            <a:r>
              <a:rPr lang="en-US" sz="1600" dirty="0">
                <a:solidFill>
                  <a:schemeClr val="tx1"/>
                </a:solidFill>
                <a:effectLst/>
              </a:rPr>
              <a:t>(TagHelperContext context, TagHelperOutput </a:t>
            </a:r>
            <a:r>
              <a:rPr lang="en-US" sz="1600" dirty="0">
                <a:solidFill>
                  <a:schemeClr val="bg1"/>
                </a:solidFill>
                <a:effectLst/>
              </a:rPr>
              <a:t>output</a:t>
            </a:r>
            <a:r>
              <a:rPr lang="en-US" sz="1600" dirty="0">
                <a:solidFill>
                  <a:schemeClr val="tx1"/>
                </a:solidFill>
                <a:effectLst/>
              </a:rPr>
              <a:t>)</a:t>
            </a:r>
          </a:p>
          <a:p>
            <a:r>
              <a:rPr lang="en-US" sz="1600" dirty="0"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sz="1600" dirty="0">
                <a:solidFill>
                  <a:schemeClr val="tx1"/>
                </a:solidFill>
                <a:effectLst/>
              </a:rPr>
              <a:t>        string formattedMessage = string.Format(</a:t>
            </a:r>
            <a:r>
              <a:rPr lang="en-US" sz="1600" dirty="0">
                <a:solidFill>
                  <a:schemeClr val="bg1"/>
                </a:solidFill>
                <a:effectLst/>
              </a:rPr>
              <a:t>MessageFormat</a:t>
            </a:r>
            <a:r>
              <a:rPr lang="en-US" sz="1600" dirty="0">
                <a:solidFill>
                  <a:schemeClr val="tx1"/>
                </a:solidFill>
                <a:effectLst/>
              </a:rPr>
              <a:t>, </a:t>
            </a:r>
            <a:r>
              <a:rPr lang="en-US" sz="1600" dirty="0" err="1">
                <a:solidFill>
                  <a:schemeClr val="tx1"/>
                </a:solidFill>
                <a:effectLst/>
              </a:rPr>
              <a:t>this.</a:t>
            </a:r>
            <a:r>
              <a:rPr lang="en-US" sz="1600" dirty="0" err="1">
                <a:solidFill>
                  <a:schemeClr val="bg1"/>
                </a:solidFill>
                <a:effectLst/>
              </a:rPr>
              <a:t>TargetName</a:t>
            </a:r>
            <a:r>
              <a:rPr lang="en-US" sz="1600" dirty="0">
                <a:solidFill>
                  <a:schemeClr val="tx1"/>
                </a:solidFill>
                <a:effectLst/>
              </a:rPr>
              <a:t>);</a:t>
            </a:r>
          </a:p>
          <a:p>
            <a:r>
              <a:rPr lang="en-US" sz="1600" dirty="0">
                <a:solidFill>
                  <a:schemeClr val="tx1"/>
                </a:solidFill>
                <a:effectLst/>
              </a:rPr>
              <a:t>        </a:t>
            </a:r>
            <a:r>
              <a:rPr lang="en-US" sz="1600" dirty="0">
                <a:solidFill>
                  <a:schemeClr val="bg1"/>
                </a:solidFill>
                <a:effectLst/>
              </a:rPr>
              <a:t>output</a:t>
            </a:r>
            <a:r>
              <a:rPr lang="en-US" sz="1600" dirty="0">
                <a:solidFill>
                  <a:schemeClr val="tx1"/>
                </a:solidFill>
                <a:effectLst/>
              </a:rPr>
              <a:t>.</a:t>
            </a:r>
            <a:r>
              <a:rPr lang="en-US" sz="1600" dirty="0">
                <a:solidFill>
                  <a:schemeClr val="bg1"/>
                </a:solidFill>
                <a:effectLst/>
              </a:rPr>
              <a:t>Content</a:t>
            </a:r>
            <a:r>
              <a:rPr lang="en-US" sz="1600" dirty="0">
                <a:solidFill>
                  <a:schemeClr val="tx1"/>
                </a:solidFill>
                <a:effectLst/>
              </a:rPr>
              <a:t>.</a:t>
            </a:r>
            <a:r>
              <a:rPr lang="en-US" sz="1600" dirty="0">
                <a:solidFill>
                  <a:schemeClr val="bg1"/>
                </a:solidFill>
                <a:effectLst/>
              </a:rPr>
              <a:t>SetContent</a:t>
            </a:r>
            <a:r>
              <a:rPr lang="en-US" sz="1600" dirty="0">
                <a:solidFill>
                  <a:schemeClr val="tx1"/>
                </a:solidFill>
                <a:effectLst/>
              </a:rPr>
              <a:t>(formattedMessage);</a:t>
            </a:r>
          </a:p>
          <a:p>
            <a:r>
              <a:rPr lang="en-US" sz="1600" dirty="0">
                <a:solidFill>
                  <a:schemeClr val="tx1"/>
                </a:solidFill>
                <a:effectLst/>
              </a:rPr>
              <a:t>    }</a:t>
            </a:r>
          </a:p>
          <a:p>
            <a:r>
              <a:rPr lang="en-US" sz="1600" dirty="0">
                <a:solidFill>
                  <a:schemeClr val="tx1"/>
                </a:solidFill>
                <a:effectLst/>
              </a:rPr>
              <a:t>}</a:t>
            </a:r>
            <a:endParaRPr lang="en-US" sz="1600" b="0" dirty="0">
              <a:ln w="0"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CB06E28C-2480-41BD-B6D7-911BBA596CEA}"/>
              </a:ext>
            </a:extLst>
          </p:cNvPr>
          <p:cNvSpPr txBox="1">
            <a:spLocks/>
          </p:cNvSpPr>
          <p:nvPr/>
        </p:nvSpPr>
        <p:spPr>
          <a:xfrm>
            <a:off x="190405" y="4572445"/>
            <a:ext cx="9413766" cy="204938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700" dirty="0">
                <a:solidFill>
                  <a:schemeClr val="bg1"/>
                </a:solidFill>
                <a:effectLst/>
              </a:rPr>
              <a:t>@using WebApplication;</a:t>
            </a:r>
          </a:p>
          <a:p>
            <a:r>
              <a:rPr lang="en-US" sz="1700" dirty="0">
                <a:solidFill>
                  <a:schemeClr val="bg1"/>
                </a:solidFill>
                <a:effectLst/>
              </a:rPr>
              <a:t>@addTagHelper *, Microsoft.AspNetCore.Mvc.TagHelper</a:t>
            </a:r>
          </a:p>
          <a:p>
            <a:r>
              <a:rPr lang="en-US" sz="1700" dirty="0">
                <a:solidFill>
                  <a:schemeClr val="bg1"/>
                </a:solidFill>
                <a:effectLst/>
              </a:rPr>
              <a:t>@addTagHelper WebApplication.TagHelpersHelloTagHelper, WebApplication</a:t>
            </a:r>
          </a:p>
          <a:p>
            <a:endParaRPr lang="en-US" sz="1700" dirty="0">
              <a:solidFill>
                <a:schemeClr val="tx1"/>
              </a:solidFill>
              <a:effectLst/>
            </a:endParaRPr>
          </a:p>
          <a:p>
            <a:r>
              <a:rPr lang="en-US" sz="1700" dirty="0">
                <a:solidFill>
                  <a:schemeClr val="tx1"/>
                </a:solidFill>
                <a:effectLst/>
              </a:rPr>
              <a:t>&lt;div class="tag-helper-content"&gt;</a:t>
            </a:r>
          </a:p>
          <a:p>
            <a:r>
              <a:rPr lang="en-US" sz="1700" dirty="0">
                <a:solidFill>
                  <a:schemeClr val="tx1"/>
                </a:solidFill>
                <a:effectLst/>
              </a:rPr>
              <a:t>    &lt;h1 </a:t>
            </a:r>
            <a:r>
              <a:rPr lang="en-US" sz="1700" dirty="0">
                <a:solidFill>
                  <a:schemeClr val="bg1"/>
                </a:solidFill>
                <a:effectLst/>
              </a:rPr>
              <a:t>target-name=</a:t>
            </a:r>
            <a:r>
              <a:rPr lang="en-US" sz="1700" dirty="0">
                <a:solidFill>
                  <a:schemeClr val="tx1"/>
                </a:solidFill>
                <a:effectLst/>
              </a:rPr>
              <a:t>"John"&gt;&lt;/h1&gt;</a:t>
            </a:r>
          </a:p>
          <a:p>
            <a:r>
              <a:rPr lang="en-US" sz="1700" dirty="0">
                <a:solidFill>
                  <a:schemeClr val="tx1"/>
                </a:solidFill>
                <a:effectLst/>
              </a:rPr>
              <a:t>&lt;/div&gt;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5875" y="5028924"/>
            <a:ext cx="3286125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906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AF6DFB-8E33-41AC-8EE2-D0874E9107A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34D217B8-8AC6-4F07-816C-36FA4B7C17B2}"/>
              </a:ext>
            </a:extLst>
          </p:cNvPr>
          <p:cNvSpPr txBox="1">
            <a:spLocks/>
          </p:cNvSpPr>
          <p:nvPr/>
        </p:nvSpPr>
        <p:spPr>
          <a:xfrm>
            <a:off x="615108" y="5348637"/>
            <a:ext cx="10961783" cy="768084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5396" b="1" kern="1200" baseline="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Partial Views &amp; View Components</a:t>
            </a:r>
          </a:p>
        </p:txBody>
      </p:sp>
      <p:pic>
        <p:nvPicPr>
          <p:cNvPr id="3" name="Graphic 2" descr="Network">
            <a:extLst>
              <a:ext uri="{FF2B5EF4-FFF2-40B4-BE49-F238E27FC236}">
                <a16:creationId xmlns:a16="http://schemas.microsoft.com/office/drawing/2014/main" id="{7C80B409-C372-4DC0-BC6B-B21C7BCC36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09288" y="1604865"/>
            <a:ext cx="1973424" cy="197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873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Partial 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05" y="1138843"/>
            <a:ext cx="11804830" cy="5490557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Partial Views </a:t>
            </a:r>
            <a:r>
              <a:rPr lang="en-US" dirty="0"/>
              <a:t>render portions of a page</a:t>
            </a:r>
          </a:p>
          <a:p>
            <a:pPr lvl="1"/>
            <a:r>
              <a:rPr lang="en-US" dirty="0"/>
              <a:t>Break up large markup files into smaller components</a:t>
            </a:r>
          </a:p>
          <a:p>
            <a:pPr lvl="1"/>
            <a:r>
              <a:rPr lang="en-US" dirty="0"/>
              <a:t>Reduce the duplication of common view code</a:t>
            </a:r>
          </a:p>
          <a:p>
            <a:r>
              <a:rPr lang="en-US" dirty="0"/>
              <a:t>Razor partial views are normal views (</a:t>
            </a:r>
            <a:r>
              <a:rPr lang="en-US" b="1" noProof="1">
                <a:solidFill>
                  <a:schemeClr val="bg1"/>
                </a:solidFill>
              </a:rPr>
              <a:t>.cshtml </a:t>
            </a:r>
            <a:r>
              <a:rPr lang="en-US" dirty="0"/>
              <a:t>files)</a:t>
            </a:r>
          </a:p>
          <a:p>
            <a:pPr lvl="1"/>
            <a:r>
              <a:rPr lang="en-US" dirty="0"/>
              <a:t>Usually placed in /Shared/ or in the same directory where used</a:t>
            </a:r>
          </a:p>
          <a:p>
            <a:r>
              <a:rPr lang="en-US" dirty="0"/>
              <a:t>Can be referenced with HTML helper or Tag Helper</a:t>
            </a:r>
          </a:p>
          <a:p>
            <a:pPr lvl="1"/>
            <a:r>
              <a:rPr lang="en-US" dirty="0"/>
              <a:t>Html helpers: </a:t>
            </a:r>
            <a:r>
              <a:rPr lang="en-US" b="1" noProof="1">
                <a:solidFill>
                  <a:schemeClr val="bg1"/>
                </a:solidFill>
              </a:rPr>
              <a:t>Partial</a:t>
            </a:r>
            <a:r>
              <a:rPr lang="en-US" noProof="1"/>
              <a:t>, </a:t>
            </a:r>
            <a:r>
              <a:rPr lang="en-US" b="1" noProof="1">
                <a:solidFill>
                  <a:schemeClr val="bg1"/>
                </a:solidFill>
              </a:rPr>
              <a:t>PartialAsync</a:t>
            </a:r>
            <a:r>
              <a:rPr lang="en-US" noProof="1"/>
              <a:t>, </a:t>
            </a:r>
            <a:r>
              <a:rPr lang="en-US" b="1" noProof="1">
                <a:solidFill>
                  <a:schemeClr val="bg1"/>
                </a:solidFill>
              </a:rPr>
              <a:t>RenderPartial</a:t>
            </a:r>
            <a:r>
              <a:rPr lang="en-US" noProof="1"/>
              <a:t>, etc.</a:t>
            </a:r>
            <a:endParaRPr lang="en-US" b="1" noProof="1">
              <a:solidFill>
                <a:schemeClr val="bg1"/>
              </a:solidFill>
            </a:endParaRPr>
          </a:p>
          <a:p>
            <a:pPr lvl="1"/>
            <a:r>
              <a:rPr lang="en-US" noProof="1"/>
              <a:t>Tag helper: </a:t>
            </a:r>
            <a:r>
              <a:rPr lang="en-US" b="1" noProof="1">
                <a:solidFill>
                  <a:schemeClr val="bg1"/>
                </a:solidFill>
              </a:rPr>
              <a:t>&lt;partial name="" model="" view-data="" for="" /&gt;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301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AB10E29-A32E-44E4-836F-5A54F9D5CB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HTML Helper for Partial Views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Tag Helper for Partial Views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8AC1B40-9DE0-4EA5-97A1-56E498346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of Partial Views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BD9A35-EF18-4188-B12D-6926052E623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D8CDD04-739F-4C0A-8816-347ACAD63BC7}"/>
              </a:ext>
            </a:extLst>
          </p:cNvPr>
          <p:cNvSpPr txBox="1">
            <a:spLocks/>
          </p:cNvSpPr>
          <p:nvPr/>
        </p:nvSpPr>
        <p:spPr>
          <a:xfrm>
            <a:off x="728994" y="5256825"/>
            <a:ext cx="8511720" cy="14492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solidFill>
                  <a:schemeClr val="tx1"/>
                </a:solidFill>
                <a:effectLst/>
              </a:rPr>
              <a:t>@foreach (var product in Model.Products)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</a:t>
            </a:r>
            <a:r>
              <a:rPr lang="en-US" sz="2000" dirty="0">
                <a:solidFill>
                  <a:schemeClr val="bg1"/>
                </a:solidFill>
                <a:effectLst/>
              </a:rPr>
              <a:t>&lt;partial name="_ProductPartial" model="product" /&gt;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}</a:t>
            </a:r>
            <a:endParaRPr lang="en-US" sz="2000" b="0" dirty="0">
              <a:ln w="0"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0D8CDD04-739F-4C0A-8816-347ACAD63BC7}"/>
              </a:ext>
            </a:extLst>
          </p:cNvPr>
          <p:cNvSpPr txBox="1">
            <a:spLocks/>
          </p:cNvSpPr>
          <p:nvPr/>
        </p:nvSpPr>
        <p:spPr>
          <a:xfrm>
            <a:off x="728993" y="1865782"/>
            <a:ext cx="8511721" cy="2372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solidFill>
                  <a:schemeClr val="tx1"/>
                </a:solidFill>
                <a:effectLst/>
              </a:rPr>
              <a:t>@using </a:t>
            </a:r>
            <a:r>
              <a:rPr lang="en-US" sz="2000" dirty="0" err="1">
                <a:solidFill>
                  <a:schemeClr val="tx1"/>
                </a:solidFill>
                <a:effectLst/>
              </a:rPr>
              <a:t>WebApplication.Models</a:t>
            </a:r>
            <a:r>
              <a:rPr lang="en-US" sz="20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@model </a:t>
            </a:r>
            <a:r>
              <a:rPr lang="en-US" sz="2000" dirty="0" err="1">
                <a:solidFill>
                  <a:schemeClr val="tx1"/>
                </a:solidFill>
                <a:effectLst/>
              </a:rPr>
              <a:t>ProductsListViewModel</a:t>
            </a:r>
            <a:endParaRPr lang="en-US" sz="2000" dirty="0">
              <a:solidFill>
                <a:schemeClr val="tx1"/>
              </a:solidFill>
              <a:effectLst/>
            </a:endParaRPr>
          </a:p>
          <a:p>
            <a:endParaRPr lang="en-US" sz="2000" dirty="0">
              <a:solidFill>
                <a:schemeClr val="tx1"/>
              </a:solidFill>
              <a:effectLst/>
            </a:endParaRPr>
          </a:p>
          <a:p>
            <a:r>
              <a:rPr lang="sv-SE" sz="2000" dirty="0">
                <a:solidFill>
                  <a:schemeClr val="tx1"/>
                </a:solidFill>
                <a:effectLst/>
              </a:rPr>
              <a:t>@foreach (var </a:t>
            </a:r>
            <a:r>
              <a:rPr lang="en-US" sz="2000" dirty="0">
                <a:solidFill>
                  <a:schemeClr val="tx1"/>
                </a:solidFill>
                <a:effectLst/>
              </a:rPr>
              <a:t>product</a:t>
            </a:r>
            <a:r>
              <a:rPr lang="sv-SE" sz="2000" dirty="0">
                <a:solidFill>
                  <a:schemeClr val="tx1"/>
                </a:solidFill>
                <a:effectLst/>
              </a:rPr>
              <a:t> in Model.</a:t>
            </a:r>
            <a:r>
              <a:rPr lang="en-US" sz="2000" dirty="0">
                <a:solidFill>
                  <a:schemeClr val="tx1"/>
                </a:solidFill>
                <a:effectLst/>
              </a:rPr>
              <a:t>Products</a:t>
            </a:r>
            <a:r>
              <a:rPr lang="sv-SE" sz="2000" dirty="0">
                <a:solidFill>
                  <a:schemeClr val="tx1"/>
                </a:solidFill>
                <a:effectLst/>
              </a:rPr>
              <a:t>)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</a:t>
            </a:r>
            <a:r>
              <a:rPr lang="en-US" sz="2000" dirty="0">
                <a:solidFill>
                  <a:schemeClr val="bg1"/>
                </a:solidFill>
                <a:effectLst/>
              </a:rPr>
              <a:t>@await </a:t>
            </a:r>
            <a:r>
              <a:rPr lang="en-US" sz="2000" dirty="0" err="1">
                <a:solidFill>
                  <a:schemeClr val="bg1"/>
                </a:solidFill>
                <a:effectLst/>
              </a:rPr>
              <a:t>Html.PartialAsync</a:t>
            </a:r>
            <a:r>
              <a:rPr lang="en-US" sz="2000" dirty="0">
                <a:solidFill>
                  <a:schemeClr val="bg1"/>
                </a:solidFill>
                <a:effectLst/>
              </a:rPr>
              <a:t>("_</a:t>
            </a:r>
            <a:r>
              <a:rPr lang="en-US" sz="2000" dirty="0" err="1">
                <a:solidFill>
                  <a:schemeClr val="bg1"/>
                </a:solidFill>
                <a:effectLst/>
              </a:rPr>
              <a:t>ProductPartial</a:t>
            </a:r>
            <a:r>
              <a:rPr lang="en-US" sz="2000" dirty="0">
                <a:solidFill>
                  <a:schemeClr val="bg1"/>
                </a:solidFill>
                <a:effectLst/>
              </a:rPr>
              <a:t>", product);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99891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3A2BCE2-3ED4-4C86-831C-AA26CA9A54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773842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View Components </a:t>
            </a:r>
            <a:r>
              <a:rPr lang="en-US" sz="3000" dirty="0"/>
              <a:t>are similar to </a:t>
            </a:r>
            <a:r>
              <a:rPr lang="en-US" sz="3000" b="1" dirty="0">
                <a:solidFill>
                  <a:schemeClr val="bg1"/>
                </a:solidFill>
              </a:rPr>
              <a:t>Partial Views </a:t>
            </a:r>
            <a:r>
              <a:rPr lang="en-US" sz="3000" dirty="0"/>
              <a:t>but much more powerful</a:t>
            </a:r>
          </a:p>
          <a:p>
            <a:pPr lvl="1">
              <a:buClr>
                <a:schemeClr val="tx1"/>
              </a:buClr>
            </a:pPr>
            <a:r>
              <a:rPr lang="en-US" sz="2800" dirty="0"/>
              <a:t>No model binding</a:t>
            </a:r>
          </a:p>
          <a:p>
            <a:pPr lvl="1">
              <a:buClr>
                <a:schemeClr val="tx1"/>
              </a:buClr>
            </a:pPr>
            <a:r>
              <a:rPr lang="en-US" sz="2800" dirty="0"/>
              <a:t>Depend only on the data provided to it</a:t>
            </a:r>
          </a:p>
          <a:p>
            <a:pPr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View Components</a:t>
            </a:r>
            <a:r>
              <a:rPr lang="en-US" sz="3000" dirty="0"/>
              <a:t>:</a:t>
            </a:r>
          </a:p>
          <a:p>
            <a:pPr lvl="1">
              <a:buClr>
                <a:schemeClr val="tx1"/>
              </a:buClr>
            </a:pPr>
            <a:r>
              <a:rPr lang="en-US" sz="2800" dirty="0"/>
              <a:t>Render a </a:t>
            </a:r>
            <a:r>
              <a:rPr lang="en-US" sz="2800" b="1" dirty="0">
                <a:solidFill>
                  <a:schemeClr val="bg1"/>
                </a:solidFill>
              </a:rPr>
              <a:t>chunk</a:t>
            </a:r>
            <a:r>
              <a:rPr lang="en-US" sz="2800" dirty="0"/>
              <a:t> rather than a whole response</a:t>
            </a:r>
            <a:r>
              <a:rPr lang="bg-BG" sz="2800" dirty="0"/>
              <a:t> (</a:t>
            </a:r>
            <a:r>
              <a:rPr lang="en-US" sz="2800" dirty="0"/>
              <a:t>as in </a:t>
            </a:r>
            <a:r>
              <a:rPr lang="en-US" sz="2800" dirty="0" err="1"/>
              <a:t>Html.Action</a:t>
            </a:r>
            <a:r>
              <a:rPr lang="en-US" sz="2800" dirty="0"/>
              <a:t>())</a:t>
            </a:r>
          </a:p>
          <a:p>
            <a:pPr lvl="1">
              <a:buClr>
                <a:schemeClr val="tx1"/>
              </a:buClr>
            </a:pPr>
            <a:r>
              <a:rPr lang="en-US" sz="2800" dirty="0"/>
              <a:t>Can have parameters and business logic</a:t>
            </a:r>
          </a:p>
          <a:p>
            <a:pPr lvl="1">
              <a:buClr>
                <a:schemeClr val="tx1"/>
              </a:buClr>
            </a:pPr>
            <a:r>
              <a:rPr lang="en-US" sz="2800" dirty="0"/>
              <a:t>Is typically invoked from a </a:t>
            </a:r>
            <a:r>
              <a:rPr lang="en-US" sz="2800" b="1" dirty="0">
                <a:solidFill>
                  <a:schemeClr val="bg1"/>
                </a:solidFill>
              </a:rPr>
              <a:t>Layout</a:t>
            </a:r>
            <a:r>
              <a:rPr lang="en-US" sz="2800" dirty="0"/>
              <a:t> page</a:t>
            </a:r>
          </a:p>
          <a:p>
            <a:pPr lvl="1">
              <a:buClr>
                <a:schemeClr val="tx1"/>
              </a:buClr>
            </a:pPr>
            <a:r>
              <a:rPr lang="en-US" sz="2800" dirty="0"/>
              <a:t>Includes the same </a:t>
            </a:r>
            <a:r>
              <a:rPr lang="en-US" sz="2800" b="1" dirty="0">
                <a:solidFill>
                  <a:schemeClr val="bg1"/>
                </a:solidFill>
              </a:rPr>
              <a:t>S</a:t>
            </a:r>
            <a:r>
              <a:rPr lang="en-US" sz="2800" dirty="0"/>
              <a:t>-</a:t>
            </a:r>
            <a:r>
              <a:rPr lang="en-US" sz="2800" b="1" dirty="0">
                <a:solidFill>
                  <a:schemeClr val="bg1"/>
                </a:solidFill>
              </a:rPr>
              <a:t>o</a:t>
            </a:r>
            <a:r>
              <a:rPr lang="en-US" sz="2800" dirty="0"/>
              <a:t>-</a:t>
            </a:r>
            <a:r>
              <a:rPr lang="en-US" sz="2800" b="1" dirty="0">
                <a:solidFill>
                  <a:schemeClr val="bg1"/>
                </a:solidFill>
              </a:rPr>
              <a:t>C</a:t>
            </a:r>
            <a:r>
              <a:rPr lang="en-US" sz="2800" dirty="0"/>
              <a:t> and testability benefits between </a:t>
            </a:r>
            <a:br>
              <a:rPr lang="en-US" sz="2800" dirty="0"/>
            </a:br>
            <a:r>
              <a:rPr lang="en-US" sz="2800" dirty="0"/>
              <a:t>controller / view</a:t>
            </a:r>
            <a:endParaRPr lang="en-US" sz="3000" dirty="0"/>
          </a:p>
          <a:p>
            <a:pPr lvl="1"/>
            <a:endParaRPr lang="en-US" sz="2800" dirty="0"/>
          </a:p>
          <a:p>
            <a:pPr lvl="1"/>
            <a:endParaRPr lang="en-US" sz="2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18664D7-F3DB-4DB2-A10E-B1507F44F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Components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2C22F4-EE5D-4A31-9323-7D56B351948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6" name="Graphic 5" descr="Gears">
            <a:extLst>
              <a:ext uri="{FF2B5EF4-FFF2-40B4-BE49-F238E27FC236}">
                <a16:creationId xmlns:a16="http://schemas.microsoft.com/office/drawing/2014/main" id="{B6A9DF00-379E-4307-88E1-AE8471E85E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05286" y="1688569"/>
            <a:ext cx="2044422" cy="2044422"/>
          </a:xfrm>
          <a:prstGeom prst="rect">
            <a:avLst/>
          </a:prstGeom>
        </p:spPr>
      </p:pic>
      <p:pic>
        <p:nvPicPr>
          <p:cNvPr id="10" name="Graphic 9" descr="Table">
            <a:extLst>
              <a:ext uri="{FF2B5EF4-FFF2-40B4-BE49-F238E27FC236}">
                <a16:creationId xmlns:a16="http://schemas.microsoft.com/office/drawing/2014/main" id="{25DE0EC0-E5B8-4512-AB93-FCEB26E8D9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05092" y="4008401"/>
            <a:ext cx="1978090" cy="1978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168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br>
              <a:rPr lang="en-US" sz="6000" b="1" dirty="0"/>
            </a:br>
            <a:r>
              <a:rPr lang="en-US" sz="11500" b="1" noProof="1"/>
              <a:t>#csharp-web</a:t>
            </a:r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320954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0F1A452-45F6-4538-92EB-86D8332A320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391288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View components </a:t>
            </a:r>
            <a:r>
              <a:rPr lang="en-US" sz="3000" dirty="0"/>
              <a:t>are intended anywhere you have reusable rendering </a:t>
            </a:r>
            <a:br>
              <a:rPr lang="en-US" sz="3000" dirty="0"/>
            </a:br>
            <a:r>
              <a:rPr lang="en-US" sz="3000" dirty="0"/>
              <a:t>logic that's too complex for a partial view</a:t>
            </a:r>
          </a:p>
          <a:p>
            <a:pPr lvl="1"/>
            <a:r>
              <a:rPr lang="en-US" sz="2800" dirty="0"/>
              <a:t>Dynamic navigation menus</a:t>
            </a:r>
          </a:p>
          <a:p>
            <a:pPr lvl="1"/>
            <a:r>
              <a:rPr lang="en-US" sz="2800" dirty="0"/>
              <a:t>Login panels</a:t>
            </a:r>
          </a:p>
          <a:p>
            <a:pPr lvl="1"/>
            <a:r>
              <a:rPr lang="en-US" sz="2800" dirty="0"/>
              <a:t>Shopping carts</a:t>
            </a:r>
          </a:p>
          <a:p>
            <a:pPr lvl="1"/>
            <a:r>
              <a:rPr lang="en-US" sz="2800" dirty="0"/>
              <a:t>Sidebar content</a:t>
            </a:r>
          </a:p>
          <a:p>
            <a:pPr lvl="1"/>
            <a:r>
              <a:rPr lang="en-US" sz="2800" dirty="0"/>
              <a:t>Recently published</a:t>
            </a:r>
            <a:br>
              <a:rPr lang="bg-BG" sz="2800" dirty="0"/>
            </a:br>
            <a:r>
              <a:rPr lang="en-US" sz="2800" dirty="0"/>
              <a:t>articles</a:t>
            </a:r>
          </a:p>
          <a:p>
            <a:pPr lvl="1"/>
            <a:r>
              <a:rPr lang="en-US" sz="2800" dirty="0"/>
              <a:t>Tag cloud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6749960-3928-4245-BEAB-58E69A2D6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Components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6DC9EC-19A8-400D-83BD-4D4301CD491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D402F9-E84F-40F3-B2B9-A8BB5ADC0D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53"/>
          <a:stretch/>
        </p:blipFill>
        <p:spPr>
          <a:xfrm>
            <a:off x="4334743" y="2801078"/>
            <a:ext cx="7673755" cy="3596118"/>
          </a:xfrm>
          <a:prstGeom prst="roundRect">
            <a:avLst>
              <a:gd name="adj" fmla="val 6548"/>
            </a:avLst>
          </a:prstGeom>
        </p:spPr>
      </p:pic>
    </p:spTree>
    <p:extLst>
      <p:ext uri="{BB962C8B-B14F-4D97-AF65-F5344CB8AC3E}">
        <p14:creationId xmlns:p14="http://schemas.microsoft.com/office/powerpoint/2010/main" val="2405502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EE93EAE-39A0-4160-9434-FA0E7A379C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View Components </a:t>
            </a:r>
            <a:r>
              <a:rPr lang="en-US" dirty="0"/>
              <a:t>consist of 2 parts: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class</a:t>
            </a:r>
            <a:r>
              <a:rPr lang="en-US" dirty="0"/>
              <a:t> – typically derived from </a:t>
            </a:r>
            <a:r>
              <a:rPr lang="en-US" b="1" noProof="1">
                <a:solidFill>
                  <a:schemeClr val="bg1"/>
                </a:solidFill>
              </a:rPr>
              <a:t>ViewComponent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result</a:t>
            </a:r>
            <a:r>
              <a:rPr lang="en-US" dirty="0"/>
              <a:t> – typically a </a:t>
            </a:r>
            <a:r>
              <a:rPr lang="en-US" b="1" dirty="0">
                <a:solidFill>
                  <a:schemeClr val="bg1"/>
                </a:solidFill>
              </a:rPr>
              <a:t>View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View Components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Define their logic in a method called </a:t>
            </a:r>
            <a:r>
              <a:rPr lang="en-US" b="1" noProof="1">
                <a:solidFill>
                  <a:schemeClr val="bg1"/>
                </a:solidFill>
              </a:rPr>
              <a:t>InvokeAsync()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Never directly handle a </a:t>
            </a:r>
            <a:r>
              <a:rPr lang="en-US" b="1" dirty="0">
                <a:solidFill>
                  <a:schemeClr val="bg1"/>
                </a:solidFill>
              </a:rPr>
              <a:t>Request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Typically initialize a </a:t>
            </a:r>
            <a:r>
              <a:rPr lang="en-US" b="1" dirty="0">
                <a:solidFill>
                  <a:schemeClr val="bg1"/>
                </a:solidFill>
              </a:rPr>
              <a:t>Model</a:t>
            </a:r>
            <a:r>
              <a:rPr lang="en-US" dirty="0"/>
              <a:t> which is passed to the </a:t>
            </a:r>
            <a:r>
              <a:rPr lang="en-US" b="1" dirty="0">
                <a:solidFill>
                  <a:schemeClr val="bg1"/>
                </a:solidFill>
              </a:rPr>
              <a:t>View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777018A-8C17-418F-9013-9DDEB9E56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Components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63EEE4-F926-4E28-9FD6-F317FD1351B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393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5783704-95FC-47B3-BAFE-150CD7A8B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your </a:t>
            </a:r>
            <a:r>
              <a:rPr lang="en-US" noProof="1"/>
              <a:t>own ViewComponent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B6CF68-9867-4416-B886-6ED19D6FC99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6C8350B-744C-4CC3-BF8C-04562F58704F}"/>
              </a:ext>
            </a:extLst>
          </p:cNvPr>
          <p:cNvSpPr txBox="1">
            <a:spLocks/>
          </p:cNvSpPr>
          <p:nvPr/>
        </p:nvSpPr>
        <p:spPr>
          <a:xfrm>
            <a:off x="228128" y="1122273"/>
            <a:ext cx="9922636" cy="545031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700" dirty="0">
                <a:solidFill>
                  <a:schemeClr val="tx1"/>
                </a:solidFill>
                <a:effectLst/>
              </a:rPr>
              <a:t>[</a:t>
            </a:r>
            <a:r>
              <a:rPr lang="en-US" sz="1700" dirty="0">
                <a:solidFill>
                  <a:schemeClr val="bg1"/>
                </a:solidFill>
                <a:effectLst/>
              </a:rPr>
              <a:t>ViewComponent</a:t>
            </a:r>
            <a:r>
              <a:rPr lang="en-US" sz="1700" dirty="0">
                <a:solidFill>
                  <a:schemeClr val="tx1"/>
                </a:solidFill>
                <a:effectLst/>
              </a:rPr>
              <a:t>(</a:t>
            </a:r>
            <a:r>
              <a:rPr lang="en-US" sz="1700" dirty="0">
                <a:solidFill>
                  <a:schemeClr val="bg1"/>
                </a:solidFill>
                <a:effectLst/>
              </a:rPr>
              <a:t>Name</a:t>
            </a:r>
            <a:r>
              <a:rPr lang="en-US" sz="1700" dirty="0">
                <a:solidFill>
                  <a:schemeClr val="tx1"/>
                </a:solidFill>
                <a:effectLst/>
              </a:rPr>
              <a:t> = "</a:t>
            </a:r>
            <a:r>
              <a:rPr lang="en-US" sz="1700" dirty="0">
                <a:solidFill>
                  <a:schemeClr val="bg1"/>
                </a:solidFill>
                <a:effectLst/>
              </a:rPr>
              <a:t>HelloWorld</a:t>
            </a:r>
            <a:r>
              <a:rPr lang="en-US" sz="1700" dirty="0">
                <a:solidFill>
                  <a:schemeClr val="tx1"/>
                </a:solidFill>
                <a:effectLst/>
              </a:rPr>
              <a:t>")]</a:t>
            </a:r>
          </a:p>
          <a:p>
            <a:r>
              <a:rPr lang="en-US" sz="1700" dirty="0">
                <a:solidFill>
                  <a:schemeClr val="tx1"/>
                </a:solidFill>
                <a:effectLst/>
              </a:rPr>
              <a:t>public class </a:t>
            </a:r>
            <a:r>
              <a:rPr lang="en-US" sz="1700" dirty="0">
                <a:solidFill>
                  <a:schemeClr val="bg1"/>
                </a:solidFill>
                <a:effectLst/>
              </a:rPr>
              <a:t>HelloWorldViewComponent</a:t>
            </a:r>
            <a:r>
              <a:rPr lang="en-US" sz="1700" dirty="0">
                <a:solidFill>
                  <a:schemeClr val="tx1"/>
                </a:solidFill>
                <a:effectLst/>
              </a:rPr>
              <a:t> : </a:t>
            </a:r>
            <a:r>
              <a:rPr lang="en-US" sz="1700" dirty="0">
                <a:solidFill>
                  <a:schemeClr val="bg1"/>
                </a:solidFill>
                <a:effectLst/>
              </a:rPr>
              <a:t>ViewComponent</a:t>
            </a:r>
          </a:p>
          <a:p>
            <a:r>
              <a:rPr lang="en-US" sz="1700" dirty="0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700" dirty="0">
                <a:solidFill>
                  <a:schemeClr val="tx1"/>
                </a:solidFill>
                <a:effectLst/>
              </a:rPr>
              <a:t>    private readonly DataService dataService;</a:t>
            </a:r>
          </a:p>
          <a:p>
            <a:r>
              <a:rPr lang="en-US" sz="1700" dirty="0">
                <a:solidFill>
                  <a:schemeClr val="tx1"/>
                </a:solidFill>
                <a:effectLst/>
              </a:rPr>
              <a:t>    public </a:t>
            </a:r>
            <a:r>
              <a:rPr lang="en-US" sz="1700" dirty="0">
                <a:solidFill>
                  <a:schemeClr val="bg1"/>
                </a:solidFill>
                <a:effectLst/>
              </a:rPr>
              <a:t>HelloWorldViewComponent</a:t>
            </a:r>
            <a:r>
              <a:rPr lang="en-US" sz="1700" dirty="0">
                <a:solidFill>
                  <a:schemeClr val="tx1"/>
                </a:solidFill>
                <a:effectLst/>
              </a:rPr>
              <a:t>(DataService dataService)</a:t>
            </a:r>
          </a:p>
          <a:p>
            <a:r>
              <a:rPr lang="en-US" sz="1700" dirty="0"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sz="1700" dirty="0">
                <a:solidFill>
                  <a:schemeClr val="tx1"/>
                </a:solidFill>
                <a:effectLst/>
              </a:rPr>
              <a:t>        this.dataService = dataService;</a:t>
            </a:r>
          </a:p>
          <a:p>
            <a:r>
              <a:rPr lang="en-US" sz="1700" dirty="0">
                <a:solidFill>
                  <a:schemeClr val="tx1"/>
                </a:solidFill>
                <a:effectLst/>
              </a:rPr>
              <a:t>    }</a:t>
            </a:r>
          </a:p>
          <a:p>
            <a:endParaRPr lang="en-US" sz="1700" dirty="0">
              <a:solidFill>
                <a:schemeClr val="tx1"/>
              </a:solidFill>
              <a:effectLst/>
            </a:endParaRPr>
          </a:p>
          <a:p>
            <a:r>
              <a:rPr lang="en-US" sz="1700" dirty="0">
                <a:solidFill>
                  <a:schemeClr val="tx1"/>
                </a:solidFill>
                <a:effectLst/>
              </a:rPr>
              <a:t>    public async Task&lt;</a:t>
            </a:r>
            <a:r>
              <a:rPr lang="en-US" sz="1700" dirty="0">
                <a:solidFill>
                  <a:schemeClr val="bg1"/>
                </a:solidFill>
                <a:effectLst/>
              </a:rPr>
              <a:t>IViewComponentResult</a:t>
            </a:r>
            <a:r>
              <a:rPr lang="en-US" sz="1700" dirty="0">
                <a:solidFill>
                  <a:schemeClr val="tx1"/>
                </a:solidFill>
                <a:effectLst/>
              </a:rPr>
              <a:t>&gt; </a:t>
            </a:r>
            <a:r>
              <a:rPr lang="en-US" sz="1700" dirty="0">
                <a:solidFill>
                  <a:schemeClr val="bg1"/>
                </a:solidFill>
                <a:effectLst/>
              </a:rPr>
              <a:t>InvokeAsync</a:t>
            </a:r>
            <a:r>
              <a:rPr lang="en-US" sz="1700" dirty="0">
                <a:solidFill>
                  <a:schemeClr val="tx1"/>
                </a:solidFill>
                <a:effectLst/>
              </a:rPr>
              <a:t>(string name)</a:t>
            </a:r>
          </a:p>
          <a:p>
            <a:r>
              <a:rPr lang="en-US" sz="1700" dirty="0"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sz="1700" dirty="0">
                <a:solidFill>
                  <a:schemeClr val="tx1"/>
                </a:solidFill>
                <a:effectLst/>
              </a:rPr>
              <a:t>        string helloMessage = </a:t>
            </a:r>
            <a:br>
              <a:rPr lang="en-US" sz="1700" dirty="0">
                <a:solidFill>
                  <a:schemeClr val="tx1"/>
                </a:solidFill>
                <a:effectLst/>
              </a:rPr>
            </a:br>
            <a:r>
              <a:rPr lang="en-US" sz="1700" dirty="0">
                <a:solidFill>
                  <a:schemeClr val="tx1"/>
                </a:solidFill>
                <a:effectLst/>
              </a:rPr>
              <a:t>            await this.dataService.GetHelloAsync();</a:t>
            </a:r>
          </a:p>
          <a:p>
            <a:endParaRPr lang="en-US" sz="1700" dirty="0">
              <a:solidFill>
                <a:schemeClr val="tx1"/>
              </a:solidFill>
              <a:effectLst/>
            </a:endParaRPr>
          </a:p>
          <a:p>
            <a:r>
              <a:rPr lang="en-US" sz="1700" dirty="0">
                <a:solidFill>
                  <a:schemeClr val="tx1"/>
                </a:solidFill>
                <a:effectLst/>
              </a:rPr>
              <a:t>        this.ViewData["Message"] = helloMessage;</a:t>
            </a:r>
          </a:p>
          <a:p>
            <a:r>
              <a:rPr lang="en-US" sz="1700" dirty="0">
                <a:solidFill>
                  <a:schemeClr val="tx1"/>
                </a:solidFill>
                <a:effectLst/>
              </a:rPr>
              <a:t>        this.ViewData["Name"] = name;</a:t>
            </a:r>
          </a:p>
          <a:p>
            <a:endParaRPr lang="en-US" sz="1700" dirty="0">
              <a:solidFill>
                <a:schemeClr val="tx1"/>
              </a:solidFill>
              <a:effectLst/>
            </a:endParaRPr>
          </a:p>
          <a:p>
            <a:r>
              <a:rPr lang="en-US" sz="1700" dirty="0">
                <a:solidFill>
                  <a:schemeClr val="tx1"/>
                </a:solidFill>
                <a:effectLst/>
              </a:rPr>
              <a:t>        return </a:t>
            </a:r>
            <a:r>
              <a:rPr lang="en-US" sz="1700" dirty="0">
                <a:solidFill>
                  <a:schemeClr val="bg1"/>
                </a:solidFill>
                <a:effectLst/>
              </a:rPr>
              <a:t>View</a:t>
            </a:r>
            <a:r>
              <a:rPr lang="en-US" sz="1700" dirty="0">
                <a:solidFill>
                  <a:schemeClr val="tx1"/>
                </a:solidFill>
                <a:effectLst/>
              </a:rPr>
              <a:t>();</a:t>
            </a:r>
          </a:p>
          <a:p>
            <a:r>
              <a:rPr lang="en-US" sz="1700" dirty="0">
                <a:solidFill>
                  <a:schemeClr val="tx1"/>
                </a:solidFill>
                <a:effectLst/>
              </a:rPr>
              <a:t>    }</a:t>
            </a:r>
          </a:p>
          <a:p>
            <a:r>
              <a:rPr lang="en-US" sz="1700" dirty="0">
                <a:solidFill>
                  <a:schemeClr val="tx1"/>
                </a:solidFill>
                <a:effectLst/>
              </a:rPr>
              <a:t>}</a:t>
            </a:r>
            <a:endParaRPr lang="en-US" sz="1700" b="0" dirty="0">
              <a:ln w="0"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36956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your </a:t>
            </a:r>
            <a:r>
              <a:rPr lang="en-US" noProof="1"/>
              <a:t>own ViewComponent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16C8350B-744C-4CC3-BF8C-04562F58704F}"/>
              </a:ext>
            </a:extLst>
          </p:cNvPr>
          <p:cNvSpPr txBox="1">
            <a:spLocks/>
          </p:cNvSpPr>
          <p:nvPr/>
        </p:nvSpPr>
        <p:spPr>
          <a:xfrm>
            <a:off x="666855" y="1314939"/>
            <a:ext cx="8227763" cy="83366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nn-NO" sz="2000" dirty="0">
                <a:solidFill>
                  <a:schemeClr val="tx1"/>
                </a:solidFill>
                <a:effectLst/>
              </a:rPr>
              <a:t>@* In Default.cshtml *@</a:t>
            </a:r>
          </a:p>
          <a:p>
            <a:r>
              <a:rPr lang="nn-NO" sz="2000" dirty="0">
                <a:solidFill>
                  <a:schemeClr val="tx1"/>
                </a:solidFill>
                <a:effectLst/>
              </a:rPr>
              <a:t>&lt;h1&gt;</a:t>
            </a:r>
            <a:r>
              <a:rPr lang="nn-NO" sz="2000" dirty="0">
                <a:solidFill>
                  <a:schemeClr val="bg1"/>
                </a:solidFill>
                <a:effectLst/>
              </a:rPr>
              <a:t>@ViewData</a:t>
            </a:r>
            <a:r>
              <a:rPr lang="nn-NO" sz="2000" dirty="0">
                <a:solidFill>
                  <a:schemeClr val="tx1"/>
                </a:solidFill>
                <a:effectLst/>
              </a:rPr>
              <a:t>["Message"]!!! I am </a:t>
            </a:r>
            <a:r>
              <a:rPr lang="nn-NO" sz="2000" dirty="0">
                <a:solidFill>
                  <a:schemeClr val="bg1"/>
                </a:solidFill>
                <a:effectLst/>
              </a:rPr>
              <a:t>@ViewData</a:t>
            </a:r>
            <a:r>
              <a:rPr lang="nn-NO" sz="2000" dirty="0">
                <a:solidFill>
                  <a:schemeClr val="tx1"/>
                </a:solidFill>
                <a:effectLst/>
              </a:rPr>
              <a:t>["Name"]&lt;/h1&gt;</a:t>
            </a:r>
            <a:endParaRPr lang="en-US" sz="2000" dirty="0">
              <a:solidFill>
                <a:schemeClr val="tx1"/>
              </a:solidFill>
              <a:effectLst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6C8350B-744C-4CC3-BF8C-04562F58704F}"/>
              </a:ext>
            </a:extLst>
          </p:cNvPr>
          <p:cNvSpPr txBox="1">
            <a:spLocks/>
          </p:cNvSpPr>
          <p:nvPr/>
        </p:nvSpPr>
        <p:spPr>
          <a:xfrm>
            <a:off x="666855" y="2480138"/>
            <a:ext cx="10361364" cy="14492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solidFill>
                  <a:schemeClr val="tx1"/>
                </a:solidFill>
                <a:effectLst/>
              </a:rPr>
              <a:t>&lt;div class="</a:t>
            </a:r>
            <a:r>
              <a:rPr lang="en-US" sz="2000" dirty="0">
                <a:solidFill>
                  <a:schemeClr val="bg1"/>
                </a:solidFill>
                <a:effectLst/>
              </a:rPr>
              <a:t>view-component-content</a:t>
            </a:r>
            <a:r>
              <a:rPr lang="en-US" sz="2000" dirty="0">
                <a:solidFill>
                  <a:schemeClr val="tx1"/>
                </a:solidFill>
                <a:effectLst/>
              </a:rPr>
              <a:t>"&gt;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</a:t>
            </a:r>
            <a:r>
              <a:rPr lang="en-US" sz="2000" dirty="0">
                <a:solidFill>
                  <a:schemeClr val="bg1"/>
                </a:solidFill>
                <a:effectLst/>
              </a:rPr>
              <a:t>@await Component.InvokeAsync</a:t>
            </a:r>
            <a:r>
              <a:rPr lang="en-US" sz="2000" dirty="0">
                <a:solidFill>
                  <a:schemeClr val="tx1"/>
                </a:solidFill>
                <a:effectLst/>
              </a:rPr>
              <a:t>("</a:t>
            </a:r>
            <a:r>
              <a:rPr lang="en-US" sz="2000" dirty="0">
                <a:solidFill>
                  <a:schemeClr val="bg1"/>
                </a:solidFill>
                <a:effectLst/>
              </a:rPr>
              <a:t>HelloWorld</a:t>
            </a:r>
            <a:r>
              <a:rPr lang="en-US" sz="2000" dirty="0">
                <a:solidFill>
                  <a:schemeClr val="tx1"/>
                </a:solidFill>
                <a:effectLst/>
              </a:rPr>
              <a:t>", new { name = "David" });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&lt;</a:t>
            </a:r>
            <a:r>
              <a:rPr lang="en-US" sz="2000" dirty="0">
                <a:solidFill>
                  <a:schemeClr val="bg1"/>
                </a:solidFill>
                <a:effectLst/>
              </a:rPr>
              <a:t>vc:HelloWorld</a:t>
            </a:r>
            <a:r>
              <a:rPr lang="en-US" sz="2000" dirty="0">
                <a:solidFill>
                  <a:schemeClr val="tx1"/>
                </a:solidFill>
                <a:effectLst/>
              </a:rPr>
              <a:t> name="John"&gt;&lt;/vc:HelloWorld&gt;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&lt;/div&gt;</a:t>
            </a:r>
          </a:p>
        </p:txBody>
      </p:sp>
      <p:sp>
        <p:nvSpPr>
          <p:cNvPr id="7" name="Arrow: Down 13">
            <a:extLst>
              <a:ext uri="{FF2B5EF4-FFF2-40B4-BE49-F238E27FC236}">
                <a16:creationId xmlns:a16="http://schemas.microsoft.com/office/drawing/2014/main" id="{B4C2EABB-4565-4510-B6A7-7CB7061EE753}"/>
              </a:ext>
            </a:extLst>
          </p:cNvPr>
          <p:cNvSpPr/>
          <p:nvPr/>
        </p:nvSpPr>
        <p:spPr bwMode="auto">
          <a:xfrm>
            <a:off x="3501545" y="4176117"/>
            <a:ext cx="325598" cy="40009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219" y="4822974"/>
            <a:ext cx="5810250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942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363" y="1655763"/>
            <a:ext cx="7583187" cy="4773612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</p:spPr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5" y="1293737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981899" y="3303461"/>
            <a:ext cx="2883428" cy="3120594"/>
          </a:xfrm>
          <a:prstGeom prst="rect">
            <a:avLst/>
          </a:prstGeom>
        </p:spPr>
      </p:pic>
      <p:sp>
        <p:nvSpPr>
          <p:cNvPr id="18" name="Content Placeholder 4">
            <a:extLst>
              <a:ext uri="{FF2B5EF4-FFF2-40B4-BE49-F238E27FC236}">
                <a16:creationId xmlns:a16="http://schemas.microsoft.com/office/drawing/2014/main" id="{4590A806-0A84-4D36-BED0-A1686C4CE8EA}"/>
              </a:ext>
            </a:extLst>
          </p:cNvPr>
          <p:cNvSpPr txBox="1">
            <a:spLocks/>
          </p:cNvSpPr>
          <p:nvPr/>
        </p:nvSpPr>
        <p:spPr>
          <a:xfrm>
            <a:off x="684886" y="1523311"/>
            <a:ext cx="7766664" cy="4873886"/>
          </a:xfrm>
          <a:prstGeom prst="rect">
            <a:avLst/>
          </a:prstGeom>
        </p:spPr>
        <p:txBody>
          <a:bodyPr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b="1" noProof="1">
                <a:solidFill>
                  <a:schemeClr val="bg1"/>
                </a:solidFill>
              </a:rPr>
              <a:t>Razor View Engine </a:t>
            </a:r>
            <a:r>
              <a:rPr lang="en-US" sz="3200" b="1" noProof="1">
                <a:solidFill>
                  <a:schemeClr val="bg2"/>
                </a:solidFill>
              </a:rPr>
              <a:t>Essentials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b="1" noProof="1">
                <a:solidFill>
                  <a:schemeClr val="bg2"/>
                </a:solidFill>
              </a:rPr>
              <a:t>Razor </a:t>
            </a:r>
            <a:r>
              <a:rPr lang="en-US" sz="3200" b="1" noProof="1">
                <a:solidFill>
                  <a:schemeClr val="bg1"/>
                </a:solidFill>
              </a:rPr>
              <a:t>Syntax</a:t>
            </a:r>
            <a:endParaRPr lang="bg-BG" sz="3200" b="1" noProof="1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Layout</a:t>
            </a:r>
            <a:r>
              <a:rPr lang="en-US" sz="3200" b="1" dirty="0">
                <a:solidFill>
                  <a:schemeClr val="bg2"/>
                </a:solidFill>
              </a:rPr>
              <a:t> and Special Views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b="1" noProof="1">
                <a:solidFill>
                  <a:schemeClr val="bg1"/>
                </a:solidFill>
              </a:rPr>
              <a:t>Sections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b="1" noProof="1">
                <a:solidFill>
                  <a:schemeClr val="bg1"/>
                </a:solidFill>
              </a:rPr>
              <a:t>Tag</a:t>
            </a:r>
            <a:r>
              <a:rPr lang="en-US" sz="3200" b="1" noProof="1">
                <a:solidFill>
                  <a:schemeClr val="bg2"/>
                </a:solidFill>
              </a:rPr>
              <a:t> Helpers &amp; </a:t>
            </a:r>
            <a:r>
              <a:rPr lang="en-US" sz="3200" b="1" noProof="1">
                <a:solidFill>
                  <a:schemeClr val="bg1"/>
                </a:solidFill>
              </a:rPr>
              <a:t>HTML</a:t>
            </a:r>
            <a:r>
              <a:rPr lang="en-US" sz="3200" b="1" noProof="1">
                <a:solidFill>
                  <a:schemeClr val="bg2"/>
                </a:solidFill>
              </a:rPr>
              <a:t> Helpers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b="1" noProof="1">
                <a:solidFill>
                  <a:schemeClr val="bg1"/>
                </a:solidFill>
              </a:rPr>
              <a:t>Partial Views </a:t>
            </a:r>
            <a:r>
              <a:rPr lang="en-US" sz="3200" b="1" noProof="1">
                <a:solidFill>
                  <a:schemeClr val="bg2"/>
                </a:solidFill>
              </a:rPr>
              <a:t>&amp; </a:t>
            </a:r>
            <a:r>
              <a:rPr lang="en-US" sz="3200" b="1" noProof="1">
                <a:solidFill>
                  <a:schemeClr val="bg1"/>
                </a:solidFill>
              </a:rPr>
              <a:t>View Components</a:t>
            </a:r>
            <a:endParaRPr lang="bg-BG" sz="3200" b="1" noProof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546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588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>
                <a:hlinkClick r:id="rId3"/>
              </a:rPr>
              <a:t>https://softuni.bg/trainings/courses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047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947" y="4535549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8697" y="4535549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975" y="2475025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698" y="2475025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765" y="1444763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8697" y="1444763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8078" y="1444763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1904" y="3505287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19"/>
          </p:cNvPr>
          <p:cNvPicPr>
            <a:picLocks noChangeAspect="1" noChangeArrowheads="1"/>
          </p:cNvPicPr>
          <p:nvPr/>
        </p:nvPicPr>
        <p:blipFill rotWithShape="1">
          <a:blip r:embed="rId2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3643" y="3505287"/>
            <a:ext cx="226966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8698" y="3505287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6704669" y="5565810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5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3490493" y="5565810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3083640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3345" y="1711221"/>
            <a:ext cx="8225314" cy="4149116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480938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1" y="2538113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728" y="2057401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4201" y="3654372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286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48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3385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9F3D278-388C-43C2-A8CD-A9475A0A87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5108" y="5322080"/>
            <a:ext cx="10961783" cy="768084"/>
          </a:xfrm>
        </p:spPr>
        <p:txBody>
          <a:bodyPr/>
          <a:lstStyle/>
          <a:p>
            <a:r>
              <a:rPr lang="en-US" dirty="0"/>
              <a:t>View Engine Essentials</a:t>
            </a:r>
          </a:p>
        </p:txBody>
      </p:sp>
      <p:pic>
        <p:nvPicPr>
          <p:cNvPr id="6" name="Graphic 5" descr="Atom">
            <a:extLst>
              <a:ext uri="{FF2B5EF4-FFF2-40B4-BE49-F238E27FC236}">
                <a16:creationId xmlns:a16="http://schemas.microsoft.com/office/drawing/2014/main" id="{627604A8-2BA3-48CE-862C-066EA9AA3B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70156" y="1397902"/>
            <a:ext cx="2451686" cy="245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568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F289C25-2C45-4439-9F5F-CAEDB965A4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Views</a:t>
            </a:r>
            <a:r>
              <a:rPr lang="en-US" sz="3200" dirty="0"/>
              <a:t> in </a:t>
            </a:r>
            <a:r>
              <a:rPr lang="en-US" sz="3200" b="1" dirty="0">
                <a:solidFill>
                  <a:schemeClr val="bg1"/>
                </a:solidFill>
              </a:rPr>
              <a:t>ASP.NET Core MVC </a:t>
            </a:r>
            <a:r>
              <a:rPr lang="en-US" sz="3200" dirty="0"/>
              <a:t>use the </a:t>
            </a:r>
            <a:r>
              <a:rPr lang="en-US" sz="3200" b="1" dirty="0">
                <a:solidFill>
                  <a:schemeClr val="bg1"/>
                </a:solidFill>
              </a:rPr>
              <a:t>Razor View Engine </a:t>
            </a:r>
            <a:r>
              <a:rPr lang="en-US" sz="3200" dirty="0"/>
              <a:t>to embed</a:t>
            </a:r>
            <a:r>
              <a:rPr lang="en-US" sz="3000" dirty="0"/>
              <a:t> </a:t>
            </a:r>
            <a:br>
              <a:rPr lang="en-US" sz="3000" dirty="0"/>
            </a:br>
            <a:r>
              <a:rPr lang="en-US" sz="3000" dirty="0"/>
              <a:t>.NET Code in HTML Markup.</a:t>
            </a:r>
          </a:p>
          <a:p>
            <a:pPr lvl="1">
              <a:buClr>
                <a:schemeClr val="tx1"/>
              </a:buClr>
            </a:pPr>
            <a:r>
              <a:rPr lang="en-US" sz="2800" dirty="0"/>
              <a:t>Usually, they contain minimal logic, related only to presenting data</a:t>
            </a:r>
          </a:p>
          <a:p>
            <a:r>
              <a:rPr lang="en-US" sz="3000" dirty="0"/>
              <a:t>Data can be passed to a View by using the </a:t>
            </a:r>
            <a:r>
              <a:rPr lang="en-US" sz="3000" b="1" noProof="1">
                <a:solidFill>
                  <a:schemeClr val="bg1"/>
                </a:solidFill>
              </a:rPr>
              <a:t>ViewData</a:t>
            </a:r>
            <a:r>
              <a:rPr lang="en-US" sz="3000" dirty="0"/>
              <a:t>, </a:t>
            </a:r>
            <a:r>
              <a:rPr lang="en-US" sz="3000" b="1" noProof="1">
                <a:solidFill>
                  <a:schemeClr val="bg1"/>
                </a:solidFill>
              </a:rPr>
              <a:t>ViewBag</a:t>
            </a:r>
            <a:r>
              <a:rPr lang="en-US" sz="3000" dirty="0"/>
              <a:t> or </a:t>
            </a:r>
            <a:br>
              <a:rPr lang="en-US" sz="3000" dirty="0"/>
            </a:br>
            <a:r>
              <a:rPr lang="en-US" sz="3000" dirty="0"/>
              <a:t>through a </a:t>
            </a:r>
            <a:r>
              <a:rPr lang="en-US" sz="3000" b="1" noProof="1">
                <a:solidFill>
                  <a:schemeClr val="bg1"/>
                </a:solidFill>
              </a:rPr>
              <a:t>ViewModel</a:t>
            </a:r>
            <a:r>
              <a:rPr lang="en-US" sz="3000" dirty="0"/>
              <a:t> (Strongly-Typed View).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51B1BE9-EF2E-4CC4-B6C2-BE0C2DE21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Engine Essentials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081F15-0EB8-4470-9918-47077CDD95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643" y="4540029"/>
            <a:ext cx="5288765" cy="15914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08F4DB4-5132-443F-8083-0715A6309B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0256" y="4481476"/>
            <a:ext cx="4762151" cy="1708558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D127EB2D-FB04-47AA-8D74-3BB6F6C43CDF}"/>
              </a:ext>
            </a:extLst>
          </p:cNvPr>
          <p:cNvSpPr/>
          <p:nvPr/>
        </p:nvSpPr>
        <p:spPr bwMode="auto">
          <a:xfrm>
            <a:off x="6026750" y="5093159"/>
            <a:ext cx="550506" cy="48519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97775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6850" y="1356681"/>
            <a:ext cx="11817350" cy="5202237"/>
          </a:xfrm>
        </p:spPr>
        <p:txBody>
          <a:bodyPr>
            <a:normAutofit fontScale="92500" lnSpcReduction="20000"/>
          </a:bodyPr>
          <a:lstStyle/>
          <a:p>
            <a:r>
              <a:rPr lang="en-US" noProof="1"/>
              <a:t>With </a:t>
            </a:r>
            <a:r>
              <a:rPr lang="en-US" b="1" noProof="1">
                <a:solidFill>
                  <a:schemeClr val="bg1"/>
                </a:solidFill>
              </a:rPr>
              <a:t>ViewBag</a:t>
            </a:r>
            <a:r>
              <a:rPr lang="en-US" noProof="1"/>
              <a:t> (</a:t>
            </a:r>
            <a:r>
              <a:rPr lang="en-US" b="1" noProof="1">
                <a:solidFill>
                  <a:schemeClr val="bg1"/>
                </a:solidFill>
              </a:rPr>
              <a:t>dynamic</a:t>
            </a:r>
            <a:r>
              <a:rPr lang="en-US" noProof="1"/>
              <a:t> type):</a:t>
            </a:r>
          </a:p>
          <a:p>
            <a:pPr lvl="1"/>
            <a:r>
              <a:rPr lang="en-US" noProof="1"/>
              <a:t>Action: </a:t>
            </a:r>
            <a:r>
              <a:rPr lang="en-US" b="1" noProof="1">
                <a:solidFill>
                  <a:schemeClr val="bg1"/>
                </a:solidFill>
              </a:rPr>
              <a:t>ViewBag</a:t>
            </a:r>
            <a:r>
              <a:rPr lang="en-US" noProof="1"/>
              <a:t>.</a:t>
            </a:r>
            <a:r>
              <a:rPr lang="en-US" b="1" noProof="1">
                <a:solidFill>
                  <a:schemeClr val="bg1"/>
                </a:solidFill>
              </a:rPr>
              <a:t>Message</a:t>
            </a:r>
            <a:r>
              <a:rPr lang="en-US" noProof="1"/>
              <a:t> = "</a:t>
            </a:r>
            <a:r>
              <a:rPr lang="en-US" b="1" noProof="1">
                <a:solidFill>
                  <a:schemeClr val="bg1"/>
                </a:solidFill>
              </a:rPr>
              <a:t>Hello World!</a:t>
            </a:r>
            <a:r>
              <a:rPr lang="en-US" noProof="1"/>
              <a:t>";</a:t>
            </a:r>
          </a:p>
          <a:p>
            <a:pPr lvl="1"/>
            <a:r>
              <a:rPr lang="en-US" noProof="1"/>
              <a:t>View: </a:t>
            </a:r>
            <a:r>
              <a:rPr lang="en-US" b="1" noProof="1">
                <a:solidFill>
                  <a:schemeClr val="bg1"/>
                </a:solidFill>
              </a:rPr>
              <a:t>@ViewBag</a:t>
            </a:r>
            <a:r>
              <a:rPr lang="en-US" noProof="1"/>
              <a:t>.</a:t>
            </a:r>
            <a:r>
              <a:rPr lang="en-US" b="1" noProof="1">
                <a:solidFill>
                  <a:schemeClr val="bg1"/>
                </a:solidFill>
              </a:rPr>
              <a:t>Message</a:t>
            </a:r>
            <a:r>
              <a:rPr lang="en-US" noProof="1"/>
              <a:t> </a:t>
            </a:r>
          </a:p>
          <a:p>
            <a:r>
              <a:rPr lang="en-US" noProof="1"/>
              <a:t>With </a:t>
            </a:r>
            <a:r>
              <a:rPr lang="en-US" b="1" noProof="1">
                <a:solidFill>
                  <a:schemeClr val="bg1"/>
                </a:solidFill>
              </a:rPr>
              <a:t>ViewData</a:t>
            </a:r>
            <a:r>
              <a:rPr lang="en-US" noProof="1"/>
              <a:t> (dictionary)</a:t>
            </a:r>
          </a:p>
          <a:p>
            <a:pPr lvl="1"/>
            <a:r>
              <a:rPr lang="en-US" noProof="1"/>
              <a:t>Action: </a:t>
            </a:r>
            <a:r>
              <a:rPr lang="en-US" b="1" noProof="1">
                <a:solidFill>
                  <a:schemeClr val="bg1"/>
                </a:solidFill>
              </a:rPr>
              <a:t>ViewData</a:t>
            </a:r>
            <a:r>
              <a:rPr lang="en-US" noProof="1"/>
              <a:t>["</a:t>
            </a:r>
            <a:r>
              <a:rPr lang="en-US" b="1" noProof="1">
                <a:solidFill>
                  <a:schemeClr val="bg1"/>
                </a:solidFill>
              </a:rPr>
              <a:t>message</a:t>
            </a:r>
            <a:r>
              <a:rPr lang="en-US" noProof="1"/>
              <a:t>"] = "</a:t>
            </a:r>
            <a:r>
              <a:rPr lang="en-US" b="1" noProof="1">
                <a:solidFill>
                  <a:schemeClr val="bg1"/>
                </a:solidFill>
              </a:rPr>
              <a:t>Hello World!</a:t>
            </a:r>
            <a:r>
              <a:rPr lang="en-US" noProof="1"/>
              <a:t>";</a:t>
            </a:r>
          </a:p>
          <a:p>
            <a:pPr lvl="1"/>
            <a:r>
              <a:rPr lang="en-US" noProof="1"/>
              <a:t>View: </a:t>
            </a:r>
            <a:r>
              <a:rPr lang="en-US" b="1" noProof="1">
                <a:solidFill>
                  <a:schemeClr val="bg1"/>
                </a:solidFill>
              </a:rPr>
              <a:t>@ViewData</a:t>
            </a:r>
            <a:r>
              <a:rPr lang="en-US" noProof="1"/>
              <a:t>["</a:t>
            </a:r>
            <a:r>
              <a:rPr lang="en-US" b="1" noProof="1">
                <a:solidFill>
                  <a:schemeClr val="bg1"/>
                </a:solidFill>
              </a:rPr>
              <a:t>message</a:t>
            </a:r>
            <a:r>
              <a:rPr lang="en-US" noProof="1"/>
              <a:t>"]</a:t>
            </a:r>
          </a:p>
          <a:p>
            <a:r>
              <a:rPr lang="en-US" noProof="1"/>
              <a:t>With </a:t>
            </a:r>
            <a:r>
              <a:rPr lang="en-US" b="1" noProof="1">
                <a:solidFill>
                  <a:schemeClr val="bg1"/>
                </a:solidFill>
              </a:rPr>
              <a:t>Strongly-typed</a:t>
            </a:r>
            <a:r>
              <a:rPr lang="en-US" noProof="1"/>
              <a:t> views:</a:t>
            </a:r>
          </a:p>
          <a:p>
            <a:pPr lvl="1"/>
            <a:r>
              <a:rPr lang="en-US" noProof="1"/>
              <a:t>Action: return </a:t>
            </a:r>
            <a:r>
              <a:rPr lang="en-US" b="1" noProof="1">
                <a:solidFill>
                  <a:schemeClr val="bg1"/>
                </a:solidFill>
              </a:rPr>
              <a:t>View</a:t>
            </a:r>
            <a:r>
              <a:rPr lang="en-US" noProof="1"/>
              <a:t>(</a:t>
            </a:r>
            <a:r>
              <a:rPr lang="en-US" b="1" noProof="1">
                <a:solidFill>
                  <a:schemeClr val="bg1"/>
                </a:solidFill>
              </a:rPr>
              <a:t>model</a:t>
            </a:r>
            <a:r>
              <a:rPr lang="en-US" noProof="1"/>
              <a:t>);</a:t>
            </a:r>
          </a:p>
          <a:p>
            <a:pPr lvl="1"/>
            <a:r>
              <a:rPr lang="en-US" noProof="1"/>
              <a:t>View: </a:t>
            </a:r>
            <a:r>
              <a:rPr lang="en-US" b="1" noProof="1">
                <a:solidFill>
                  <a:schemeClr val="bg1"/>
                </a:solidFill>
              </a:rPr>
              <a:t>@model ModelDataType</a:t>
            </a:r>
            <a:r>
              <a:rPr lang="bg-BG" noProof="1"/>
              <a:t> </a:t>
            </a:r>
            <a:r>
              <a:rPr lang="en-US" noProof="1"/>
              <a:t>and then </a:t>
            </a:r>
            <a:r>
              <a:rPr lang="en-US" sz="3200" b="1" noProof="1">
                <a:solidFill>
                  <a:schemeClr val="bg1"/>
                </a:solidFill>
              </a:rPr>
              <a:t>@Model.Message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Data to a 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xfrm>
            <a:off x="11566525" y="6397625"/>
            <a:ext cx="428625" cy="307975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9" name="Graphic 8" descr="Scissors">
            <a:extLst>
              <a:ext uri="{FF2B5EF4-FFF2-40B4-BE49-F238E27FC236}">
                <a16:creationId xmlns:a16="http://schemas.microsoft.com/office/drawing/2014/main" id="{DC15881E-35BA-4E7C-94EE-D442EB2D5E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045665">
            <a:off x="8625889" y="2232368"/>
            <a:ext cx="3450865" cy="3450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008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C0D564D-91E1-4F8B-BD14-DDE7B14E53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r>
              <a:rPr lang="en-US" sz="2800" dirty="0"/>
              <a:t>The Base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Controller</a:t>
            </a:r>
            <a:r>
              <a:rPr lang="en-US" sz="2800" dirty="0"/>
              <a:t> class provides a lot of functionality</a:t>
            </a:r>
          </a:p>
          <a:p>
            <a:pPr lvl="1">
              <a:buClr>
                <a:schemeClr val="tx1"/>
              </a:buClr>
            </a:pP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View()</a:t>
            </a:r>
            <a:r>
              <a:rPr lang="en-US" sz="2600" dirty="0">
                <a:solidFill>
                  <a:schemeClr val="bg1"/>
                </a:solidFill>
              </a:rPr>
              <a:t> </a:t>
            </a:r>
            <a:r>
              <a:rPr lang="en-US" sz="2600" dirty="0"/>
              <a:t>method – One of the most frequently used Controller class members</a:t>
            </a:r>
            <a:endParaRPr lang="bg-BG" sz="2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2D2C4F2-2A98-47B8-B1AB-811F6E02B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Returning Views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56FA97-8E16-44D2-839B-D4C8A61C22F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C3414D85-528E-4591-9757-DA432E376965}"/>
              </a:ext>
            </a:extLst>
          </p:cNvPr>
          <p:cNvSpPr txBox="1">
            <a:spLocks/>
          </p:cNvSpPr>
          <p:nvPr/>
        </p:nvSpPr>
        <p:spPr>
          <a:xfrm>
            <a:off x="771298" y="2440502"/>
            <a:ext cx="5324702" cy="21571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solidFill>
                  <a:schemeClr val="tx1"/>
                </a:solidFill>
                <a:effectLst/>
              </a:rPr>
              <a:t>p</a:t>
            </a:r>
            <a:r>
              <a:rPr lang="en-US" sz="1800" dirty="0">
                <a:solidFill>
                  <a:schemeClr val="tx1"/>
                </a:solidFill>
                <a:effectLst/>
              </a:rPr>
              <a:t>ublic class HomeController : Controller</a:t>
            </a:r>
            <a:br>
              <a:rPr lang="en-US" sz="1800" dirty="0">
                <a:solidFill>
                  <a:schemeClr val="tx1"/>
                </a:solidFill>
                <a:effectLst/>
              </a:rPr>
            </a:br>
            <a:r>
              <a:rPr lang="en-US" sz="1800" dirty="0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</a:t>
            </a:r>
            <a:r>
              <a:rPr lang="en-US" sz="1800" dirty="0">
                <a:solidFill>
                  <a:schemeClr val="tx1"/>
                </a:solidFill>
                <a:effectLst/>
              </a:rPr>
              <a:t>public IActionResult </a:t>
            </a:r>
            <a:r>
              <a:rPr lang="en-US" sz="1800" dirty="0">
                <a:solidFill>
                  <a:schemeClr val="bg1"/>
                </a:solidFill>
                <a:effectLst/>
              </a:rPr>
              <a:t>Index</a:t>
            </a:r>
            <a:r>
              <a:rPr lang="en-US" sz="1800" dirty="0">
                <a:solidFill>
                  <a:schemeClr val="tx1"/>
                </a:solidFill>
                <a:effectLst/>
              </a:rPr>
              <a:t>()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</a:t>
            </a:r>
            <a:r>
              <a:rPr lang="en-US" sz="1800" dirty="0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    </a:t>
            </a:r>
            <a:r>
              <a:rPr lang="en-US" sz="1800" dirty="0">
                <a:solidFill>
                  <a:schemeClr val="tx1"/>
                </a:solidFill>
                <a:effectLst/>
              </a:rPr>
              <a:t>return this.</a:t>
            </a:r>
            <a:r>
              <a:rPr lang="en-US" sz="1800" dirty="0">
                <a:solidFill>
                  <a:schemeClr val="bg1"/>
                </a:solidFill>
                <a:effectLst/>
              </a:rPr>
              <a:t>View</a:t>
            </a:r>
            <a:r>
              <a:rPr lang="en-US" sz="1800" dirty="0">
                <a:solidFill>
                  <a:schemeClr val="tx1"/>
                </a:solidFill>
                <a:effectLst/>
              </a:rPr>
              <a:t>();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</a:t>
            </a:r>
            <a:r>
              <a:rPr lang="en-US" sz="18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}</a:t>
            </a:r>
            <a:endParaRPr lang="en-US" sz="1800" dirty="0">
              <a:solidFill>
                <a:schemeClr val="tx1"/>
              </a:solidFill>
              <a:effectLst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B5037AC-46C1-4594-A7A3-FB20F11CC55F}"/>
              </a:ext>
            </a:extLst>
          </p:cNvPr>
          <p:cNvSpPr txBox="1">
            <a:spLocks/>
          </p:cNvSpPr>
          <p:nvPr/>
        </p:nvSpPr>
        <p:spPr>
          <a:xfrm>
            <a:off x="6184854" y="2440502"/>
            <a:ext cx="5810380" cy="16031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800" dirty="0">
                <a:solidFill>
                  <a:schemeClr val="tx1"/>
                </a:solidFill>
                <a:effectLst/>
              </a:rPr>
              <a:t>public IActionResult </a:t>
            </a:r>
            <a:r>
              <a:rPr lang="en-US" sz="1800" dirty="0">
                <a:solidFill>
                  <a:schemeClr val="bg1"/>
                </a:solidFill>
                <a:effectLst/>
              </a:rPr>
              <a:t>Index</a:t>
            </a:r>
            <a:r>
              <a:rPr lang="en-US" sz="1800" dirty="0">
                <a:solidFill>
                  <a:schemeClr val="tx1"/>
                </a:solidFill>
                <a:effectLst/>
              </a:rPr>
              <a:t>()</a:t>
            </a:r>
          </a:p>
          <a:p>
            <a:r>
              <a:rPr lang="en-US" sz="1800" dirty="0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800" dirty="0">
                <a:solidFill>
                  <a:schemeClr val="tx1"/>
                </a:solidFill>
                <a:effectLst/>
              </a:rPr>
              <a:t>    return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</a:t>
            </a:r>
            <a:r>
              <a:rPr lang="en-US" sz="1800" dirty="0">
                <a:solidFill>
                  <a:schemeClr val="tx1"/>
                </a:solidFill>
                <a:effectLst/>
              </a:rPr>
              <a:t>this.</a:t>
            </a:r>
            <a:r>
              <a:rPr lang="en-US" sz="1800" dirty="0">
                <a:solidFill>
                  <a:schemeClr val="bg1"/>
                </a:solidFill>
                <a:effectLst/>
              </a:rPr>
              <a:t>View</a:t>
            </a:r>
            <a:r>
              <a:rPr lang="en-US" sz="1800" dirty="0">
                <a:solidFill>
                  <a:schemeClr val="tx1"/>
                </a:solidFill>
                <a:effectLst/>
              </a:rPr>
              <a:t>(</a:t>
            </a:r>
            <a:r>
              <a:rPr lang="en-US" dirty="0">
                <a:solidFill>
                  <a:schemeClr val="tx1"/>
                </a:solidFill>
                <a:effectLst/>
              </a:rPr>
              <a:t>"</a:t>
            </a:r>
            <a:r>
              <a:rPr lang="en-US" dirty="0">
                <a:solidFill>
                  <a:schemeClr val="bg1"/>
                </a:solidFill>
                <a:effectLst/>
              </a:rPr>
              <a:t>~/Views/Other/Index.cshtml</a:t>
            </a:r>
            <a:r>
              <a:rPr lang="en-US" dirty="0">
                <a:solidFill>
                  <a:schemeClr val="tx1"/>
                </a:solidFill>
                <a:effectLst/>
              </a:rPr>
              <a:t>"</a:t>
            </a:r>
            <a:r>
              <a:rPr lang="en-US" sz="1800" dirty="0">
                <a:solidFill>
                  <a:schemeClr val="tx1"/>
                </a:solidFill>
                <a:effectLst/>
              </a:rPr>
              <a:t>);</a:t>
            </a:r>
          </a:p>
          <a:p>
            <a:r>
              <a:rPr lang="en-US" sz="1800" dirty="0">
                <a:solidFill>
                  <a:schemeClr val="tx1"/>
                </a:solidFill>
                <a:effectLst/>
              </a:rPr>
              <a:t>}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615E2B-D624-4116-B5D6-21037A19E2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296" y="4853239"/>
            <a:ext cx="2714705" cy="16172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9FA1FBD-0F8A-4DC8-8CDA-0A05EDFDDC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774"/>
          <a:stretch/>
        </p:blipFill>
        <p:spPr>
          <a:xfrm>
            <a:off x="7732692" y="4696400"/>
            <a:ext cx="2714704" cy="1930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207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100955" y="1257311"/>
            <a:ext cx="2137606" cy="1015663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</a:rPr>
              <a:t>View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8859227" y="1315576"/>
            <a:ext cx="2137606" cy="95739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</a:rPr>
              <a:t>Controller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907997" y="5449166"/>
            <a:ext cx="2137607" cy="1014012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</a:rPr>
              <a:t>Generated Output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8120" y="5128010"/>
            <a:ext cx="3655670" cy="157803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9611" y="2462042"/>
            <a:ext cx="4353866" cy="186499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8817" y="2476989"/>
            <a:ext cx="3589259" cy="261900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5"/>
          <a:srcRect t="1533" r="7029" b="1"/>
          <a:stretch/>
        </p:blipFill>
        <p:spPr>
          <a:xfrm>
            <a:off x="240905" y="2498102"/>
            <a:ext cx="3680464" cy="2316755"/>
          </a:xfrm>
          <a:prstGeom prst="rect">
            <a:avLst/>
          </a:prstGeom>
        </p:spPr>
      </p:pic>
      <p:sp>
        <p:nvSpPr>
          <p:cNvPr id="13" name="Rounded Rectangle 12"/>
          <p:cNvSpPr/>
          <p:nvPr/>
        </p:nvSpPr>
        <p:spPr>
          <a:xfrm>
            <a:off x="4980091" y="1286443"/>
            <a:ext cx="2137606" cy="1015663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noProof="1">
                <a:ln>
                  <a:solidFill>
                    <a:schemeClr val="bg2"/>
                  </a:solidFill>
                </a:ln>
                <a:solidFill>
                  <a:schemeClr val="bg2"/>
                </a:solidFill>
              </a:rPr>
              <a:t>ViewModel</a:t>
            </a:r>
          </a:p>
        </p:txBody>
      </p:sp>
      <p:sp>
        <p:nvSpPr>
          <p:cNvPr id="14" name="Arrow: Right 6">
            <a:extLst>
              <a:ext uri="{FF2B5EF4-FFF2-40B4-BE49-F238E27FC236}">
                <a16:creationId xmlns:a16="http://schemas.microsoft.com/office/drawing/2014/main" id="{6DBC5125-7112-4BC4-95FE-624F8AC946D9}"/>
              </a:ext>
            </a:extLst>
          </p:cNvPr>
          <p:cNvSpPr/>
          <p:nvPr/>
        </p:nvSpPr>
        <p:spPr bwMode="auto">
          <a:xfrm>
            <a:off x="4331984" y="5707086"/>
            <a:ext cx="839755" cy="419878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89347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3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CA5C75-1C2C-4124-B377-02EF6741C0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5108" y="5227339"/>
            <a:ext cx="10961783" cy="768084"/>
          </a:xfrm>
        </p:spPr>
        <p:txBody>
          <a:bodyPr/>
          <a:lstStyle/>
          <a:p>
            <a:r>
              <a:rPr lang="en-US" dirty="0"/>
              <a:t>Razor Syntax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AF6DFB-8E33-41AC-8EE2-D0874E9107A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3" name="Graphic 2" descr="Contract">
            <a:extLst>
              <a:ext uri="{FF2B5EF4-FFF2-40B4-BE49-F238E27FC236}">
                <a16:creationId xmlns:a16="http://schemas.microsoft.com/office/drawing/2014/main" id="{5D9D9133-A572-4791-A622-7D190450EC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76630" y="1596175"/>
            <a:ext cx="2038739" cy="203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564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5895</TotalTime>
  <Words>1701</Words>
  <Application>Microsoft Office PowerPoint</Application>
  <PresentationFormat>Widescreen</PresentationFormat>
  <Paragraphs>375</Paragraphs>
  <Slides>39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Arial</vt:lpstr>
      <vt:lpstr>Calibri</vt:lpstr>
      <vt:lpstr>Consolas</vt:lpstr>
      <vt:lpstr>Wingdings</vt:lpstr>
      <vt:lpstr>Wingdings 2</vt:lpstr>
      <vt:lpstr>1_SoftUni3_1</vt:lpstr>
      <vt:lpstr>Razor Views</vt:lpstr>
      <vt:lpstr>Table of Contents</vt:lpstr>
      <vt:lpstr>Have a Question?</vt:lpstr>
      <vt:lpstr>PowerPoint Presentation</vt:lpstr>
      <vt:lpstr>View Engine Essentials</vt:lpstr>
      <vt:lpstr>Passing Data to a View</vt:lpstr>
      <vt:lpstr>Returning Views</vt:lpstr>
      <vt:lpstr>How it works?</vt:lpstr>
      <vt:lpstr>PowerPoint Presentation</vt:lpstr>
      <vt:lpstr>Razor Syntax</vt:lpstr>
      <vt:lpstr>Razor Syntax (2)</vt:lpstr>
      <vt:lpstr>Razor Syntax (3)</vt:lpstr>
      <vt:lpstr>Razor Syntax (4)</vt:lpstr>
      <vt:lpstr>Views – Dependency Injection</vt:lpstr>
      <vt:lpstr>PowerPoint Presentation</vt:lpstr>
      <vt:lpstr>Layout</vt:lpstr>
      <vt:lpstr>_ViewStart.cshtml</vt:lpstr>
      <vt:lpstr>_ViewImports.cshtml </vt:lpstr>
      <vt:lpstr>Sections</vt:lpstr>
      <vt:lpstr>PowerPoint Presentation</vt:lpstr>
      <vt:lpstr>HTML Helpers</vt:lpstr>
      <vt:lpstr>Tag Helpers</vt:lpstr>
      <vt:lpstr>Tag Helpers vs HTML Helpers</vt:lpstr>
      <vt:lpstr>Tag Helpers vs HTML Helpers</vt:lpstr>
      <vt:lpstr>Creating your own Tag Helper</vt:lpstr>
      <vt:lpstr>PowerPoint Presentation</vt:lpstr>
      <vt:lpstr>Partial Views</vt:lpstr>
      <vt:lpstr>Use of Partial Views</vt:lpstr>
      <vt:lpstr>View Components</vt:lpstr>
      <vt:lpstr>View Components</vt:lpstr>
      <vt:lpstr>View Components</vt:lpstr>
      <vt:lpstr>Defining your own ViewComponent </vt:lpstr>
      <vt:lpstr>Defining your own ViewComponent 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Alen Paunov</dc:creator>
  <cp:lastModifiedBy>Nikolay Kostov</cp:lastModifiedBy>
  <cp:revision>1050</cp:revision>
  <dcterms:created xsi:type="dcterms:W3CDTF">2018-05-23T13:08:44Z</dcterms:created>
  <dcterms:modified xsi:type="dcterms:W3CDTF">2019-06-20T12:19:26Z</dcterms:modified>
</cp:coreProperties>
</file>