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glb" ContentType="model/gltf.binary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74" r:id="rId2"/>
    <p:sldId id="276" r:id="rId3"/>
    <p:sldId id="530" r:id="rId4"/>
    <p:sldId id="584" r:id="rId5"/>
    <p:sldId id="585" r:id="rId6"/>
    <p:sldId id="586" r:id="rId7"/>
    <p:sldId id="628" r:id="rId8"/>
    <p:sldId id="587" r:id="rId9"/>
    <p:sldId id="627" r:id="rId10"/>
    <p:sldId id="588" r:id="rId11"/>
    <p:sldId id="590" r:id="rId12"/>
    <p:sldId id="625" r:id="rId13"/>
    <p:sldId id="591" r:id="rId14"/>
    <p:sldId id="592" r:id="rId15"/>
    <p:sldId id="593" r:id="rId16"/>
    <p:sldId id="594" r:id="rId17"/>
    <p:sldId id="595" r:id="rId18"/>
    <p:sldId id="623" r:id="rId19"/>
    <p:sldId id="624" r:id="rId20"/>
    <p:sldId id="630" r:id="rId21"/>
    <p:sldId id="605" r:id="rId22"/>
    <p:sldId id="606" r:id="rId23"/>
    <p:sldId id="607" r:id="rId24"/>
    <p:sldId id="611" r:id="rId25"/>
    <p:sldId id="612" r:id="rId26"/>
    <p:sldId id="349" r:id="rId27"/>
    <p:sldId id="528" r:id="rId28"/>
    <p:sldId id="631" r:id="rId29"/>
    <p:sldId id="632" r:id="rId30"/>
    <p:sldId id="529" r:id="rId31"/>
    <p:sldId id="40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30"/>
          </p14:sldIdLst>
        </p14:section>
        <p14:section name="Model Binding" id="{D4157381-62AA-440E-BD1A-E1109E76D8B4}">
          <p14:sldIdLst>
            <p14:sldId id="584"/>
            <p14:sldId id="585"/>
            <p14:sldId id="586"/>
            <p14:sldId id="628"/>
            <p14:sldId id="587"/>
            <p14:sldId id="627"/>
            <p14:sldId id="588"/>
            <p14:sldId id="590"/>
            <p14:sldId id="625"/>
          </p14:sldIdLst>
        </p14:section>
        <p14:section name="Model Validation" id="{E5FF3E6B-9477-4405-B56A-9215026CAFDE}">
          <p14:sldIdLst>
            <p14:sldId id="591"/>
            <p14:sldId id="592"/>
            <p14:sldId id="593"/>
            <p14:sldId id="594"/>
            <p14:sldId id="595"/>
            <p14:sldId id="623"/>
            <p14:sldId id="624"/>
            <p14:sldId id="630"/>
          </p14:sldIdLst>
        </p14:section>
        <p14:section name="Files" id="{235530D0-8C35-44A8-9014-9E9225BA2242}">
          <p14:sldIdLst>
            <p14:sldId id="605"/>
            <p14:sldId id="606"/>
            <p14:sldId id="607"/>
            <p14:sldId id="611"/>
            <p14:sldId id="612"/>
          </p14:sldIdLst>
        </p14:section>
        <p14:section name="Conclusion" id="{10E03AB1-9AA8-4E86-9A64-D741901E50A2}">
          <p14:sldIdLst>
            <p14:sldId id="349"/>
            <p14:sldId id="528"/>
            <p14:sldId id="631"/>
            <p14:sldId id="632"/>
            <p14:sldId id="529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ylo Jelev" initials="IJ" lastIdx="2" clrIdx="0">
    <p:extLst>
      <p:ext uri="{19B8F6BF-5375-455C-9EA6-DF929625EA0E}">
        <p15:presenceInfo xmlns:p15="http://schemas.microsoft.com/office/powerpoint/2012/main" userId="755e0614cf081e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8" autoAdjust="0"/>
    <p:restoredTop sz="94403" autoAdjust="0"/>
  </p:normalViewPr>
  <p:slideViewPr>
    <p:cSldViewPr snapToGrid="0" showGuides="1">
      <p:cViewPr varScale="1">
        <p:scale>
          <a:sx n="88" d="100"/>
          <a:sy n="88" d="100"/>
        </p:scale>
        <p:origin x="562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1.7.2019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245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169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4328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9691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9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812800" y="2743201"/>
            <a:ext cx="105664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812800" y="3469480"/>
            <a:ext cx="105664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08456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4.sv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8.svg"/><Relationship Id="rId12" Type="http://schemas.openxmlformats.org/officeDocument/2006/relationships/image" Target="../media/image49.png"/><Relationship Id="rId17" Type="http://schemas.openxmlformats.org/officeDocument/2006/relationships/image" Target="../media/image58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2.svg"/><Relationship Id="rId5" Type="http://schemas.openxmlformats.org/officeDocument/2006/relationships/image" Target="../media/image46.svg"/><Relationship Id="rId15" Type="http://schemas.openxmlformats.org/officeDocument/2006/relationships/image" Target="../media/image56.sv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50.svg"/><Relationship Id="rId14" Type="http://schemas.openxmlformats.org/officeDocument/2006/relationships/image" Target="../media/image5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7.svg"/><Relationship Id="rId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7" Type="http://schemas.openxmlformats.org/officeDocument/2006/relationships/image" Target="../media/image74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image" Target="../media/image72.svg"/><Relationship Id="rId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sv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QB4QHF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9.png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82.png"/><Relationship Id="rId26" Type="http://schemas.openxmlformats.org/officeDocument/2006/relationships/image" Target="../media/image85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7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8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8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78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7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80.png"/><Relationship Id="rId22" Type="http://schemas.openxmlformats.org/officeDocument/2006/relationships/image" Target="../media/image8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86.jpeg"/><Relationship Id="rId7" Type="http://schemas.openxmlformats.org/officeDocument/2006/relationships/image" Target="../media/image8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8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89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9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9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7" Type="http://schemas.openxmlformats.org/officeDocument/2006/relationships/image" Target="../media/image6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8.sv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78878"/>
            <a:ext cx="10965303" cy="882654"/>
          </a:xfrm>
        </p:spPr>
        <p:txBody>
          <a:bodyPr>
            <a:normAutofit/>
          </a:bodyPr>
          <a:lstStyle/>
          <a:p>
            <a:r>
              <a:rPr lang="en-US" noProof="1"/>
              <a:t>Model Binding, Data Validation and Files in ASP.NET Core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Working with Data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E4C01E-A7D4-47CF-A195-003F90169C0C}"/>
              </a:ext>
            </a:extLst>
          </p:cNvPr>
          <p:cNvGrpSpPr/>
          <p:nvPr/>
        </p:nvGrpSpPr>
        <p:grpSpPr>
          <a:xfrm>
            <a:off x="4070252" y="1707138"/>
            <a:ext cx="4051495" cy="4015997"/>
            <a:chOff x="3893275" y="1728509"/>
            <a:chExt cx="4051495" cy="4015997"/>
          </a:xfrm>
        </p:grpSpPr>
        <p:pic>
          <p:nvPicPr>
            <p:cNvPr id="5" name="Graphic 4" descr="Database">
              <a:extLst>
                <a:ext uri="{FF2B5EF4-FFF2-40B4-BE49-F238E27FC236}">
                  <a16:creationId xmlns:a16="http://schemas.microsoft.com/office/drawing/2014/main" id="{2F091263-9186-4568-B2E7-AFACDB618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87411" y="2778369"/>
              <a:ext cx="2617177" cy="2617177"/>
            </a:xfrm>
            <a:prstGeom prst="rect">
              <a:avLst/>
            </a:prstGeom>
          </p:spPr>
        </p:pic>
        <p:pic>
          <p:nvPicPr>
            <p:cNvPr id="7" name="Graphic 6" descr="Gears">
              <a:extLst>
                <a:ext uri="{FF2B5EF4-FFF2-40B4-BE49-F238E27FC236}">
                  <a16:creationId xmlns:a16="http://schemas.microsoft.com/office/drawing/2014/main" id="{738A1D54-D3F6-47EA-AE5A-4B96F5FD7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8069412">
              <a:off x="4482412" y="4384629"/>
              <a:ext cx="1359877" cy="1359877"/>
            </a:xfrm>
            <a:prstGeom prst="rect">
              <a:avLst/>
            </a:prstGeom>
          </p:spPr>
        </p:pic>
        <p:pic>
          <p:nvPicPr>
            <p:cNvPr id="13" name="Graphic 12" descr="Stopwatch">
              <a:extLst>
                <a:ext uri="{FF2B5EF4-FFF2-40B4-BE49-F238E27FC236}">
                  <a16:creationId xmlns:a16="http://schemas.microsoft.com/office/drawing/2014/main" id="{8E748E34-A62B-41EE-A6EF-CF08800F5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738754" y="2417885"/>
              <a:ext cx="1011115" cy="1011115"/>
            </a:xfrm>
            <a:prstGeom prst="rect">
              <a:avLst/>
            </a:prstGeom>
          </p:spPr>
        </p:pic>
        <p:pic>
          <p:nvPicPr>
            <p:cNvPr id="15" name="Graphic 14" descr="Download from cloud">
              <a:extLst>
                <a:ext uri="{FF2B5EF4-FFF2-40B4-BE49-F238E27FC236}">
                  <a16:creationId xmlns:a16="http://schemas.microsoft.com/office/drawing/2014/main" id="{24D5A3C6-156B-4F31-9AE6-55DD9D8FC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54881" y="1728509"/>
              <a:ext cx="1482236" cy="1482236"/>
            </a:xfrm>
            <a:prstGeom prst="rect">
              <a:avLst/>
            </a:prstGeom>
          </p:spPr>
        </p:pic>
        <p:pic>
          <p:nvPicPr>
            <p:cNvPr id="19" name="Graphic 18" descr="Hierarchy">
              <a:extLst>
                <a:ext uri="{FF2B5EF4-FFF2-40B4-BE49-F238E27FC236}">
                  <a16:creationId xmlns:a16="http://schemas.microsoft.com/office/drawing/2014/main" id="{5BD0A416-A0D7-4E38-A0FA-7DE757793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5400000">
              <a:off x="3893275" y="3326411"/>
              <a:ext cx="1461606" cy="1461606"/>
            </a:xfrm>
            <a:prstGeom prst="rect">
              <a:avLst/>
            </a:prstGeom>
          </p:spPr>
        </p:pic>
        <p:pic>
          <p:nvPicPr>
            <p:cNvPr id="21" name="Graphic 20" descr="Playbook">
              <a:extLst>
                <a:ext uri="{FF2B5EF4-FFF2-40B4-BE49-F238E27FC236}">
                  <a16:creationId xmlns:a16="http://schemas.microsoft.com/office/drawing/2014/main" id="{73B9F6FB-AB9D-4F2C-B919-CB3CBF670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050026" y="2102858"/>
              <a:ext cx="1348452" cy="1348452"/>
            </a:xfrm>
            <a:prstGeom prst="rect">
              <a:avLst/>
            </a:prstGeom>
          </p:spPr>
        </p:pic>
        <p:pic>
          <p:nvPicPr>
            <p:cNvPr id="23" name="Graphic 22" descr="Warning">
              <a:extLst>
                <a:ext uri="{FF2B5EF4-FFF2-40B4-BE49-F238E27FC236}">
                  <a16:creationId xmlns:a16="http://schemas.microsoft.com/office/drawing/2014/main" id="{CD15FED3-61A5-42F6-A825-F127E1222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927781" y="3367456"/>
              <a:ext cx="1016989" cy="1016989"/>
            </a:xfrm>
            <a:prstGeom prst="rect">
              <a:avLst/>
            </a:prstGeom>
          </p:spPr>
        </p:pic>
        <p:pic>
          <p:nvPicPr>
            <p:cNvPr id="26" name="Graphic 25" descr="Gears">
              <a:extLst>
                <a:ext uri="{FF2B5EF4-FFF2-40B4-BE49-F238E27FC236}">
                  <a16:creationId xmlns:a16="http://schemas.microsoft.com/office/drawing/2014/main" id="{FA0E6CCB-3129-464F-BA29-5FBB7C7F2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3530588" flipH="1">
              <a:off x="6349711" y="4371235"/>
              <a:ext cx="1359877" cy="13598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8AF83B-5198-4BFE-91D4-78E0C9B13D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Built-in Model binding behavior can be directed to a different source</a:t>
            </a:r>
          </a:p>
          <a:p>
            <a:pPr lvl="1"/>
            <a:r>
              <a:rPr lang="en-US" sz="2800" dirty="0"/>
              <a:t>The framework provides several attributes for that</a:t>
            </a:r>
          </a:p>
          <a:p>
            <a:pPr lvl="1"/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FAE651-5531-4632-8C42-CC2EE200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6135D-3AC7-4A31-A185-961D3759D7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EFB984-5C3E-45BF-A160-78CD9E1B3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150946"/>
              </p:ext>
            </p:extLst>
          </p:nvPr>
        </p:nvGraphicFramePr>
        <p:xfrm>
          <a:off x="501451" y="2471977"/>
          <a:ext cx="11189098" cy="3719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451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9068647">
                  <a:extLst>
                    <a:ext uri="{9D8B030D-6E8A-4147-A177-3AD203B41FA5}">
                      <a16:colId xmlns:a16="http://schemas.microsoft.com/office/drawing/2014/main" val="71406584"/>
                    </a:ext>
                  </a:extLst>
                </a:gridCol>
              </a:tblGrid>
              <a:tr h="3452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[BindRequired]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Adds 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model state error </a:t>
                      </a:r>
                      <a:r>
                        <a:rPr lang="en-US" sz="2000" noProof="1"/>
                        <a:t>if binding cannot occur.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[BindNever]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Thells the model binder to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never</a:t>
                      </a:r>
                      <a:r>
                        <a:rPr lang="en-US" sz="2000" noProof="1"/>
                        <a:t>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bind</a:t>
                      </a:r>
                      <a:r>
                        <a:rPr lang="en-US" sz="2000" noProof="1"/>
                        <a:t> this parameter.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[From{source}]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Used to specify the exact binding source.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[FromHeader]</a:t>
                      </a:r>
                      <a:r>
                        <a:rPr lang="en-US" sz="2000" noProof="1"/>
                        <a:t>,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[FromQuery]</a:t>
                      </a:r>
                      <a:r>
                        <a:rPr lang="en-US" sz="2000" noProof="1"/>
                        <a:t>,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[FromRoute]</a:t>
                      </a:r>
                      <a:r>
                        <a:rPr lang="en-US" sz="2000" noProof="1"/>
                        <a:t>, </a:t>
                      </a:r>
                      <a:br>
                        <a:rPr lang="en-US" sz="2000" noProof="1"/>
                      </a:b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[FromForm]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[FromServices]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Uses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dependency injection </a:t>
                      </a:r>
                      <a:r>
                        <a:rPr lang="en-US" sz="2000" noProof="1"/>
                        <a:t>to bind parameters from services.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[FromBody]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Use configure formatters to bind data from request body. Formatter is selected based </a:t>
                      </a:r>
                      <a:br>
                        <a:rPr lang="en-US" sz="2000" noProof="1"/>
                      </a:br>
                      <a:r>
                        <a:rPr lang="en-US" sz="2000" noProof="1"/>
                        <a:t>on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Content-Type</a:t>
                      </a:r>
                      <a:r>
                        <a:rPr lang="en-US" sz="2000" noProof="1"/>
                        <a:t> of Request.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[ModelBinder]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Used to override the default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model binder</a:t>
                      </a:r>
                      <a:r>
                        <a:rPr lang="en-US" sz="2000" noProof="1"/>
                        <a:t>,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binding source </a:t>
                      </a:r>
                      <a:r>
                        <a:rPr lang="en-US" sz="2000" noProof="1"/>
                        <a:t>and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name</a:t>
                      </a:r>
                      <a:r>
                        <a:rPr lang="en-US" sz="2000" noProof="1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032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95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02D3A4-0969-4A4E-85E4-36526DB83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423983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Custom Model Binding </a:t>
            </a:r>
            <a:r>
              <a:rPr lang="en-US" dirty="0"/>
              <a:t>can be completely customized</a:t>
            </a:r>
          </a:p>
          <a:p>
            <a:pPr lvl="1"/>
            <a:r>
              <a:rPr lang="en-US" dirty="0"/>
              <a:t>You need to create a </a:t>
            </a:r>
            <a:r>
              <a:rPr lang="en-US" b="1" noProof="1">
                <a:solidFill>
                  <a:schemeClr val="bg1"/>
                </a:solidFill>
              </a:rPr>
              <a:t>BindingProvider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Binder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A0EAAC-5939-48BA-966A-CAFDA3EB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Model Binder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8EEDC-F380-484A-8989-A9534C9BAE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79676" y="6458742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114FF16-EEAF-446D-9066-01D4A89FD34A}"/>
              </a:ext>
            </a:extLst>
          </p:cNvPr>
          <p:cNvSpPr txBox="1">
            <a:spLocks/>
          </p:cNvSpPr>
          <p:nvPr/>
        </p:nvSpPr>
        <p:spPr>
          <a:xfrm>
            <a:off x="330560" y="2620108"/>
            <a:ext cx="6052656" cy="18339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ModelBinder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BinderType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typeof(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StudentEntityBinder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Student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int Id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Name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int Age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D826A5-D8F5-42A2-A397-38EB231CF274}"/>
              </a:ext>
            </a:extLst>
          </p:cNvPr>
          <p:cNvSpPr txBox="1">
            <a:spLocks/>
          </p:cNvSpPr>
          <p:nvPr/>
        </p:nvSpPr>
        <p:spPr>
          <a:xfrm>
            <a:off x="6523375" y="2620108"/>
            <a:ext cx="5338066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StudentEntityBinder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IModelBinder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Task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BindModelAsync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ModelBindingContext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bindingContext)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//TODO: Do Magic ...</a:t>
            </a: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bindingContext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Result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ModelBindingResult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Success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(model);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Task.CompletedTask;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0" name="Graphic 9" descr="Hierarchy">
            <a:extLst>
              <a:ext uri="{FF2B5EF4-FFF2-40B4-BE49-F238E27FC236}">
                <a16:creationId xmlns:a16="http://schemas.microsoft.com/office/drawing/2014/main" id="{E34EDF7F-EACE-4359-BA99-750A01356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51140" y="4708459"/>
            <a:ext cx="1799494" cy="1799494"/>
          </a:xfrm>
          <a:prstGeom prst="rect">
            <a:avLst/>
          </a:prstGeom>
        </p:spPr>
      </p:pic>
      <p:pic>
        <p:nvPicPr>
          <p:cNvPr id="12" name="Graphic 11" descr="Single gear">
            <a:extLst>
              <a:ext uri="{FF2B5EF4-FFF2-40B4-BE49-F238E27FC236}">
                <a16:creationId xmlns:a16="http://schemas.microsoft.com/office/drawing/2014/main" id="{06EF4651-33C5-4207-A854-2A307A0D6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4185" y="4222454"/>
            <a:ext cx="2289318" cy="2289318"/>
          </a:xfrm>
          <a:prstGeom prst="rect">
            <a:avLst/>
          </a:prstGeom>
        </p:spPr>
      </p:pic>
      <p:pic>
        <p:nvPicPr>
          <p:cNvPr id="14" name="Graphic 13" descr="Single gear">
            <a:extLst>
              <a:ext uri="{FF2B5EF4-FFF2-40B4-BE49-F238E27FC236}">
                <a16:creationId xmlns:a16="http://schemas.microsoft.com/office/drawing/2014/main" id="{3A2966A5-B50C-4A35-AED9-B5419C3D0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33955">
            <a:off x="5046484" y="5470169"/>
            <a:ext cx="1444787" cy="1444787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902A39EB-F069-4304-BCD6-0154DAB70365}"/>
              </a:ext>
            </a:extLst>
          </p:cNvPr>
          <p:cNvSpPr/>
          <p:nvPr/>
        </p:nvSpPr>
        <p:spPr bwMode="auto">
          <a:xfrm>
            <a:off x="2338033" y="5528641"/>
            <a:ext cx="1382492" cy="131513"/>
          </a:xfrm>
          <a:prstGeom prst="rightArrow">
            <a:avLst/>
          </a:prstGeom>
          <a:solidFill>
            <a:schemeClr val="accent6">
              <a:lumMod val="1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Graphic 17" descr="Single gear">
            <a:extLst>
              <a:ext uri="{FF2B5EF4-FFF2-40B4-BE49-F238E27FC236}">
                <a16:creationId xmlns:a16="http://schemas.microsoft.com/office/drawing/2014/main" id="{DA9874D0-F996-4CDC-8EEE-397DF659E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3652">
            <a:off x="5247650" y="4313226"/>
            <a:ext cx="1194703" cy="119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8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BF3CD0-2449-4AB9-98EB-E9D79D30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Model Binder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5DA5C-081F-415A-B915-94BB2BB797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B03D45C-7D6F-4DE0-8445-24B24EB73592}"/>
              </a:ext>
            </a:extLst>
          </p:cNvPr>
          <p:cNvSpPr txBox="1">
            <a:spLocks/>
          </p:cNvSpPr>
          <p:nvPr/>
        </p:nvSpPr>
        <p:spPr>
          <a:xfrm>
            <a:off x="260221" y="1301262"/>
            <a:ext cx="8365033" cy="27572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StudentEntityBinderProvider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IModelBinderProvider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IModelBinder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GetBinder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ModelBinderProviderContext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if(context == null) throw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ArgumentNullException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(nameof(context));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if(context.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Metadata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ModelType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== typeof(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return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BinderTypeModelBinder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(typeof(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StudentEntityBinder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null;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6ACEEE-FE14-479C-BB94-A6F123CAB216}"/>
              </a:ext>
            </a:extLst>
          </p:cNvPr>
          <p:cNvSpPr txBox="1">
            <a:spLocks/>
          </p:cNvSpPr>
          <p:nvPr/>
        </p:nvSpPr>
        <p:spPr>
          <a:xfrm>
            <a:off x="260221" y="4256017"/>
            <a:ext cx="9938856" cy="22956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AddMvc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(options =&gt;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options.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ModelBinderProviders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Insert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(0,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StudentEntityBinderProvider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());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Add custom binder to beginning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160B0E-2CCE-4E45-8175-88C6379F8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800" y="2534359"/>
            <a:ext cx="7365434" cy="344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2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88424-903A-4753-ACF9-AA15143BB2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 Validation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51FDDFA-4DD5-4947-9046-6EFD1A3AA4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Once Model binding is complete, Validation occurs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A45FD-211F-489C-849C-01574AC62B9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837E08-E24F-46DD-B778-586EFBB948E0}"/>
              </a:ext>
            </a:extLst>
          </p:cNvPr>
          <p:cNvGrpSpPr/>
          <p:nvPr/>
        </p:nvGrpSpPr>
        <p:grpSpPr>
          <a:xfrm>
            <a:off x="4806821" y="2037182"/>
            <a:ext cx="2578355" cy="1261190"/>
            <a:chOff x="4568115" y="2037182"/>
            <a:chExt cx="2578355" cy="126119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1E9E53-2E7D-4C55-A7FB-6C4015806B7F}"/>
                </a:ext>
              </a:extLst>
            </p:cNvPr>
            <p:cNvGrpSpPr/>
            <p:nvPr/>
          </p:nvGrpSpPr>
          <p:grpSpPr>
            <a:xfrm>
              <a:off x="6571077" y="2037182"/>
              <a:ext cx="575393" cy="1261190"/>
              <a:chOff x="6711817" y="2037182"/>
              <a:chExt cx="575393" cy="1261190"/>
            </a:xfrm>
          </p:grpSpPr>
          <p:pic>
            <p:nvPicPr>
              <p:cNvPr id="8" name="Graphic 7" descr="Checkmark">
                <a:extLst>
                  <a:ext uri="{FF2B5EF4-FFF2-40B4-BE49-F238E27FC236}">
                    <a16:creationId xmlns:a16="http://schemas.microsoft.com/office/drawing/2014/main" id="{918FD01A-1F23-45C9-8E5C-3EB80E8140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11820" y="2037182"/>
                <a:ext cx="575390" cy="575390"/>
              </a:xfrm>
              <a:prstGeom prst="rect">
                <a:avLst/>
              </a:prstGeom>
            </p:spPr>
          </p:pic>
          <p:pic>
            <p:nvPicPr>
              <p:cNvPr id="10" name="Graphic 9" descr="Close">
                <a:extLst>
                  <a:ext uri="{FF2B5EF4-FFF2-40B4-BE49-F238E27FC236}">
                    <a16:creationId xmlns:a16="http://schemas.microsoft.com/office/drawing/2014/main" id="{904BE092-652A-4E9A-A8FA-1226BD9D72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11817" y="2722981"/>
                <a:ext cx="575391" cy="575391"/>
              </a:xfrm>
              <a:prstGeom prst="rect">
                <a:avLst/>
              </a:prstGeom>
            </p:spPr>
          </p:pic>
        </p:grpSp>
        <p:pic>
          <p:nvPicPr>
            <p:cNvPr id="15" name="Graphic 14" descr="Stop">
              <a:extLst>
                <a:ext uri="{FF2B5EF4-FFF2-40B4-BE49-F238E27FC236}">
                  <a16:creationId xmlns:a16="http://schemas.microsoft.com/office/drawing/2014/main" id="{86300F02-7ECE-4B60-844B-339193FB0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68115" y="2037182"/>
              <a:ext cx="1822581" cy="575391"/>
            </a:xfrm>
            <a:prstGeom prst="rect">
              <a:avLst/>
            </a:prstGeom>
          </p:spPr>
        </p:pic>
        <p:pic>
          <p:nvPicPr>
            <p:cNvPr id="16" name="Graphic 15" descr="Stop">
              <a:extLst>
                <a:ext uri="{FF2B5EF4-FFF2-40B4-BE49-F238E27FC236}">
                  <a16:creationId xmlns:a16="http://schemas.microsoft.com/office/drawing/2014/main" id="{7319DE99-035F-4021-A53A-4368566A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68115" y="2722980"/>
              <a:ext cx="1822581" cy="575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35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1BFA2B-CFA4-48BD-88A9-3C17823D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6E457A-D98D-4C52-BC98-75C54F70BD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83410" cy="5561125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Validation</a:t>
            </a:r>
            <a:r>
              <a:rPr lang="en-US" sz="3200" dirty="0"/>
              <a:t> is absolutely necessary before persisting dat</a:t>
            </a:r>
            <a:r>
              <a:rPr lang="en-US" dirty="0"/>
              <a:t>a</a:t>
            </a:r>
          </a:p>
          <a:p>
            <a:pPr lvl="1"/>
            <a:r>
              <a:rPr lang="en-US" sz="3000" dirty="0"/>
              <a:t>The may be potential security threats</a:t>
            </a:r>
          </a:p>
          <a:p>
            <a:pPr lvl="1"/>
            <a:r>
              <a:rPr lang="en-US" sz="3000" dirty="0"/>
              <a:t>There may be malformed data (</a:t>
            </a:r>
            <a:r>
              <a:rPr lang="en-US" sz="3000" b="1" dirty="0">
                <a:solidFill>
                  <a:schemeClr val="bg1"/>
                </a:solidFill>
              </a:rPr>
              <a:t>type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size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data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constraints</a:t>
            </a:r>
            <a:r>
              <a:rPr lang="en-US" sz="3000" dirty="0"/>
              <a:t>)</a:t>
            </a:r>
          </a:p>
          <a:p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ASP.NET Core MVC</a:t>
            </a:r>
            <a:r>
              <a:rPr lang="en-US" sz="3200" dirty="0"/>
              <a:t>, validation happens both on </a:t>
            </a:r>
            <a:r>
              <a:rPr lang="en-US" sz="3200" b="1" dirty="0">
                <a:solidFill>
                  <a:schemeClr val="bg1"/>
                </a:solidFill>
              </a:rPr>
              <a:t>client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server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9DD45B-779A-4FE5-AD23-3ED8CC2F0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417" y="3883004"/>
            <a:ext cx="3818069" cy="24449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DF685B-79CF-4C82-A902-E17CA43AC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43" y="3995346"/>
            <a:ext cx="6322643" cy="222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3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5CF128-F7C5-44EC-85A5-8749E7FA82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11402" cy="5201066"/>
          </a:xfrm>
        </p:spPr>
        <p:txBody>
          <a:bodyPr>
            <a:normAutofit/>
          </a:bodyPr>
          <a:lstStyle/>
          <a:p>
            <a:r>
              <a:rPr lang="en-US" sz="3200" dirty="0"/>
              <a:t>.NET provides us an abstracted validation through </a:t>
            </a:r>
            <a:r>
              <a:rPr lang="en-US" sz="3200" b="1" dirty="0">
                <a:solidFill>
                  <a:schemeClr val="bg1"/>
                </a:solidFill>
              </a:rPr>
              <a:t>attributes</a:t>
            </a:r>
          </a:p>
          <a:p>
            <a:pPr lvl="1"/>
            <a:r>
              <a:rPr lang="en-US" sz="3000" dirty="0"/>
              <a:t>Some attributes configure model validation by </a:t>
            </a:r>
            <a:r>
              <a:rPr lang="en-US" sz="3000" b="1" dirty="0">
                <a:solidFill>
                  <a:schemeClr val="bg1"/>
                </a:solidFill>
              </a:rPr>
              <a:t>constraint</a:t>
            </a:r>
          </a:p>
          <a:p>
            <a:pPr lvl="2"/>
            <a:r>
              <a:rPr lang="en-US" sz="2800" dirty="0"/>
              <a:t>Similar to validation on </a:t>
            </a:r>
            <a:r>
              <a:rPr lang="en-US" sz="2800" b="1" dirty="0">
                <a:solidFill>
                  <a:schemeClr val="bg1"/>
                </a:solidFill>
              </a:rPr>
              <a:t>database fields</a:t>
            </a:r>
          </a:p>
          <a:p>
            <a:pPr lvl="1"/>
            <a:r>
              <a:rPr lang="en-US" sz="3000" dirty="0"/>
              <a:t>Other apply patterns to data to enforce </a:t>
            </a:r>
            <a:r>
              <a:rPr lang="en-US" sz="3000" b="1" dirty="0">
                <a:solidFill>
                  <a:schemeClr val="bg1"/>
                </a:solidFill>
              </a:rPr>
              <a:t>business rules</a:t>
            </a:r>
          </a:p>
          <a:p>
            <a:pPr lvl="2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Credit Cards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Phone Numbers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Email Addresses </a:t>
            </a:r>
            <a:r>
              <a:rPr lang="en-US" sz="2800" dirty="0"/>
              <a:t>etc.</a:t>
            </a:r>
          </a:p>
          <a:p>
            <a:r>
              <a:rPr lang="en-US" sz="3200" dirty="0"/>
              <a:t>Validation attributes make enforcing these requirements simple</a:t>
            </a:r>
          </a:p>
          <a:p>
            <a:pPr lvl="1"/>
            <a:r>
              <a:rPr lang="en-US" sz="3000" dirty="0"/>
              <a:t>They are specified at the </a:t>
            </a:r>
            <a:r>
              <a:rPr lang="en-US" sz="3000" b="1" dirty="0">
                <a:solidFill>
                  <a:schemeClr val="bg1"/>
                </a:solidFill>
              </a:rPr>
              <a:t>property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parameter</a:t>
            </a:r>
            <a:r>
              <a:rPr lang="en-US" sz="3000" dirty="0"/>
              <a:t> level</a:t>
            </a:r>
          </a:p>
          <a:p>
            <a:pPr marL="609219" lvl="1" indent="0"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FAB86-4E2F-4A87-894F-F4ED3A16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C4F7D-AAD5-4B8B-AA0E-42858272D09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D1E36-586E-470F-BDC5-92E5C8D4A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70" y="5700771"/>
            <a:ext cx="3181350" cy="742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D057E1-491E-40DB-BDE9-FF90BF234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552" y="5700771"/>
            <a:ext cx="3267075" cy="581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AC3DA1-D4B5-48BA-8F9D-25AAB9920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059" y="5700771"/>
            <a:ext cx="456695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9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849FDD-5892-4320-BF6D-D90F377E7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of the most popular built-in validation attributes are: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58A200-1949-44CA-A757-B36D0E37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D2837-D9F2-4510-AE1F-588B6D5873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E4BD5F-07F8-470D-A62A-E5A2C36E3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552045"/>
              </p:ext>
            </p:extLst>
          </p:nvPr>
        </p:nvGraphicFramePr>
        <p:xfrm>
          <a:off x="506794" y="1818937"/>
          <a:ext cx="11178411" cy="4658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7393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8411018">
                  <a:extLst>
                    <a:ext uri="{9D8B030D-6E8A-4147-A177-3AD203B41FA5}">
                      <a16:colId xmlns:a16="http://schemas.microsoft.com/office/drawing/2014/main" val="71406584"/>
                    </a:ext>
                  </a:extLst>
                </a:gridCol>
              </a:tblGrid>
              <a:tr h="3452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[CreditCard]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the property has 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credit card </a:t>
                      </a:r>
                      <a:r>
                        <a:rPr lang="en-US" sz="2000" noProof="1"/>
                        <a:t>format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[Compare]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2 properties in a model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match</a:t>
                      </a:r>
                      <a:r>
                        <a:rPr lang="en-US" sz="2000" noProof="1"/>
                        <a:t>. (Useful for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password confirmation</a:t>
                      </a:r>
                      <a:r>
                        <a:rPr lang="en-US" sz="2000" noProof="1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[EmailAddress]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/>
                        <a:t>Validates the property has an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email</a:t>
                      </a:r>
                      <a:r>
                        <a:rPr lang="en-US" sz="2000" b="0" noProof="1"/>
                        <a:t> format.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[Phone]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the property has 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telephone</a:t>
                      </a:r>
                      <a:r>
                        <a:rPr lang="en-US" sz="2000" noProof="1"/>
                        <a:t> format.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[Range]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the property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value</a:t>
                      </a:r>
                      <a:r>
                        <a:rPr lang="en-US" sz="2000" noProof="1"/>
                        <a:t> falls within the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given range</a:t>
                      </a:r>
                      <a:r>
                        <a:rPr lang="en-US" sz="2000" noProof="1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[RegularExpression]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the data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matches</a:t>
                      </a:r>
                      <a:r>
                        <a:rPr lang="en-US" sz="2000" noProof="1"/>
                        <a:t> the specified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regular expression</a:t>
                      </a:r>
                      <a:r>
                        <a:rPr lang="en-US" sz="2000" noProof="1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03236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[Required]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Makes the property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required</a:t>
                      </a:r>
                      <a:r>
                        <a:rPr lang="en-US" sz="2000" noProof="1"/>
                        <a:t>. Value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cannot</a:t>
                      </a:r>
                      <a:r>
                        <a:rPr lang="en-US" sz="2000" noProof="1"/>
                        <a:t> be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en-US" sz="2000" noProof="1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7025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[StringLength]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that a string property has at most the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given maximum length</a:t>
                      </a:r>
                      <a:r>
                        <a:rPr lang="en-US" sz="2000" noProof="1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24802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[Url]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the property has 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URL</a:t>
                      </a:r>
                      <a:r>
                        <a:rPr lang="en-US" sz="2000" noProof="1"/>
                        <a:t> format.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00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6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9BC7A6-6F33-4279-BF54-FA7499DD1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31847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Validation attributes </a:t>
            </a:r>
            <a:r>
              <a:rPr lang="en-US" sz="3200" dirty="0"/>
              <a:t>work for most needs, but not for all</a:t>
            </a:r>
          </a:p>
          <a:p>
            <a:pPr lvl="1"/>
            <a:r>
              <a:rPr lang="en-US" sz="3000" dirty="0"/>
              <a:t>Sometimes you need to implement your own validation attributes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D8128C-6858-406B-A67D-66642C82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Model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4E0DB-0AF6-45EC-B303-674AE75AD45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31A0123-528F-475D-9C46-52CD6B676AA1}"/>
              </a:ext>
            </a:extLst>
          </p:cNvPr>
          <p:cNvSpPr txBox="1">
            <a:spLocks/>
          </p:cNvSpPr>
          <p:nvPr/>
        </p:nvSpPr>
        <p:spPr>
          <a:xfrm>
            <a:off x="910852" y="2503103"/>
            <a:ext cx="10581311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IsBefore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ValidationAttribute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const string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DateTimeFormat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dd/MM/yyyy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DateTime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IsBefore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string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dateInput)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DateTime.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ParseExact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(dateInput, DateTimeFormat, CultureInfo.InvariantCulture);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protected override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IsValid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(object value, ValidationContext validationContext)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 ((DateTime)value &gt;= this.date) return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ErrorMessage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Success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157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E08F35-BD00-4868-88D3-76C0A83A90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Then you can use it in your model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CD10C-B1DA-4FB6-A2D2-637D1452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Model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FDAD6-DE76-40F9-AF64-58F8B0FA917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46F4928-6E2A-4B0E-AE30-195D225469F9}"/>
              </a:ext>
            </a:extLst>
          </p:cNvPr>
          <p:cNvSpPr txBox="1">
            <a:spLocks/>
          </p:cNvSpPr>
          <p:nvPr/>
        </p:nvSpPr>
        <p:spPr>
          <a:xfrm>
            <a:off x="770632" y="2024098"/>
            <a:ext cx="4889504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RegisterUserModel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[Required]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Username { get; set;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[Required]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[StringLength(20)]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Password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[Required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FirstName { get; set;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[Required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LastName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IsBefore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01/01/2000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DateTime BirthDate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872A77-D69F-48D9-B25E-8F10035E3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49" y="2203704"/>
            <a:ext cx="5231986" cy="35322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5497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9BC7A6-6F33-4279-BF54-FA7499DD1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318475"/>
          </a:xfrm>
        </p:spPr>
        <p:txBody>
          <a:bodyPr>
            <a:normAutofit/>
          </a:bodyPr>
          <a:lstStyle/>
          <a:p>
            <a:r>
              <a:rPr lang="en-US" sz="3200" noProof="1"/>
              <a:t>You can also use validation </a:t>
            </a:r>
            <a:r>
              <a:rPr lang="en-US" sz="3200" b="1" noProof="1">
                <a:solidFill>
                  <a:schemeClr val="bg1"/>
                </a:solidFill>
              </a:rPr>
              <a:t>directly</a:t>
            </a:r>
            <a:r>
              <a:rPr lang="en-US" sz="3200" noProof="1"/>
              <a:t> in the Binding Model</a:t>
            </a:r>
          </a:p>
          <a:p>
            <a:pPr lvl="1"/>
            <a:r>
              <a:rPr lang="en-US" sz="2800" noProof="1"/>
              <a:t>This is done by using the </a:t>
            </a:r>
            <a:r>
              <a:rPr lang="en-US" sz="2800" b="1" noProof="1">
                <a:solidFill>
                  <a:schemeClr val="bg1"/>
                </a:solidFill>
              </a:rPr>
              <a:t>IValidatableObject </a:t>
            </a:r>
            <a:r>
              <a:rPr lang="en-US" sz="2800" noProof="1"/>
              <a:t>interface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D8128C-6858-406B-A67D-66642C82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Model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4E0DB-0AF6-45EC-B303-674AE75AD45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5660D8-E0EC-4394-B12B-9D8197494FB9}"/>
              </a:ext>
            </a:extLst>
          </p:cNvPr>
          <p:cNvSpPr txBox="1">
            <a:spLocks/>
          </p:cNvSpPr>
          <p:nvPr/>
        </p:nvSpPr>
        <p:spPr>
          <a:xfrm>
            <a:off x="439257" y="2514600"/>
            <a:ext cx="11341566" cy="32189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RegisterUserModel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IValidatableObject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Username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Password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ConfirmPassword { get; set;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IEnumerable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(ValidationContext validationContext)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if(string.IsNullOrEmpty(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yield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return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cannot be empty");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if(string.IsNullOrEmpty(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Password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yield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return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Password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cannot be empty");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ConfirmPassword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!= Password)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yield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return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Passwords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do not match");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642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74885"/>
            <a:ext cx="8723299" cy="5377842"/>
          </a:xfrm>
        </p:spPr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Model Binding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Custom Model Binding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Model Validation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Custom Model Validation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Working with Files</a:t>
            </a:r>
            <a:endParaRPr lang="bg-BG" sz="3200" dirty="0"/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Upload and Download Files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Incoming Request to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5343" y="1370487"/>
            <a:ext cx="96974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6835FCC-C395-4FFE-824D-1F5B39ECAA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" t="38587" r="80872" b="7952"/>
          <a:stretch/>
        </p:blipFill>
        <p:spPr>
          <a:xfrm>
            <a:off x="190405" y="2420066"/>
            <a:ext cx="1283239" cy="1441446"/>
          </a:xfrm>
          <a:prstGeom prst="rect">
            <a:avLst/>
          </a:prstGeom>
        </p:spPr>
      </p:pic>
      <p:cxnSp>
        <p:nvCxnSpPr>
          <p:cNvPr id="11" name="Straight Connector 10"/>
          <p:cNvCxnSpPr>
            <a:cxnSpLocks/>
          </p:cNvCxnSpPr>
          <p:nvPr/>
        </p:nvCxnSpPr>
        <p:spPr>
          <a:xfrm flipV="1">
            <a:off x="505344" y="1362686"/>
            <a:ext cx="0" cy="10573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 bwMode="auto">
          <a:xfrm>
            <a:off x="1796487" y="2744660"/>
            <a:ext cx="3025083" cy="453144"/>
          </a:xfrm>
          <a:prstGeom prst="round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ModelBinderProvider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1796487" y="4223369"/>
            <a:ext cx="3025083" cy="453144"/>
          </a:xfrm>
          <a:prstGeom prst="round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ModelBinderProvider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1796487" y="5274404"/>
            <a:ext cx="3025083" cy="45314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ModelBinderProvider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</a:t>
            </a: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10195903" y="1364351"/>
            <a:ext cx="3439" cy="729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0ED826A5-D8F5-42A2-A397-38EB231CF274}"/>
              </a:ext>
            </a:extLst>
          </p:cNvPr>
          <p:cNvSpPr txBox="1">
            <a:spLocks/>
          </p:cNvSpPr>
          <p:nvPr/>
        </p:nvSpPr>
        <p:spPr>
          <a:xfrm>
            <a:off x="7378535" y="2093576"/>
            <a:ext cx="4623055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IActionResult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Index(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MyInputModel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input)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return View();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5384106" y="4216767"/>
            <a:ext cx="1750819" cy="453144"/>
          </a:xfrm>
          <a:prstGeom prst="roundRect">
            <a:avLst/>
          </a:prstGeom>
          <a:solidFill>
            <a:schemeClr val="accent4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Binder</a:t>
            </a:r>
          </a:p>
        </p:txBody>
      </p:sp>
      <p:sp>
        <p:nvSpPr>
          <p:cNvPr id="55" name="Rounded Rectangle 54"/>
          <p:cNvSpPr/>
          <p:nvPr/>
        </p:nvSpPr>
        <p:spPr bwMode="auto">
          <a:xfrm>
            <a:off x="5376558" y="2241929"/>
            <a:ext cx="1750819" cy="453144"/>
          </a:xfrm>
          <a:prstGeom prst="roundRect">
            <a:avLst/>
          </a:prstGeom>
          <a:solidFill>
            <a:schemeClr val="accent2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</a:t>
            </a:r>
          </a:p>
        </p:txBody>
      </p:sp>
      <p:sp>
        <p:nvSpPr>
          <p:cNvPr id="78" name="Rounded Rectangle 77"/>
          <p:cNvSpPr/>
          <p:nvPr/>
        </p:nvSpPr>
        <p:spPr bwMode="auto">
          <a:xfrm>
            <a:off x="8002857" y="3781648"/>
            <a:ext cx="1018001" cy="453144"/>
          </a:xfrm>
          <a:prstGeom prst="roundRect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</a:t>
            </a:r>
          </a:p>
        </p:txBody>
      </p:sp>
      <p:sp>
        <p:nvSpPr>
          <p:cNvPr id="79" name="Rounded Rectangle 78"/>
          <p:cNvSpPr/>
          <p:nvPr/>
        </p:nvSpPr>
        <p:spPr bwMode="auto">
          <a:xfrm>
            <a:off x="10522059" y="3767170"/>
            <a:ext cx="1420810" cy="453144"/>
          </a:xfrm>
          <a:prstGeom prst="roundRect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FormData</a:t>
            </a:r>
          </a:p>
        </p:txBody>
      </p:sp>
      <p:sp>
        <p:nvSpPr>
          <p:cNvPr id="80" name="Rounded Rectangle 79"/>
          <p:cNvSpPr/>
          <p:nvPr/>
        </p:nvSpPr>
        <p:spPr bwMode="auto">
          <a:xfrm>
            <a:off x="9068418" y="3770225"/>
            <a:ext cx="1397925" cy="453144"/>
          </a:xfrm>
          <a:prstGeom prst="roundRect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 Query</a:t>
            </a:r>
          </a:p>
        </p:txBody>
      </p:sp>
      <p:sp>
        <p:nvSpPr>
          <p:cNvPr id="84" name="Rounded Rectangle 83"/>
          <p:cNvSpPr/>
          <p:nvPr/>
        </p:nvSpPr>
        <p:spPr bwMode="auto">
          <a:xfrm>
            <a:off x="9061110" y="4980366"/>
            <a:ext cx="933589" cy="453144"/>
          </a:xfrm>
          <a:prstGeom prst="roundRect">
            <a:avLst/>
          </a:prstGeom>
          <a:solidFill>
            <a:schemeClr val="accent6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</a:p>
        </p:txBody>
      </p:sp>
      <p:sp>
        <p:nvSpPr>
          <p:cNvPr id="86" name="Rounded Rectangle 85"/>
          <p:cNvSpPr/>
          <p:nvPr/>
        </p:nvSpPr>
        <p:spPr bwMode="auto">
          <a:xfrm>
            <a:off x="10084501" y="4968508"/>
            <a:ext cx="875116" cy="453144"/>
          </a:xfrm>
          <a:prstGeom prst="roundRect">
            <a:avLst/>
          </a:prstGeom>
          <a:solidFill>
            <a:schemeClr val="accent6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1945678" y="1370487"/>
            <a:ext cx="0" cy="1324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1945678" y="3197804"/>
            <a:ext cx="0" cy="961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cxnSpLocks/>
            <a:stCxn id="20" idx="3"/>
            <a:endCxn id="54" idx="1"/>
          </p:cNvCxnSpPr>
          <p:nvPr/>
        </p:nvCxnSpPr>
        <p:spPr>
          <a:xfrm flipV="1">
            <a:off x="4821570" y="4443339"/>
            <a:ext cx="562536" cy="6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cxnSpLocks/>
            <a:stCxn id="54" idx="0"/>
            <a:endCxn id="55" idx="2"/>
          </p:cNvCxnSpPr>
          <p:nvPr/>
        </p:nvCxnSpPr>
        <p:spPr>
          <a:xfrm flipH="1" flipV="1">
            <a:off x="6251968" y="2695073"/>
            <a:ext cx="7548" cy="1521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55" idx="0"/>
          </p:cNvCxnSpPr>
          <p:nvPr/>
        </p:nvCxnSpPr>
        <p:spPr>
          <a:xfrm flipV="1">
            <a:off x="6251968" y="1376625"/>
            <a:ext cx="0" cy="865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cxnSpLocks/>
            <a:endCxn id="78" idx="1"/>
          </p:cNvCxnSpPr>
          <p:nvPr/>
        </p:nvCxnSpPr>
        <p:spPr>
          <a:xfrm flipV="1">
            <a:off x="7109431" y="4008220"/>
            <a:ext cx="893426" cy="285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cxnSpLocks/>
            <a:endCxn id="84" idx="1"/>
          </p:cNvCxnSpPr>
          <p:nvPr/>
        </p:nvCxnSpPr>
        <p:spPr>
          <a:xfrm>
            <a:off x="7127377" y="4590917"/>
            <a:ext cx="1933733" cy="616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963602" y="3264933"/>
            <a:ext cx="3976986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Sorry, can't create a Model Binder for that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2000415" y="2135091"/>
            <a:ext cx="295792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Can you create a Model Binder</a:t>
            </a:r>
          </a:p>
          <a:p>
            <a:pPr algn="ctr"/>
            <a:r>
              <a:rPr lang="en-US" sz="1700" b="1" noProof="1"/>
              <a:t> for MyInputModel?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2000415" y="4899174"/>
            <a:ext cx="216007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Will never be checked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822057" y="4669911"/>
            <a:ext cx="217078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Yes, I can, here you go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7199221" y="4945341"/>
            <a:ext cx="1414490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[FormBody]</a:t>
            </a:r>
            <a:br>
              <a:rPr lang="en-US" sz="1700" b="1" noProof="1"/>
            </a:br>
            <a:r>
              <a:rPr lang="en-US" sz="1700" b="1" noProof="1"/>
              <a:t>(if applicable)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6871862" y="3650994"/>
            <a:ext cx="84798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Default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9164579" y="4591398"/>
            <a:ext cx="170764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Input Formatters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8980563" y="3381040"/>
            <a:ext cx="15852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Value Providers</a:t>
            </a:r>
          </a:p>
        </p:txBody>
      </p:sp>
    </p:spTree>
    <p:extLst>
      <p:ext uri="{BB962C8B-B14F-4D97-AF65-F5344CB8AC3E}">
        <p14:creationId xmlns:p14="http://schemas.microsoft.com/office/powerpoint/2010/main" val="112114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24" grpId="0" animBg="1"/>
      <p:bldP spid="52" grpId="0" animBg="1"/>
      <p:bldP spid="54" grpId="0" animBg="1"/>
      <p:bldP spid="55" grpId="0" animBg="1"/>
      <p:bldP spid="78" grpId="0" animBg="1"/>
      <p:bldP spid="79" grpId="0" animBg="1"/>
      <p:bldP spid="80" grpId="0" animBg="1"/>
      <p:bldP spid="84" grpId="0" animBg="1"/>
      <p:bldP spid="86" grpId="0" animBg="1"/>
      <p:bldP spid="124" grpId="0"/>
      <p:bldP spid="125" grpId="0"/>
      <p:bldP spid="126" grpId="0"/>
      <p:bldP spid="127" grpId="0"/>
      <p:bldP spid="129" grpId="0"/>
      <p:bldP spid="130" grpId="0"/>
      <p:bldP spid="133" grpId="0"/>
      <p:bldP spid="1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695E4F-F715-42D3-9CAB-E1799C4538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C32792-B460-4171-AAEA-81DF1E9EF7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Uploading and Downloading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4307-1BC9-4708-B405-7C112513A77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" name="Graphic 2" descr="Download">
            <a:extLst>
              <a:ext uri="{FF2B5EF4-FFF2-40B4-BE49-F238E27FC236}">
                <a16:creationId xmlns:a16="http://schemas.microsoft.com/office/drawing/2014/main" id="{93882EC3-4F67-42C6-8CF5-0C86C30B1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6204" y="1279584"/>
            <a:ext cx="2599592" cy="259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2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236CD8-9675-4337-95A7-9009B3B21A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42067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MVC </a:t>
            </a:r>
            <a:r>
              <a:rPr lang="en-US" sz="3000" dirty="0"/>
              <a:t>supports </a:t>
            </a:r>
            <a:r>
              <a:rPr lang="en-US" sz="3000" b="1" dirty="0">
                <a:solidFill>
                  <a:schemeClr val="bg1"/>
                </a:solidFill>
              </a:rPr>
              <a:t>File Upload </a:t>
            </a:r>
            <a:r>
              <a:rPr lang="en-US" sz="3000" dirty="0"/>
              <a:t>using simple model binding</a:t>
            </a:r>
          </a:p>
          <a:p>
            <a:pPr lvl="1"/>
            <a:r>
              <a:rPr lang="en-US" sz="2800" dirty="0"/>
              <a:t>For larger files, </a:t>
            </a:r>
            <a:r>
              <a:rPr lang="en-US" sz="2800" b="1" dirty="0">
                <a:solidFill>
                  <a:schemeClr val="bg1"/>
                </a:solidFill>
              </a:rPr>
              <a:t>Streaming</a:t>
            </a:r>
            <a:r>
              <a:rPr lang="en-US" sz="2800" dirty="0"/>
              <a:t> is used</a:t>
            </a:r>
          </a:p>
          <a:p>
            <a:pPr lvl="1"/>
            <a:endParaRPr lang="en-US" sz="2800" dirty="0"/>
          </a:p>
          <a:p>
            <a:pPr marL="609219" lvl="1" indent="0">
              <a:buNone/>
            </a:pPr>
            <a:endParaRPr lang="en-US" sz="2800" dirty="0"/>
          </a:p>
          <a:p>
            <a:pPr lvl="1"/>
            <a:endParaRPr lang="en-US" sz="2800" dirty="0"/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Multiple-file</a:t>
            </a:r>
            <a:r>
              <a:rPr lang="en-US" sz="2800" dirty="0"/>
              <a:t> upload is also supported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DD7DCD-FF1D-400A-BAC7-EF8229B7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4307-1BC9-4708-B405-7C112513A7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5832CEA-227E-4F45-ACFC-5FAE7A659DAD}"/>
              </a:ext>
            </a:extLst>
          </p:cNvPr>
          <p:cNvSpPr txBox="1">
            <a:spLocks/>
          </p:cNvSpPr>
          <p:nvPr/>
        </p:nvSpPr>
        <p:spPr>
          <a:xfrm>
            <a:off x="614148" y="2495375"/>
            <a:ext cx="7290138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&lt;form method="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post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enctype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multipart/form-data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asp-controller="Files" asp-action="Upload"&gt;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&lt;input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type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"&gt;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&lt;button type="submit" value="Upload" /&gt;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&lt;/form&gt;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E3902-CD19-4CA3-8B18-97FA7E513E7E}"/>
              </a:ext>
            </a:extLst>
          </p:cNvPr>
          <p:cNvSpPr txBox="1">
            <a:spLocks/>
          </p:cNvSpPr>
          <p:nvPr/>
        </p:nvSpPr>
        <p:spPr>
          <a:xfrm>
            <a:off x="614148" y="4918155"/>
            <a:ext cx="7290138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&lt;form method="post" enctype="multipart/form-data" 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asp-controller="Files" asp-action="Upload"&gt;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&lt;input type="file" name="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multiple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&gt;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&lt;button type="submit" value="Upload" /&gt;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&lt;/form&gt; </a:t>
            </a:r>
          </a:p>
        </p:txBody>
      </p:sp>
      <mc:AlternateContent xmlns:mc="http://schemas.openxmlformats.org/markup-compatibility/2006">
        <mc:Choice xmlns="" xmlns:am3d="http://schemas.microsoft.com/office/drawing/2017/model3d" Requires="am3d">
          <p:graphicFrame>
            <p:nvGraphicFramePr>
              <p:cNvPr id="7" name="3D Model 6" descr="File folder with contents">
                <a:extLst>
                  <a:ext uri="{FF2B5EF4-FFF2-40B4-BE49-F238E27FC236}">
                    <a16:creationId xmlns:a16="http://schemas.microsoft.com/office/drawing/2014/main" id="{4746278B-8858-4EF6-97FE-1563A94F883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77783257"/>
                  </p:ext>
                </p:extLst>
              </p:nvPr>
            </p:nvGraphicFramePr>
            <p:xfrm>
              <a:off x="8702754" y="2072477"/>
              <a:ext cx="3558766" cy="416775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558766" cy="4167751"/>
                    </a:xfrm>
                    <a:prstGeom prst="rect">
                      <a:avLst/>
                    </a:prstGeom>
                  </am3d:spPr>
                  <am3d:camera>
                    <am3d:pos x="0" y="0" z="6154701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746901" d="1000000"/>
                    <am3d:preTrans dx="0" dy="-13710234" dz="362805"/>
                    <am3d:scale>
                      <am3d:sx n="1000000" d="1000000"/>
                      <am3d:sy n="1000000" d="1000000"/>
                      <am3d:sz n="1000000" d="1000000"/>
                    </am3d:scale>
                    <am3d:rot ax="2792547" ay="2921057" az="2304096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470061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6" descr="File folder with contents">
                <a:extLst>
                  <a:ext uri="{FF2B5EF4-FFF2-40B4-BE49-F238E27FC236}">
                    <a16:creationId xmlns:a16="http://schemas.microsoft.com/office/drawing/2014/main" id="{4746278B-8858-4EF6-97FE-1563A94F88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02754" y="2072477"/>
                <a:ext cx="3558766" cy="41677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182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73B2895-F2C5-48D1-814C-DD3ADDC4C7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When uploading files using model binding, your action should accept: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IFormFile</a:t>
            </a:r>
            <a:r>
              <a:rPr lang="en-US" sz="2800" noProof="1"/>
              <a:t> (for single file) or </a:t>
            </a:r>
            <a:r>
              <a:rPr lang="en-US" sz="2800" b="1" noProof="1">
                <a:solidFill>
                  <a:schemeClr val="bg1"/>
                </a:solidFill>
              </a:rPr>
              <a:t>IEnumerable</a:t>
            </a:r>
            <a:r>
              <a:rPr lang="en-US" sz="2800" noProof="1"/>
              <a:t>&lt;</a:t>
            </a:r>
            <a:r>
              <a:rPr lang="en-US" sz="2800" b="1" noProof="1">
                <a:solidFill>
                  <a:schemeClr val="bg1"/>
                </a:solidFill>
              </a:rPr>
              <a:t>IFormFile</a:t>
            </a:r>
            <a:r>
              <a:rPr lang="en-US" sz="2800" noProof="1"/>
              <a:t>&gt;</a:t>
            </a:r>
            <a:r>
              <a:rPr lang="en-US" sz="2800" b="1" noProof="1">
                <a:solidFill>
                  <a:schemeClr val="bg1"/>
                </a:solidFill>
              </a:rPr>
              <a:t> </a:t>
            </a:r>
            <a:r>
              <a:rPr lang="en-US" sz="2800" noProof="1"/>
              <a:t>(or </a:t>
            </a:r>
            <a:r>
              <a:rPr lang="en-US" sz="2800" b="1" noProof="1">
                <a:solidFill>
                  <a:schemeClr val="bg1"/>
                </a:solidFill>
              </a:rPr>
              <a:t>List</a:t>
            </a:r>
            <a:r>
              <a:rPr lang="en-US" sz="2800" noProof="1"/>
              <a:t>&lt;</a:t>
            </a:r>
            <a:r>
              <a:rPr lang="en-US" sz="2800" b="1" noProof="1">
                <a:solidFill>
                  <a:schemeClr val="bg1"/>
                </a:solidFill>
              </a:rPr>
              <a:t>IFormFile</a:t>
            </a:r>
            <a:r>
              <a:rPr lang="en-US" sz="2800" noProof="1"/>
              <a:t>&gt;)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3DF241-BA65-48B4-A123-3A6E2D6D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789C1-6D86-4A1B-941F-E61E15E733B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FA09437-2DF1-4F69-A008-EE080F702827}"/>
              </a:ext>
            </a:extLst>
          </p:cNvPr>
          <p:cNvSpPr txBox="1">
            <a:spLocks/>
          </p:cNvSpPr>
          <p:nvPr/>
        </p:nvSpPr>
        <p:spPr>
          <a:xfrm>
            <a:off x="256472" y="2485009"/>
            <a:ext cx="9198068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HttpPost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Upload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async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Task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&lt;IActionResult&gt;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Upload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List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IFormFile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files)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filePath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Path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GetTempFileName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Full path to file in temp location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foreach (var formFile in files.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Where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(f =&gt; f.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Length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&gt;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0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using (var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stream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FileStream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filePath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FileMode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Create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await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formFile.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CopyToAsync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stream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Copy files to FileSystem using Streams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Ok(new { count = files.Count, files.Sum(f =&gt; f.Length), filePath});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0A9FDC-EE13-4B01-B640-4BCBE281E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151" y="2703480"/>
            <a:ext cx="1691787" cy="1662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0A7187-CE19-4DFB-967E-23066DF0D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455" y="4646177"/>
            <a:ext cx="2167177" cy="190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4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8827C9-C2F3-454E-9AD7-85A82D8A74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abstracts file system access through </a:t>
            </a:r>
            <a:r>
              <a:rPr lang="en-US" sz="3200" b="1" dirty="0">
                <a:solidFill>
                  <a:schemeClr val="bg1"/>
                </a:solidFill>
              </a:rPr>
              <a:t>File Providers</a:t>
            </a:r>
          </a:p>
          <a:p>
            <a:pPr lvl="1"/>
            <a:r>
              <a:rPr lang="en-US" sz="3000" dirty="0"/>
              <a:t>File Providers are used throughout the ASP.NET Core framework</a:t>
            </a:r>
          </a:p>
          <a:p>
            <a:r>
              <a:rPr lang="en-US" sz="3200" dirty="0"/>
              <a:t>Examples of where </a:t>
            </a:r>
            <a:r>
              <a:rPr lang="en-US" sz="3200" b="1" dirty="0">
                <a:solidFill>
                  <a:schemeClr val="bg1"/>
                </a:solidFill>
              </a:rPr>
              <a:t>ASP.NET Core</a:t>
            </a:r>
            <a:r>
              <a:rPr lang="en-US" sz="3200" dirty="0"/>
              <a:t> uses </a:t>
            </a:r>
            <a:r>
              <a:rPr lang="en-US" sz="3200" b="1" dirty="0">
                <a:solidFill>
                  <a:schemeClr val="bg1"/>
                </a:solidFill>
              </a:rPr>
              <a:t>File Providers </a:t>
            </a:r>
            <a:r>
              <a:rPr lang="en-US" sz="3200" dirty="0"/>
              <a:t>internally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IHostingEnvironment</a:t>
            </a:r>
            <a:r>
              <a:rPr lang="en-US" sz="3000" noProof="1"/>
              <a:t> exposes the app’s </a:t>
            </a:r>
            <a:r>
              <a:rPr lang="en-US" sz="3000" b="1" noProof="1">
                <a:solidFill>
                  <a:schemeClr val="bg1"/>
                </a:solidFill>
              </a:rPr>
              <a:t>content root </a:t>
            </a:r>
            <a:r>
              <a:rPr lang="en-US" sz="3000" noProof="1"/>
              <a:t>and </a:t>
            </a:r>
            <a:r>
              <a:rPr lang="en-US" sz="3000" b="1" noProof="1">
                <a:solidFill>
                  <a:schemeClr val="bg1"/>
                </a:solidFill>
              </a:rPr>
              <a:t>web root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Static File Middleware</a:t>
            </a:r>
            <a:r>
              <a:rPr lang="en-US" sz="3000" noProof="1"/>
              <a:t> uses </a:t>
            </a:r>
            <a:r>
              <a:rPr lang="en-US" sz="3000" b="1" noProof="1">
                <a:solidFill>
                  <a:schemeClr val="bg1"/>
                </a:solidFill>
              </a:rPr>
              <a:t>File Providers </a:t>
            </a:r>
            <a:r>
              <a:rPr lang="en-US" sz="3000" noProof="1"/>
              <a:t>to locate static files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Razor</a:t>
            </a:r>
            <a:r>
              <a:rPr lang="en-US" sz="3000" noProof="1"/>
              <a:t> uses </a:t>
            </a:r>
            <a:r>
              <a:rPr lang="en-US" sz="3000" b="1" noProof="1">
                <a:solidFill>
                  <a:schemeClr val="bg1"/>
                </a:solidFill>
              </a:rPr>
              <a:t>File Providers </a:t>
            </a:r>
            <a:r>
              <a:rPr lang="en-US" sz="3000" noProof="1"/>
              <a:t>to locate pages and </a:t>
            </a:r>
            <a:r>
              <a:rPr lang="en-US" sz="3000" dirty="0"/>
              <a:t>views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12406E-672A-4004-B27B-56256523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B42A3-11C2-4957-B5A4-7C0B87E107E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A9D7E-9FCE-4D81-BDAF-A55CBBAF4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17" y="5097410"/>
            <a:ext cx="1598882" cy="16086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84B92F-9849-4675-A45B-8D11AC5B8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117" y="4917031"/>
            <a:ext cx="1682621" cy="16928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EC630A-4D70-491E-8D82-F64B3A380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775" y="4494474"/>
            <a:ext cx="2706063" cy="2082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AE5F2A-7ECC-4CC7-8DB5-70B6C7EB4A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856" y="5092443"/>
            <a:ext cx="1612163" cy="161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5230E7-0CC5-406C-A9FA-99BB134323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noProof="1"/>
              <a:t>To access physical files, you have to use </a:t>
            </a:r>
            <a:r>
              <a:rPr lang="en-US" sz="3000" b="1" noProof="1">
                <a:solidFill>
                  <a:schemeClr val="bg1"/>
                </a:solidFill>
              </a:rPr>
              <a:t>PhysicalFileProvider</a:t>
            </a:r>
          </a:p>
          <a:p>
            <a:pPr lvl="1"/>
            <a:r>
              <a:rPr lang="en-US" sz="2800" noProof="1"/>
              <a:t>You’ll have to initialize it with your server physical files folder path</a:t>
            </a:r>
          </a:p>
          <a:p>
            <a:pPr lvl="1"/>
            <a:r>
              <a:rPr lang="en-US" sz="2800" noProof="1"/>
              <a:t>Then you can extract information about the </a:t>
            </a:r>
            <a:r>
              <a:rPr lang="en-US" sz="2800" b="1" noProof="1">
                <a:solidFill>
                  <a:schemeClr val="bg1"/>
                </a:solidFill>
              </a:rPr>
              <a:t>File</a:t>
            </a:r>
            <a:endParaRPr lang="en-US" sz="28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CBFDC3-037A-4E83-9560-B782FAD9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1EBC9-846E-4B6D-A424-75DEE27BEE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2735D4D-EEB0-4C85-BAFF-197341601F57}"/>
              </a:ext>
            </a:extLst>
          </p:cNvPr>
          <p:cNvSpPr txBox="1">
            <a:spLocks/>
          </p:cNvSpPr>
          <p:nvPr/>
        </p:nvSpPr>
        <p:spPr>
          <a:xfrm>
            <a:off x="997959" y="3132632"/>
            <a:ext cx="10470144" cy="3418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Download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(string fileName)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Construct the path to the physical files folder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string filePath =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env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ContentRootPath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+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FileSystem:FilesFolderPath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IFileProvider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provider = 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PhysicalFileProvider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(filePath);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Initialize the Provider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IFileInfo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fileInfo = provider.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GetFileInfo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(fileName);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Extract the FileInfo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readStream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fileInfo.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CreateReadStream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Extact the Stream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mimeType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application/octet-stream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Set a mimeType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(readStream, mimeType, fileName);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Return FileResult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NOTE: There is no check if the File exists. This action may result in an error</a:t>
            </a:r>
          </a:p>
        </p:txBody>
      </p:sp>
    </p:spTree>
    <p:extLst>
      <p:ext uri="{BB962C8B-B14F-4D97-AF65-F5344CB8AC3E}">
        <p14:creationId xmlns:p14="http://schemas.microsoft.com/office/powerpoint/2010/main" val="362142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4773613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Model Binding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bg2"/>
                </a:solidFill>
              </a:rPr>
              <a:t>Custom Model Binding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Model Validation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bg2"/>
                </a:solidFill>
              </a:rPr>
              <a:t>Custom Model Validation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Working with Files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37305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79296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2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35A0C-A6AE-4467-803C-B7CA70B21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292654"/>
            <a:ext cx="10961783" cy="768084"/>
          </a:xfrm>
        </p:spPr>
        <p:txBody>
          <a:bodyPr/>
          <a:lstStyle/>
          <a:p>
            <a:r>
              <a:rPr lang="en-US" dirty="0"/>
              <a:t>Model Binding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23AAC-F71F-422F-B0FD-57261FE129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Graphic 7" descr="Playbook">
            <a:extLst>
              <a:ext uri="{FF2B5EF4-FFF2-40B4-BE49-F238E27FC236}">
                <a16:creationId xmlns:a16="http://schemas.microsoft.com/office/drawing/2014/main" id="{A6EFBA60-155E-47D8-8F0D-3E557060A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9295" y="1399592"/>
            <a:ext cx="2500099" cy="250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0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0F57C-BF73-48EA-A92D-677B6A142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Model binding </a:t>
            </a:r>
            <a:r>
              <a:rPr lang="en-US" sz="3000" noProof="1"/>
              <a:t>in ASP.NET Core MVC maps data from </a:t>
            </a:r>
            <a:r>
              <a:rPr lang="en-US" sz="3000" b="1" noProof="1">
                <a:solidFill>
                  <a:schemeClr val="bg1"/>
                </a:solidFill>
              </a:rPr>
              <a:t>HTTP requests </a:t>
            </a:r>
            <a:r>
              <a:rPr lang="en-US" sz="3000" noProof="1"/>
              <a:t>to </a:t>
            </a:r>
            <a:r>
              <a:rPr lang="en-US" sz="3000" b="1" noProof="1">
                <a:solidFill>
                  <a:schemeClr val="bg1"/>
                </a:solidFill>
              </a:rPr>
              <a:t>action method parameters</a:t>
            </a:r>
            <a:r>
              <a:rPr lang="en-US" sz="3000" noProof="1"/>
              <a:t>.</a:t>
            </a:r>
          </a:p>
          <a:p>
            <a:pPr lvl="1"/>
            <a:r>
              <a:rPr lang="en-US" sz="2800" noProof="1"/>
              <a:t>The parameters may be primitive types or complex types</a:t>
            </a:r>
          </a:p>
          <a:p>
            <a:pPr lvl="1"/>
            <a:r>
              <a:rPr lang="en-US" sz="2800" noProof="1"/>
              <a:t>Implemented abstractly, paving the way for reusability in different apps</a:t>
            </a:r>
          </a:p>
          <a:p>
            <a:r>
              <a:rPr lang="en-US" sz="3000" noProof="1"/>
              <a:t>The framework binds request data to action parameters by </a:t>
            </a:r>
            <a:r>
              <a:rPr lang="en-US" sz="3000" b="1" noProof="1">
                <a:solidFill>
                  <a:schemeClr val="bg1"/>
                </a:solidFill>
              </a:rPr>
              <a:t>name</a:t>
            </a:r>
            <a:endParaRPr lang="en-US" sz="2800" b="1" noProof="1">
              <a:solidFill>
                <a:schemeClr val="bg1"/>
              </a:solidFill>
            </a:endParaRPr>
          </a:p>
          <a:p>
            <a:pPr lvl="1"/>
            <a:r>
              <a:rPr lang="en-US" sz="2800" noProof="1"/>
              <a:t>The value of each parameter will be searched, using the </a:t>
            </a:r>
            <a:r>
              <a:rPr lang="en-US" sz="2800" b="1" noProof="1">
                <a:solidFill>
                  <a:schemeClr val="bg1"/>
                </a:solidFill>
              </a:rPr>
              <a:t>parameter name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Classes</a:t>
            </a:r>
            <a:r>
              <a:rPr lang="en-US" sz="2800" noProof="1"/>
              <a:t> are mapped using the names of the </a:t>
            </a:r>
            <a:r>
              <a:rPr lang="en-US" sz="2800" b="1" noProof="1">
                <a:solidFill>
                  <a:schemeClr val="bg1"/>
                </a:solidFill>
              </a:rPr>
              <a:t>public settable properties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AFE180-FE90-4110-A9C2-0938C9B0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Model Binding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0E9B1A-3353-427D-9BF7-887D4AC91040}"/>
              </a:ext>
            </a:extLst>
          </p:cNvPr>
          <p:cNvSpPr txBox="1">
            <a:spLocks/>
          </p:cNvSpPr>
          <p:nvPr/>
        </p:nvSpPr>
        <p:spPr>
          <a:xfrm>
            <a:off x="581476" y="5932860"/>
            <a:ext cx="3752592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https://mysite.com/posts/edit/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BA984-2715-4A83-9A06-C81CB8FAE4AB}"/>
              </a:ext>
            </a:extLst>
          </p:cNvPr>
          <p:cNvSpPr txBox="1"/>
          <p:nvPr/>
        </p:nvSpPr>
        <p:spPr>
          <a:xfrm>
            <a:off x="1776994" y="5457501"/>
            <a:ext cx="1361557" cy="4753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/>
              <a:t>Request URL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1D77AEB-64DB-4D5A-B357-FC7570E7FE00}"/>
              </a:ext>
            </a:extLst>
          </p:cNvPr>
          <p:cNvSpPr txBox="1">
            <a:spLocks/>
          </p:cNvSpPr>
          <p:nvPr/>
        </p:nvSpPr>
        <p:spPr>
          <a:xfrm>
            <a:off x="6991004" y="5932860"/>
            <a:ext cx="4619520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Edit(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?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B5793C-63C8-461B-992E-AB1188806657}"/>
              </a:ext>
            </a:extLst>
          </p:cNvPr>
          <p:cNvSpPr txBox="1"/>
          <p:nvPr/>
        </p:nvSpPr>
        <p:spPr>
          <a:xfrm>
            <a:off x="8303227" y="5457500"/>
            <a:ext cx="2031318" cy="4753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/>
              <a:t>PostsController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C46E30F-B62B-4B1C-BCAB-58AFA7B4E308}"/>
              </a:ext>
            </a:extLst>
          </p:cNvPr>
          <p:cNvSpPr/>
          <p:nvPr/>
        </p:nvSpPr>
        <p:spPr bwMode="auto">
          <a:xfrm>
            <a:off x="5148813" y="6074229"/>
            <a:ext cx="1063690" cy="3229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495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5F0E1-7B85-45FC-B704-E6681517CE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Model binding </a:t>
            </a:r>
            <a:r>
              <a:rPr lang="en-US" sz="3000" dirty="0"/>
              <a:t>can look through several </a:t>
            </a:r>
            <a:r>
              <a:rPr lang="en-US" sz="3000" b="1" dirty="0">
                <a:solidFill>
                  <a:schemeClr val="bg1"/>
                </a:solidFill>
              </a:rPr>
              <a:t>data sources </a:t>
            </a:r>
            <a:r>
              <a:rPr lang="en-US" sz="3000" dirty="0"/>
              <a:t>per Request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Form values </a:t>
            </a:r>
            <a:r>
              <a:rPr lang="en-US" sz="2800" dirty="0"/>
              <a:t>– POST Request parameters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Route values </a:t>
            </a:r>
            <a:r>
              <a:rPr lang="en-US" sz="2800" dirty="0"/>
              <a:t>– The set of Route values provided by the Routing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Query strings </a:t>
            </a:r>
            <a:r>
              <a:rPr lang="en-US" sz="2800" dirty="0"/>
              <a:t>– The query string parameters in the URL</a:t>
            </a:r>
          </a:p>
          <a:p>
            <a:pPr lvl="1">
              <a:buClr>
                <a:srgbClr val="234465"/>
              </a:buClr>
            </a:pPr>
            <a:r>
              <a:rPr lang="en-US" sz="2800" dirty="0"/>
              <a:t>Even in headers, cookies, session, etc. in custom model binders</a:t>
            </a:r>
          </a:p>
          <a:p>
            <a:pPr lvl="1"/>
            <a:r>
              <a:rPr lang="en-US" sz="2800" dirty="0"/>
              <a:t>Data from these sources are stored as </a:t>
            </a:r>
            <a:r>
              <a:rPr lang="en-US" sz="2800" b="1" dirty="0">
                <a:solidFill>
                  <a:schemeClr val="bg1"/>
                </a:solidFill>
              </a:rPr>
              <a:t>name-value </a:t>
            </a:r>
            <a:r>
              <a:rPr lang="en-US" sz="2800" dirty="0"/>
              <a:t>pairs</a:t>
            </a:r>
          </a:p>
          <a:p>
            <a:r>
              <a:rPr lang="en-US" sz="3000" dirty="0"/>
              <a:t>The framework checks each of the data sources for a parameter value</a:t>
            </a:r>
          </a:p>
          <a:p>
            <a:pPr lvl="1"/>
            <a:r>
              <a:rPr lang="en-US" sz="2800" dirty="0"/>
              <a:t>If there is no parameter in the data source, the next in order is checked</a:t>
            </a:r>
          </a:p>
          <a:p>
            <a:pPr lvl="1"/>
            <a:r>
              <a:rPr lang="en-US" sz="2800" dirty="0"/>
              <a:t>The data sources are checked in the </a:t>
            </a:r>
            <a:r>
              <a:rPr lang="en-US" sz="2800" b="1" dirty="0">
                <a:solidFill>
                  <a:schemeClr val="bg1"/>
                </a:solidFill>
              </a:rPr>
              <a:t>order</a:t>
            </a:r>
            <a:r>
              <a:rPr lang="en-US" sz="2800" dirty="0"/>
              <a:t> specified above</a:t>
            </a:r>
          </a:p>
          <a:p>
            <a:pPr lvl="1"/>
            <a:endParaRPr lang="en-US" sz="2800" dirty="0"/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338018-EBE6-4D38-8B64-9C8186DB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05E55-24C5-4604-81A5-B5A1029855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9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Incoming Request to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1236180" y="1315295"/>
            <a:ext cx="10330231" cy="490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6835FCC-C395-4FFE-824D-1F5B39ECAA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" t="38587" r="80872" b="7952"/>
          <a:stretch/>
        </p:blipFill>
        <p:spPr>
          <a:xfrm>
            <a:off x="282591" y="4359304"/>
            <a:ext cx="1907178" cy="2142309"/>
          </a:xfrm>
          <a:prstGeom prst="rect">
            <a:avLst/>
          </a:prstGeom>
        </p:spPr>
      </p:pic>
      <p:cxnSp>
        <p:nvCxnSpPr>
          <p:cNvPr id="11" name="Straight Connector 10"/>
          <p:cNvCxnSpPr>
            <a:cxnSpLocks/>
            <a:stCxn id="10" idx="0"/>
          </p:cNvCxnSpPr>
          <p:nvPr/>
        </p:nvCxnSpPr>
        <p:spPr>
          <a:xfrm flipV="1">
            <a:off x="1236180" y="1316502"/>
            <a:ext cx="0" cy="30428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endCxn id="21" idx="0"/>
          </p:cNvCxnSpPr>
          <p:nvPr/>
        </p:nvCxnSpPr>
        <p:spPr>
          <a:xfrm>
            <a:off x="3064708" y="1342937"/>
            <a:ext cx="0" cy="1099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 bwMode="auto">
          <a:xfrm>
            <a:off x="2044285" y="2442640"/>
            <a:ext cx="2040846" cy="878902"/>
          </a:xfrm>
          <a:prstGeom prst="roundRect">
            <a:avLst/>
          </a:prstGeom>
          <a:solidFill>
            <a:srgbClr val="7030A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Binder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2915533" y="4487181"/>
            <a:ext cx="2339195" cy="878902"/>
          </a:xfrm>
          <a:prstGeom prst="roundRect">
            <a:avLst/>
          </a:prstGeom>
          <a:solidFill>
            <a:schemeClr val="accent6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MyInputModel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instance</a:t>
            </a:r>
          </a:p>
        </p:txBody>
      </p:sp>
      <p:cxnSp>
        <p:nvCxnSpPr>
          <p:cNvPr id="23" name="Straight Arrow Connector 22"/>
          <p:cNvCxnSpPr>
            <a:cxnSpLocks/>
            <a:stCxn id="21" idx="2"/>
          </p:cNvCxnSpPr>
          <p:nvPr/>
        </p:nvCxnSpPr>
        <p:spPr>
          <a:xfrm>
            <a:off x="3064708" y="3321542"/>
            <a:ext cx="427901" cy="1158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endCxn id="29" idx="2"/>
          </p:cNvCxnSpPr>
          <p:nvPr/>
        </p:nvCxnSpPr>
        <p:spPr>
          <a:xfrm flipV="1">
            <a:off x="4647501" y="3328976"/>
            <a:ext cx="753577" cy="11507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 bwMode="auto">
          <a:xfrm>
            <a:off x="4380655" y="2450074"/>
            <a:ext cx="2040846" cy="878902"/>
          </a:xfrm>
          <a:prstGeom prst="roundRect">
            <a:avLst/>
          </a:prstGeom>
          <a:solidFill>
            <a:srgbClr val="00B05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</a:t>
            </a:r>
          </a:p>
        </p:txBody>
      </p:sp>
      <p:cxnSp>
        <p:nvCxnSpPr>
          <p:cNvPr id="32" name="Straight Arrow Connector 31"/>
          <p:cNvCxnSpPr>
            <a:cxnSpLocks/>
            <a:stCxn id="29" idx="0"/>
          </p:cNvCxnSpPr>
          <p:nvPr/>
        </p:nvCxnSpPr>
        <p:spPr>
          <a:xfrm flipV="1">
            <a:off x="5401078" y="1396082"/>
            <a:ext cx="0" cy="1053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0ED826A5-D8F5-42A2-A397-38EB231CF274}"/>
              </a:ext>
            </a:extLst>
          </p:cNvPr>
          <p:cNvSpPr txBox="1">
            <a:spLocks/>
          </p:cNvSpPr>
          <p:nvPr/>
        </p:nvSpPr>
        <p:spPr>
          <a:xfrm>
            <a:off x="6813979" y="2474704"/>
            <a:ext cx="509543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MyController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: Controller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/>
            </a:r>
            <a:b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IActionResult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Index(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MyInputModel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input)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	if 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ModelState.IsValid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	    return View();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	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8016293" y="1330925"/>
            <a:ext cx="310" cy="1143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10640837" y="1330925"/>
            <a:ext cx="0" cy="1756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610480" y="1396082"/>
            <a:ext cx="1333570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Populate</a:t>
            </a:r>
          </a:p>
          <a:p>
            <a:pPr algn="ctr"/>
            <a:r>
              <a:rPr lang="en-US" sz="1700" b="1" noProof="1"/>
              <a:t> Model State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896963" y="1379715"/>
            <a:ext cx="1743874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dirty="0"/>
              <a:t>Instance Created </a:t>
            </a:r>
          </a:p>
          <a:p>
            <a:pPr algn="ctr"/>
            <a:r>
              <a:rPr lang="en-US" sz="1700" b="1" dirty="0"/>
              <a:t>by Model Binder</a:t>
            </a:r>
          </a:p>
        </p:txBody>
      </p:sp>
    </p:spTree>
    <p:extLst>
      <p:ext uri="{BB962C8B-B14F-4D97-AF65-F5344CB8AC3E}">
        <p14:creationId xmlns:p14="http://schemas.microsoft.com/office/powerpoint/2010/main" val="78153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9" grpId="0" animBg="1"/>
      <p:bldP spid="38" grpId="0" animBg="1"/>
      <p:bldP spid="52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A0BE8-5F29-4F20-8CE3-5FE140D22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02071" cy="5120699"/>
          </a:xfrm>
        </p:spPr>
        <p:txBody>
          <a:bodyPr>
            <a:normAutofit/>
          </a:bodyPr>
          <a:lstStyle/>
          <a:p>
            <a:r>
              <a:rPr lang="en-US" sz="3000" dirty="0"/>
              <a:t>If binding </a:t>
            </a:r>
            <a:r>
              <a:rPr lang="en-US" sz="3000" b="1" dirty="0">
                <a:solidFill>
                  <a:schemeClr val="bg1"/>
                </a:solidFill>
              </a:rPr>
              <a:t>fails</a:t>
            </a:r>
            <a:r>
              <a:rPr lang="en-US" sz="3000" dirty="0"/>
              <a:t>, the framework does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throw an </a:t>
            </a:r>
            <a:r>
              <a:rPr lang="en-US" sz="3000" b="1" dirty="0">
                <a:solidFill>
                  <a:schemeClr val="bg1"/>
                </a:solidFill>
              </a:rPr>
              <a:t>error</a:t>
            </a:r>
          </a:p>
          <a:p>
            <a:pPr lvl="1"/>
            <a:r>
              <a:rPr lang="en-US" sz="2800" dirty="0"/>
              <a:t>Every action, accepting </a:t>
            </a:r>
            <a:r>
              <a:rPr lang="en-US" sz="2800" b="1" dirty="0">
                <a:solidFill>
                  <a:schemeClr val="bg1"/>
                </a:solidFill>
              </a:rPr>
              <a:t>user input</a:t>
            </a:r>
            <a:r>
              <a:rPr lang="en-US" sz="2800" dirty="0"/>
              <a:t>, should check if binding was successful</a:t>
            </a:r>
          </a:p>
          <a:p>
            <a:pPr lvl="1"/>
            <a:r>
              <a:rPr lang="en-US" sz="2800" dirty="0"/>
              <a:t>This is done through the </a:t>
            </a:r>
            <a:r>
              <a:rPr lang="en-US" sz="2800" b="1" noProof="1">
                <a:solidFill>
                  <a:schemeClr val="bg1"/>
                </a:solidFill>
              </a:rPr>
              <a:t>ModelState.IsValid </a:t>
            </a:r>
            <a:r>
              <a:rPr lang="en-US" sz="2800" dirty="0"/>
              <a:t>property</a:t>
            </a:r>
          </a:p>
          <a:p>
            <a:r>
              <a:rPr lang="en-US" sz="3000" dirty="0"/>
              <a:t>Each entry in the </a:t>
            </a:r>
            <a:r>
              <a:rPr lang="en-US" sz="3000" b="1" dirty="0">
                <a:solidFill>
                  <a:schemeClr val="bg1"/>
                </a:solidFill>
              </a:rPr>
              <a:t>controller</a:t>
            </a:r>
            <a:r>
              <a:rPr lang="en-US" sz="3000" dirty="0"/>
              <a:t>'s </a:t>
            </a:r>
            <a:r>
              <a:rPr lang="en-US" sz="3000" b="1" noProof="1">
                <a:solidFill>
                  <a:schemeClr val="bg1"/>
                </a:solidFill>
              </a:rPr>
              <a:t>ModelState</a:t>
            </a:r>
            <a:r>
              <a:rPr lang="en-US" sz="3000" dirty="0"/>
              <a:t> property is a </a:t>
            </a:r>
            <a:r>
              <a:rPr lang="en-US" sz="3000" b="1" noProof="1">
                <a:solidFill>
                  <a:schemeClr val="bg1"/>
                </a:solidFill>
              </a:rPr>
              <a:t>ModelStateEntry</a:t>
            </a:r>
          </a:p>
          <a:p>
            <a:pPr lvl="1"/>
            <a:r>
              <a:rPr lang="en-US" sz="2800" dirty="0"/>
              <a:t>Each </a:t>
            </a:r>
            <a:r>
              <a:rPr lang="en-US" sz="2800" b="1" noProof="1">
                <a:solidFill>
                  <a:schemeClr val="bg1"/>
                </a:solidFill>
              </a:rPr>
              <a:t>ModelStateEntry</a:t>
            </a:r>
            <a:r>
              <a:rPr lang="en-US" sz="2800" dirty="0"/>
              <a:t> contains an </a:t>
            </a:r>
            <a:r>
              <a:rPr lang="en-US" sz="2800" b="1" noProof="1">
                <a:solidFill>
                  <a:schemeClr val="bg1"/>
                </a:solidFill>
              </a:rPr>
              <a:t>Errors</a:t>
            </a:r>
            <a:r>
              <a:rPr lang="en-US" sz="2800" dirty="0"/>
              <a:t> property</a:t>
            </a:r>
          </a:p>
          <a:p>
            <a:pPr lvl="1"/>
            <a:r>
              <a:rPr lang="en-US" sz="2800" dirty="0"/>
              <a:t>It's rarely necessary to query this collection, though</a:t>
            </a:r>
          </a:p>
          <a:p>
            <a:r>
              <a:rPr lang="en-US" sz="3000" dirty="0"/>
              <a:t>Default </a:t>
            </a:r>
            <a:r>
              <a:rPr lang="en-US" sz="3000" b="1" dirty="0">
                <a:solidFill>
                  <a:schemeClr val="bg1"/>
                </a:solidFill>
              </a:rPr>
              <a:t>Model binding </a:t>
            </a:r>
            <a:r>
              <a:rPr lang="en-US" sz="3000" dirty="0"/>
              <a:t>works great for most development scenarios</a:t>
            </a:r>
          </a:p>
          <a:p>
            <a:pPr lvl="1"/>
            <a:r>
              <a:rPr lang="en-US" sz="2800" dirty="0"/>
              <a:t>It is also extensible, and you can customize the built-in behavior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18BE3D-87FA-442D-BFC1-E027C2D5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90F81-65D5-4E04-B379-108B5D5F33B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0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D3863E-8F51-40A2-9260-472FA15789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01071"/>
          </a:xfrm>
        </p:spPr>
        <p:txBody>
          <a:bodyPr/>
          <a:lstStyle/>
          <a:p>
            <a:r>
              <a:rPr lang="en-US" dirty="0"/>
              <a:t>You can easily </a:t>
            </a:r>
            <a:r>
              <a:rPr lang="en-US" b="1" dirty="0">
                <a:solidFill>
                  <a:schemeClr val="bg1"/>
                </a:solidFill>
              </a:rPr>
              <a:t>iterate</a:t>
            </a:r>
            <a:r>
              <a:rPr lang="en-US" dirty="0"/>
              <a:t> over the errors in the </a:t>
            </a:r>
            <a:r>
              <a:rPr lang="en-US" b="1" noProof="1">
                <a:solidFill>
                  <a:schemeClr val="bg1"/>
                </a:solidFill>
              </a:rPr>
              <a:t>ModelState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256B30-7761-4BEE-9448-58974304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E8C45-D18D-4760-B715-ACC788583F3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6F50B29-84E1-45EC-9124-CE0E87C69929}"/>
              </a:ext>
            </a:extLst>
          </p:cNvPr>
          <p:cNvSpPr txBox="1">
            <a:spLocks/>
          </p:cNvSpPr>
          <p:nvPr/>
        </p:nvSpPr>
        <p:spPr>
          <a:xfrm>
            <a:off x="757933" y="2004647"/>
            <a:ext cx="8482782" cy="4142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UsersController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Register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RegisterUserBindingModel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model)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if(!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ModelState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IsValid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foreach (var error in ModelState.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Values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.SelectMany(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=&gt;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Errors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DoSomething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(error);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TODO: Return Error Page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Ok("Success!");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15F568B0-45E5-4160-B7C2-56F98B79F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84323" y="1734429"/>
            <a:ext cx="2480567" cy="2480567"/>
          </a:xfrm>
          <a:prstGeom prst="rect">
            <a:avLst/>
          </a:prstGeom>
        </p:spPr>
      </p:pic>
      <p:pic>
        <p:nvPicPr>
          <p:cNvPr id="8" name="Graphic 7" descr="Monitor">
            <a:extLst>
              <a:ext uri="{FF2B5EF4-FFF2-40B4-BE49-F238E27FC236}">
                <a16:creationId xmlns:a16="http://schemas.microsoft.com/office/drawing/2014/main" id="{EE5ABD73-6B74-4EF9-902D-1C7E0BFA0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84323" y="3936558"/>
            <a:ext cx="2480567" cy="2480567"/>
          </a:xfrm>
          <a:prstGeom prst="rect">
            <a:avLst/>
          </a:prstGeom>
        </p:spPr>
      </p:pic>
      <p:pic>
        <p:nvPicPr>
          <p:cNvPr id="10" name="Graphic 9" descr="Warning">
            <a:extLst>
              <a:ext uri="{FF2B5EF4-FFF2-40B4-BE49-F238E27FC236}">
                <a16:creationId xmlns:a16="http://schemas.microsoft.com/office/drawing/2014/main" id="{4AF810BB-D559-4E02-A32F-B9E39C83EA4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7406" y="2310167"/>
            <a:ext cx="914400" cy="914400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677BEEF4-104C-48BD-87D8-CD9AED3EC37E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7406" y="45484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3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7666</TotalTime>
  <Words>1827</Words>
  <Application>Microsoft Office PowerPoint</Application>
  <PresentationFormat>Widescreen</PresentationFormat>
  <Paragraphs>382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Working with Data</vt:lpstr>
      <vt:lpstr>Table of Contents</vt:lpstr>
      <vt:lpstr>Have a Question?</vt:lpstr>
      <vt:lpstr>PowerPoint Presentation</vt:lpstr>
      <vt:lpstr>Model Binding</vt:lpstr>
      <vt:lpstr>Model Binding</vt:lpstr>
      <vt:lpstr>Incoming Request to MVC</vt:lpstr>
      <vt:lpstr>Model Binding</vt:lpstr>
      <vt:lpstr>Model Binding</vt:lpstr>
      <vt:lpstr>Model Binding</vt:lpstr>
      <vt:lpstr>Custom Model Binder</vt:lpstr>
      <vt:lpstr>Custom Model Binder</vt:lpstr>
      <vt:lpstr>PowerPoint Presentation</vt:lpstr>
      <vt:lpstr>Model Validation</vt:lpstr>
      <vt:lpstr>Model Validation</vt:lpstr>
      <vt:lpstr>Model Validation</vt:lpstr>
      <vt:lpstr>Custom Model Validation</vt:lpstr>
      <vt:lpstr>Custom Model Validation</vt:lpstr>
      <vt:lpstr>Custom Model Validation</vt:lpstr>
      <vt:lpstr>Incoming Request to MVC</vt:lpstr>
      <vt:lpstr>PowerPoint Presentation</vt:lpstr>
      <vt:lpstr>Uploading Files</vt:lpstr>
      <vt:lpstr>Uploading Files</vt:lpstr>
      <vt:lpstr>Downloading Files</vt:lpstr>
      <vt:lpstr>Downloading Files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Stoyan</cp:lastModifiedBy>
  <cp:revision>2761</cp:revision>
  <dcterms:created xsi:type="dcterms:W3CDTF">2018-05-23T13:08:44Z</dcterms:created>
  <dcterms:modified xsi:type="dcterms:W3CDTF">2019-07-01T07:23:06Z</dcterms:modified>
</cp:coreProperties>
</file>