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530" r:id="rId4"/>
    <p:sldId id="478" r:id="rId5"/>
    <p:sldId id="476" r:id="rId6"/>
    <p:sldId id="465" r:id="rId7"/>
    <p:sldId id="610" r:id="rId8"/>
    <p:sldId id="614" r:id="rId9"/>
    <p:sldId id="466" r:id="rId10"/>
    <p:sldId id="609" r:id="rId11"/>
    <p:sldId id="477" r:id="rId12"/>
    <p:sldId id="469" r:id="rId13"/>
    <p:sldId id="619" r:id="rId14"/>
    <p:sldId id="648" r:id="rId15"/>
    <p:sldId id="608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41" r:id="rId37"/>
    <p:sldId id="642" r:id="rId38"/>
    <p:sldId id="643" r:id="rId39"/>
    <p:sldId id="644" r:id="rId40"/>
    <p:sldId id="349" r:id="rId41"/>
    <p:sldId id="528" r:id="rId42"/>
    <p:sldId id="646" r:id="rId43"/>
    <p:sldId id="647" r:id="rId44"/>
    <p:sldId id="529" r:id="rId45"/>
    <p:sldId id="4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ASP.NET Core Overview" id="{77DDDE8D-FA07-449E-AA7C-A0DD1EC5B51E}">
          <p14:sldIdLst>
            <p14:sldId id="478"/>
            <p14:sldId id="476"/>
            <p14:sldId id="465"/>
            <p14:sldId id="610"/>
            <p14:sldId id="614"/>
            <p14:sldId id="466"/>
            <p14:sldId id="609"/>
          </p14:sldIdLst>
        </p14:section>
        <p14:section name="ASP.NET Core MVC" id="{044E6A22-B2DB-4F8F-B0F8-04FDA1F90E26}">
          <p14:sldIdLst>
            <p14:sldId id="477"/>
            <p14:sldId id="469"/>
            <p14:sldId id="619"/>
            <p14:sldId id="648"/>
            <p14:sldId id="608"/>
          </p14:sldIdLst>
        </p14:section>
        <p14:section name="Controllers and Actions" id="{A80C7F21-4790-47F0-AFE2-266DF4D1ABF7}">
          <p14:sldIdLst>
            <p14:sldId id="621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Routing" id="{5AD1DA4A-848D-499D-A19F-87B53CE79B1E}">
          <p14:sldIdLst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  <p14:section name="Static Files" id="{F9BECAB8-A07E-4197-9345-017B2618CBAE}">
          <p14:sldIdLst>
            <p14:sldId id="636"/>
            <p14:sldId id="637"/>
            <p14:sldId id="638"/>
          </p14:sldIdLst>
        </p14:section>
        <p14:section name="Razor View Engine" id="{2C920A0A-4D8C-406F-9647-A3891B30CC02}">
          <p14:sldIdLst>
            <p14:sldId id="639"/>
            <p14:sldId id="640"/>
            <p14:sldId id="641"/>
            <p14:sldId id="642"/>
          </p14:sldIdLst>
        </p14:section>
        <p14:section name="ASP.NET Core Identity System" id="{5CDFBC30-6549-4884-8A02-4FFC9E4EE169}">
          <p14:sldIdLst>
            <p14:sldId id="643"/>
            <p14:sldId id="644"/>
          </p14:sldIdLst>
        </p14:section>
        <p14:section name="Conclusion" id="{10E03AB1-9AA8-4E86-9A64-D741901E50A2}">
          <p14:sldIdLst>
            <p14:sldId id="349"/>
            <p14:sldId id="528"/>
            <p14:sldId id="646"/>
            <p14:sldId id="647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87" d="100"/>
          <a:sy n="87" d="100"/>
        </p:scale>
        <p:origin x="293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0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1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1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6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0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9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082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9134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9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8.png"/><Relationship Id="rId26" Type="http://schemas.openxmlformats.org/officeDocument/2006/relationships/image" Target="../media/image8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7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7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7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6.png"/><Relationship Id="rId22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2.jpeg"/><Relationship Id="rId7" Type="http://schemas.openxmlformats.org/officeDocument/2006/relationships/image" Target="../media/image8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5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" TargetMode="External"/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ASP.NET Core, Controllers &amp; Actions, Routing, Razor, Identity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Core (MVC)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73" y="1874920"/>
            <a:ext cx="4717054" cy="2653343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693932" cy="482410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MVC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One version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System.Web.dll</a:t>
            </a:r>
          </a:p>
          <a:p>
            <a:pPr marL="1447467" lvl="2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Everything is included by default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HTTP Modules, HTTP Handlers, </a:t>
            </a:r>
            <a:r>
              <a:rPr lang="en-US" sz="2800" dirty="0" err="1"/>
              <a:t>Global.asax</a:t>
            </a:r>
            <a:endParaRPr lang="en-US" sz="28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MVC + Web API + Web Pages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Child Actions (</a:t>
            </a:r>
            <a:r>
              <a:rPr lang="en-US" sz="2800" dirty="0" err="1"/>
              <a:t>Html.Render</a:t>
            </a:r>
            <a:r>
              <a:rPr lang="en-US" sz="2800" dirty="0"/>
              <a:t>)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Web.config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8" cy="482410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Kestrel, Windows, Mac, Linux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Multiple versions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Everything is </a:t>
            </a:r>
            <a:r>
              <a:rPr lang="en-US" sz="2800" dirty="0" err="1"/>
              <a:t>Nuget</a:t>
            </a:r>
            <a:r>
              <a:rPr lang="en-US" sz="2800" dirty="0"/>
              <a:t> packages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err="1"/>
              <a:t>Middlewares</a:t>
            </a:r>
            <a:r>
              <a:rPr lang="en-US" sz="2800" dirty="0"/>
              <a:t>. All-in-one. Faster.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JSON and environment variables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View Components, Tag Helpers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Build-in DI, logging, services, file providers, </a:t>
            </a:r>
            <a:r>
              <a:rPr lang="en-US" sz="2800" dirty="0" err="1"/>
              <a:t>WebSockets</a:t>
            </a:r>
            <a:endParaRPr lang="en-US" sz="26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322EF-D655-4601-9B12-54FF0BBFDC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585691-7E6B-4047-8925-A85739C02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67299"/>
            <a:ext cx="10961783" cy="768084"/>
          </a:xfrm>
        </p:spPr>
        <p:txBody>
          <a:bodyPr/>
          <a:lstStyle/>
          <a:p>
            <a:r>
              <a:rPr lang="en-US" dirty="0"/>
              <a:t>ASP.NET Core MVC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186031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sz="3400" dirty="0"/>
              <a:t>provides features to build web APIs and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 (MVC)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Lightweight, Open Source,</a:t>
            </a:r>
            <a:r>
              <a:rPr lang="bg-BG" dirty="0"/>
              <a:t> </a:t>
            </a:r>
            <a:r>
              <a:rPr lang="en-US" dirty="0"/>
              <a:t>Testable</a:t>
            </a:r>
            <a:r>
              <a:rPr lang="bg-BG" dirty="0"/>
              <a:t>, </a:t>
            </a:r>
            <a:r>
              <a:rPr lang="en-US" dirty="0"/>
              <a:t>Good Tooling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markup for Razor Pages and MVC views</a:t>
            </a:r>
          </a:p>
          <a:p>
            <a:pPr lvl="1"/>
            <a:r>
              <a:rPr lang="en-US" dirty="0"/>
              <a:t>RESTful services with </a:t>
            </a:r>
            <a:r>
              <a:rPr lang="en-US" sz="3200" b="1" dirty="0">
                <a:solidFill>
                  <a:schemeClr val="bg1"/>
                </a:solidFill>
              </a:rPr>
              <a:t>ASP.NET Core Web API</a:t>
            </a:r>
          </a:p>
          <a:p>
            <a:pPr lvl="2"/>
            <a:r>
              <a:rPr lang="en-US" dirty="0"/>
              <a:t>Built-in support for multiple data formats, content negotiation and CORS</a:t>
            </a:r>
          </a:p>
          <a:p>
            <a:pPr lvl="1"/>
            <a:r>
              <a:rPr lang="en-US" dirty="0"/>
              <a:t>Achieve high-quality architecture design, optimizing developer work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Convention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 binding </a:t>
            </a:r>
            <a:r>
              <a:rPr lang="en-US" dirty="0"/>
              <a:t>automatically maps data from HTTP requests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with client-side and server-side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MVC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95AEE-AF67-4BEB-BFD9-2B22394EA6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853" y="1890487"/>
            <a:ext cx="1906019" cy="1906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Along with those </a:t>
            </a: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Strongly-typed views with the Razor view engine</a:t>
            </a:r>
          </a:p>
          <a:p>
            <a:pPr lvl="1"/>
            <a:r>
              <a:rPr lang="en-US" sz="3200" dirty="0"/>
              <a:t>Tag Helpers </a:t>
            </a:r>
            <a:r>
              <a:rPr lang="en-US" dirty="0"/>
              <a:t>enable server-side code in HTML elements</a:t>
            </a:r>
          </a:p>
          <a:p>
            <a:pPr lvl="1"/>
            <a:r>
              <a:rPr lang="en-US" dirty="0"/>
              <a:t>Partial views and view components</a:t>
            </a:r>
          </a:p>
          <a:p>
            <a:pPr lvl="1"/>
            <a:r>
              <a:rPr lang="en-US" dirty="0"/>
              <a:t>Filters, Areas, </a:t>
            </a:r>
            <a:r>
              <a:rPr lang="en-US" dirty="0" err="1"/>
              <a:t>Middlewares</a:t>
            </a:r>
            <a:endParaRPr lang="en-US" dirty="0"/>
          </a:p>
          <a:p>
            <a:pPr lvl="1"/>
            <a:r>
              <a:rPr lang="en-US" dirty="0"/>
              <a:t>Built-in security features</a:t>
            </a:r>
          </a:p>
          <a:p>
            <a:pPr lvl="1"/>
            <a:r>
              <a:rPr lang="en-US" dirty="0"/>
              <a:t>Identity with users, roles and external providers</a:t>
            </a:r>
          </a:p>
          <a:p>
            <a:pPr lvl="1"/>
            <a:r>
              <a:rPr lang="en-US" dirty="0"/>
              <a:t>And many more…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74D3E-7A23-4535-985A-AD71DCF126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1650035"/>
            <a:ext cx="2857501" cy="160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4203642"/>
            <a:ext cx="2819904" cy="16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49526"/>
            <a:ext cx="2599766" cy="109313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action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3" y="1412543"/>
            <a:ext cx="4958131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ASP.NET Core</a:t>
            </a:r>
            <a:b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</a:b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routing + </a:t>
            </a:r>
            <a:r>
              <a:rPr lang="en-US" sz="36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middlewares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629819"/>
            <a:ext cx="360830" cy="5737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Razor 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4982695" y="5696217"/>
            <a:ext cx="27700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369967" y="4593543"/>
            <a:ext cx="11448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34832" y="4582272"/>
            <a:ext cx="1157681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2384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F210C8-DB00-49F2-96D7-A7CE417B3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Hello, ASP.NET Core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671A4C-00D4-4D5A-998F-4ED949713A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your first ASP.NET Core Projects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1BC63-A005-4EA5-8572-473BFB161C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0" y="970382"/>
            <a:ext cx="2640887" cy="32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AB2B67-B3AA-4AC2-875B-F914C01DA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7" y="5312358"/>
            <a:ext cx="10961783" cy="768084"/>
          </a:xfrm>
        </p:spPr>
        <p:txBody>
          <a:bodyPr/>
          <a:lstStyle/>
          <a:p>
            <a:r>
              <a:rPr lang="en-US" dirty="0"/>
              <a:t>Controllers and Actions</a:t>
            </a:r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B713-3F47-4297-A390-C42F8E06D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core component of the MVC pattern</a:t>
            </a:r>
          </a:p>
          <a:p>
            <a:r>
              <a:rPr lang="en-US" dirty="0"/>
              <a:t>All the controllers should be available in a folder name </a:t>
            </a:r>
            <a:r>
              <a:rPr lang="en-US" dirty="0">
                <a:solidFill>
                  <a:schemeClr val="bg1"/>
                </a:solidFill>
              </a:rPr>
              <a:t>Controllers</a:t>
            </a:r>
          </a:p>
          <a:p>
            <a:r>
              <a:rPr lang="en-US" dirty="0"/>
              <a:t>Controller naming standard should be </a:t>
            </a:r>
            <a:r>
              <a:rPr lang="en-US" b="1" dirty="0"/>
              <a:t>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sz="3400" b="1" dirty="0"/>
              <a:t>}</a:t>
            </a:r>
            <a:r>
              <a:rPr lang="en-US" dirty="0">
                <a:solidFill>
                  <a:schemeClr val="bg1"/>
                </a:solidFill>
              </a:rPr>
              <a:t>Controller</a:t>
            </a:r>
            <a:r>
              <a:rPr lang="en-US" dirty="0"/>
              <a:t> (convention)</a:t>
            </a:r>
          </a:p>
          <a:p>
            <a:r>
              <a:rPr lang="en-US" dirty="0"/>
              <a:t>Every controller should inherit the Controller class</a:t>
            </a:r>
          </a:p>
          <a:p>
            <a:pPr lvl="1"/>
            <a:r>
              <a:rPr lang="en-US" sz="3200" dirty="0"/>
              <a:t>Access to </a:t>
            </a:r>
            <a:r>
              <a:rPr lang="en-US" sz="3200" b="1" noProof="1">
                <a:solidFill>
                  <a:schemeClr val="bg1"/>
                </a:solidFill>
              </a:rPr>
              <a:t>Request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Response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HttpContext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RouteData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ModelState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User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ViewBag </a:t>
            </a:r>
            <a:r>
              <a:rPr lang="en-US" sz="3200" noProof="1"/>
              <a:t>/ </a:t>
            </a:r>
            <a:r>
              <a:rPr lang="en-US" sz="3200" b="1" noProof="1">
                <a:solidFill>
                  <a:schemeClr val="bg1"/>
                </a:solidFill>
              </a:rPr>
              <a:t>ViewData</a:t>
            </a:r>
            <a:r>
              <a:rPr lang="en-US" sz="3200" noProof="1"/>
              <a:t>, </a:t>
            </a:r>
            <a:r>
              <a:rPr lang="en-US" sz="3200" dirty="0"/>
              <a:t>etc.</a:t>
            </a:r>
          </a:p>
          <a:p>
            <a:r>
              <a:rPr lang="en-US" dirty="0"/>
              <a:t>Routes select Controllers in every request</a:t>
            </a:r>
          </a:p>
          <a:p>
            <a:pPr lvl="1"/>
            <a:r>
              <a:rPr lang="en-US" dirty="0"/>
              <a:t>All requests are mapped to a specific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97904-A925-4097-8AA2-DB5757F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4458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021CE-5CC8-40B3-8EC6-33F5EACD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are the ultimate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pPr lvl="1"/>
            <a:r>
              <a:rPr lang="en-US" dirty="0"/>
              <a:t>No return value restrictions</a:t>
            </a:r>
          </a:p>
          <a:p>
            <a:r>
              <a:rPr lang="en-US" dirty="0"/>
              <a:t>Actions typically return an </a:t>
            </a:r>
            <a:r>
              <a:rPr lang="en-US" b="1" noProof="1">
                <a:solidFill>
                  <a:schemeClr val="bg1"/>
                </a:solidFill>
              </a:rPr>
              <a:t>IActionResult</a:t>
            </a:r>
            <a:r>
              <a:rPr lang="en-US" noProof="1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49D48-6D90-40B7-B1A0-DC73733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D3006-36A1-4B17-8FBE-09A12D1956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791129" y="4578378"/>
            <a:ext cx="10609741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IActionResult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0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04" y="1185305"/>
            <a:ext cx="11790101" cy="2243695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pPr lvl="1"/>
            <a:r>
              <a:rPr lang="en-US" dirty="0"/>
              <a:t>Represent various </a:t>
            </a:r>
            <a:r>
              <a:rPr lang="en-US" b="1" dirty="0">
                <a:solidFill>
                  <a:schemeClr val="bg1"/>
                </a:solidFill>
              </a:rPr>
              <a:t>HTTP Status Codes</a:t>
            </a:r>
          </a:p>
          <a:p>
            <a:r>
              <a:rPr lang="en-US" dirty="0"/>
              <a:t>Inherit from the base </a:t>
            </a:r>
            <a:r>
              <a:rPr lang="en-US" b="1" noProof="1">
                <a:solidFill>
                  <a:schemeClr val="bg1"/>
                </a:solidFill>
              </a:rPr>
              <a:t>ActionResult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1" y="3281542"/>
            <a:ext cx="5362479" cy="1209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4" y="4844750"/>
            <a:ext cx="5454231" cy="1888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74" y="3281542"/>
            <a:ext cx="5048105" cy="156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30" y="4954755"/>
            <a:ext cx="4961991" cy="16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MVC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Creating our first </a:t>
            </a:r>
            <a:r>
              <a:rPr lang="en-US" sz="3200" b="1" dirty="0">
                <a:solidFill>
                  <a:schemeClr val="bg1"/>
                </a:solidFill>
              </a:rPr>
              <a:t>ASP.NET Core Projects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Controllers </a:t>
            </a:r>
            <a:r>
              <a:rPr lang="en-US" sz="3200" dirty="0"/>
              <a:t>&amp;</a:t>
            </a:r>
            <a:r>
              <a:rPr lang="en-US" sz="3200" b="1" dirty="0">
                <a:solidFill>
                  <a:schemeClr val="bg1"/>
                </a:solidFill>
              </a:rPr>
              <a:t> Actions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Static Files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 View Engine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Identity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9466" y="1579540"/>
          <a:ext cx="11573068" cy="4950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US" sz="1800" b="1" i="0" u="none" strike="noStrike" kern="1200" baseline="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Helping 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StatusCodeResult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Response Result with given Status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Ok()</a:t>
                      </a:r>
                      <a:b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BadRequest()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NotFound()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response, no content-type header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PhysicalFile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8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219200"/>
            <a:ext cx="11772123" cy="57912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maps the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from the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/>
              <a:t>to action </a:t>
            </a:r>
            <a:br>
              <a:rPr lang="en-US" sz="3200" dirty="0"/>
            </a:br>
            <a:r>
              <a:rPr lang="en-US" sz="3200" dirty="0"/>
              <a:t>parameters in few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Routing engine </a:t>
            </a:r>
            <a:r>
              <a:rPr lang="en-US" sz="3000" dirty="0"/>
              <a:t>can pass parameters to actions</a:t>
            </a:r>
          </a:p>
          <a:p>
            <a:pPr lvl="2"/>
            <a:r>
              <a:rPr lang="en-US" sz="2800" dirty="0"/>
              <a:t>http://localhost/Users/</a:t>
            </a:r>
            <a:r>
              <a:rPr lang="en-US" sz="2800" b="1" dirty="0">
                <a:solidFill>
                  <a:schemeClr val="bg1"/>
                </a:solidFill>
              </a:rPr>
              <a:t>Niki</a:t>
            </a:r>
          </a:p>
          <a:p>
            <a:pPr lvl="2"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Routing pattern</a:t>
            </a:r>
            <a:r>
              <a:rPr lang="en-US" sz="2800" dirty="0"/>
              <a:t>: Users/{</a:t>
            </a:r>
            <a:r>
              <a:rPr lang="en-US" sz="2800" b="1" dirty="0">
                <a:solidFill>
                  <a:schemeClr val="bg1"/>
                </a:solidFill>
              </a:rPr>
              <a:t>username</a:t>
            </a:r>
            <a:r>
              <a:rPr lang="en-US" sz="2800" dirty="0"/>
              <a:t>}</a:t>
            </a:r>
          </a:p>
          <a:p>
            <a:pPr lvl="1"/>
            <a:r>
              <a:rPr lang="en-US" sz="3000" dirty="0"/>
              <a:t>URL query string can contains parameters</a:t>
            </a:r>
          </a:p>
          <a:p>
            <a:pPr lvl="2"/>
            <a:r>
              <a:rPr lang="en-US" sz="2800" dirty="0"/>
              <a:t>/Users/</a:t>
            </a:r>
            <a:r>
              <a:rPr lang="en-US" sz="2800" noProof="1"/>
              <a:t>ByUsername?</a:t>
            </a:r>
            <a:r>
              <a:rPr lang="en-US" sz="2800" b="1" noProof="1">
                <a:solidFill>
                  <a:schemeClr val="bg1"/>
                </a:solidFill>
              </a:rPr>
              <a:t>username</a:t>
            </a:r>
            <a:r>
              <a:rPr lang="en-US" sz="2800" noProof="1"/>
              <a:t>=</a:t>
            </a:r>
            <a:r>
              <a:rPr lang="en-US" sz="2800" b="1" noProof="1">
                <a:solidFill>
                  <a:schemeClr val="bg1"/>
                </a:solidFill>
              </a:rPr>
              <a:t>NikolayIT</a:t>
            </a:r>
          </a:p>
          <a:p>
            <a:pPr lvl="1"/>
            <a:r>
              <a:rPr lang="en-US" sz="3000" dirty="0"/>
              <a:t>HTTP post data can also contain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FACF0-21A1-4940-A4E7-92C0C1BB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77" y="3155885"/>
            <a:ext cx="3927605" cy="15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225" y="1192762"/>
            <a:ext cx="8686800" cy="548059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ActionName</a:t>
            </a:r>
            <a:r>
              <a:rPr lang="en-US" sz="3000" noProof="1"/>
              <a:t>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NonAction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67" y="2121644"/>
            <a:ext cx="6515311" cy="35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AB2B67-B3AA-4AC2-875B-F914C01DA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7" y="5312358"/>
            <a:ext cx="10961783" cy="768084"/>
          </a:xfrm>
        </p:spPr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on client </a:t>
            </a:r>
            <a:br>
              <a:rPr lang="bg-BG" dirty="0"/>
            </a:br>
            <a:r>
              <a:rPr lang="en-US" dirty="0"/>
              <a:t>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13" y="2818942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59579" y="2332654"/>
            <a:ext cx="11382388" cy="276186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Routes</a:t>
            </a:r>
            <a:r>
              <a:rPr lang="en-US" sz="2800" dirty="0"/>
              <a:t> describe how request URL paths should be mapped to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Actions</a:t>
            </a:r>
            <a:r>
              <a:rPr lang="en-US" sz="2800" dirty="0"/>
              <a:t>.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There are 2 types of Action routing</a:t>
            </a: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Conventional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8050" y="2057401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5" y="433387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Conventional</a:t>
            </a:r>
            <a:r>
              <a:rPr lang="en-US" sz="3000" dirty="0"/>
              <a:t> because it establishes a </a:t>
            </a:r>
            <a:r>
              <a:rPr lang="en-US" sz="3000" b="1" dirty="0">
                <a:solidFill>
                  <a:schemeClr val="bg1"/>
                </a:solidFill>
              </a:rPr>
              <a:t>convention</a:t>
            </a:r>
            <a:r>
              <a:rPr lang="en-US" sz="30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00491-0954-4C8C-A31F-32A090096C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76305" y="1896724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UseMvc</a:t>
            </a:r>
            <a:r>
              <a:rPr lang="en-PH" sz="2000" dirty="0">
                <a:solidFill>
                  <a:schemeClr val="tx1"/>
                </a:solidFill>
                <a:effectLst/>
              </a:rPr>
              <a:t>(routes =&gt;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routes.</a:t>
            </a:r>
            <a:r>
              <a:rPr lang="en-US" sz="2000" dirty="0">
                <a:solidFill>
                  <a:schemeClr val="bg1"/>
                </a:solidFill>
                <a:effectLst/>
              </a:rPr>
              <a:t>MapRoute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name: "default",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template:</a:t>
            </a:r>
            <a:r>
              <a:rPr lang="bg-BG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"{controller=Home}/{action=Index}/{id?}");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});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2002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“</a:t>
            </a:r>
            <a:r>
              <a:rPr lang="en-US" sz="2800" b="1" dirty="0">
                <a:solidFill>
                  <a:schemeClr val="bg1"/>
                </a:solidFill>
              </a:rPr>
              <a:t>/Cats/Show/1</a:t>
            </a:r>
            <a:r>
              <a:rPr lang="en-US" sz="2800" dirty="0"/>
              <a:t>”.</a:t>
            </a:r>
          </a:p>
          <a:p>
            <a:pPr>
              <a:buClr>
                <a:srgbClr val="234465"/>
              </a:buClr>
            </a:pPr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5071312" y="5654336"/>
            <a:ext cx="6496689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{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= Cats, </a:t>
            </a:r>
            <a:r>
              <a:rPr lang="en-US" sz="2000" dirty="0">
                <a:solidFill>
                  <a:schemeClr val="bg1"/>
                </a:solidFill>
                <a:effectLst/>
              </a:rPr>
              <a:t>action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= Show, </a:t>
            </a:r>
            <a:r>
              <a:rPr lang="en-US" sz="2000" dirty="0">
                <a:solidFill>
                  <a:schemeClr val="bg1"/>
                </a:solidFill>
                <a:effectLst/>
              </a:rPr>
              <a:t>id</a:t>
            </a:r>
            <a:r>
              <a:rPr lang="en-US" sz="2000" dirty="0">
                <a:solidFill>
                  <a:schemeClr val="tx1"/>
                </a:solidFill>
                <a:effectLst/>
              </a:rPr>
              <a:t> = 1 }</a:t>
            </a:r>
          </a:p>
        </p:txBody>
      </p:sp>
    </p:spTree>
    <p:extLst>
      <p:ext uri="{BB962C8B-B14F-4D97-AF65-F5344CB8AC3E}">
        <p14:creationId xmlns:p14="http://schemas.microsoft.com/office/powerpoint/2010/main" val="32832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B8E6-FCB3-4A29-93BE-7AD2EFA9578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Conventional Routing</a:t>
            </a:r>
            <a:r>
              <a:rPr lang="en-US" dirty="0"/>
              <a:t>, with the default route:</a:t>
            </a:r>
          </a:p>
          <a:p>
            <a:pPr lvl="1"/>
            <a:r>
              <a:rPr lang="en-US" dirty="0"/>
              <a:t>Optimizes an application by preventing the creation of a new </a:t>
            </a:r>
            <a:br>
              <a:rPr lang="bg-BG" dirty="0"/>
            </a:br>
            <a:r>
              <a:rPr lang="en-US" dirty="0"/>
              <a:t>URL pattern for every Action.</a:t>
            </a:r>
          </a:p>
          <a:p>
            <a:pPr lvl="1"/>
            <a:r>
              <a:rPr lang="en-US" dirty="0"/>
              <a:t>Ensures URL consistency in CRUD style applications.</a:t>
            </a:r>
          </a:p>
          <a:p>
            <a:pPr lvl="1"/>
            <a:r>
              <a:rPr lang="en-US" dirty="0"/>
              <a:t>Simplifies code and makes the UI more predictable.</a:t>
            </a:r>
          </a:p>
          <a:p>
            <a:r>
              <a:rPr lang="en-US" dirty="0"/>
              <a:t>Can also be implemented like this: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71033-90FA-4E3A-A8F3-C09380C5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D295A-D4D4-48A5-92A7-5FA21B1FBC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A077BB0-541A-4B1E-86B9-FBE8B825175C}"/>
              </a:ext>
            </a:extLst>
          </p:cNvPr>
          <p:cNvSpPr txBox="1">
            <a:spLocks/>
          </p:cNvSpPr>
          <p:nvPr/>
        </p:nvSpPr>
        <p:spPr>
          <a:xfrm>
            <a:off x="974718" y="5075786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UseMvcWithDefaultRoute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8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9"/>
            <a:ext cx="11817350" cy="27328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Route Constraints</a:t>
            </a:r>
            <a:r>
              <a:rPr lang="en-US" sz="3200" noProof="1"/>
              <a:t> are rules on the URL segments</a:t>
            </a:r>
          </a:p>
          <a:p>
            <a:r>
              <a:rPr lang="en-US" sz="3200" noProof="1"/>
              <a:t>All the constraints are </a:t>
            </a:r>
            <a:r>
              <a:rPr lang="en-US" sz="3200" b="1" noProof="1">
                <a:solidFill>
                  <a:schemeClr val="bg1"/>
                </a:solidFill>
              </a:rPr>
              <a:t>regular expression compatible </a:t>
            </a:r>
            <a:r>
              <a:rPr lang="en-US" sz="3200" noProof="1"/>
              <a:t>with the 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Regex</a:t>
            </a:r>
            <a:r>
              <a:rPr lang="en-US" sz="3200" noProof="1"/>
              <a:t> class</a:t>
            </a:r>
          </a:p>
          <a:p>
            <a:r>
              <a:rPr lang="en-US" sz="3200" noProof="1"/>
              <a:t>Defined as one of the </a:t>
            </a:r>
            <a:r>
              <a:rPr lang="en-US" sz="3200" b="1" noProof="1">
                <a:solidFill>
                  <a:schemeClr val="bg1"/>
                </a:solidFill>
              </a:rPr>
              <a:t>routes</a:t>
            </a:r>
            <a:r>
              <a:rPr lang="en-US" sz="3200" noProof="1"/>
              <a:t>.</a:t>
            </a:r>
            <a:r>
              <a:rPr lang="en-US" sz="3200" b="1" noProof="1">
                <a:solidFill>
                  <a:schemeClr val="bg1"/>
                </a:solidFill>
              </a:rPr>
              <a:t>MapRoute</a:t>
            </a:r>
            <a:r>
              <a:rPr lang="en-US" sz="3200" noProof="1"/>
              <a:t>(…) parameters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Constraints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976305" y="4116977"/>
            <a:ext cx="10239389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name: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template: "</a:t>
            </a:r>
            <a:r>
              <a:rPr lang="en-US" dirty="0">
                <a:solidFill>
                  <a:schemeClr val="bg1"/>
                </a:solidFill>
                <a:effectLst/>
              </a:rPr>
              <a:t>{year}/{month}/{day}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defaults: new { controller =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 action = "</a:t>
            </a:r>
            <a:r>
              <a:rPr lang="en-US" dirty="0" err="1">
                <a:solidFill>
                  <a:schemeClr val="bg1"/>
                </a:solidFill>
                <a:effectLst/>
              </a:rPr>
              <a:t>ByDate</a:t>
            </a:r>
            <a:r>
              <a:rPr lang="en-US" dirty="0">
                <a:solidFill>
                  <a:schemeClr val="tx1"/>
                </a:solidFill>
                <a:effectLst/>
              </a:rPr>
              <a:t>"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constraints: new { year = @"</a:t>
            </a:r>
            <a:r>
              <a:rPr lang="en-US" dirty="0">
                <a:solidFill>
                  <a:schemeClr val="bg1"/>
                </a:solidFill>
                <a:effectLst/>
              </a:rPr>
              <a:t>\d{4}</a:t>
            </a:r>
            <a:r>
              <a:rPr lang="en-US" dirty="0">
                <a:solidFill>
                  <a:schemeClr val="tx1"/>
                </a:solidFill>
                <a:effectLst/>
              </a:rPr>
              <a:t>", month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day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});</a:t>
            </a:r>
          </a:p>
        </p:txBody>
      </p:sp>
    </p:spTree>
    <p:extLst>
      <p:ext uri="{BB962C8B-B14F-4D97-AF65-F5344CB8AC3E}">
        <p14:creationId xmlns:p14="http://schemas.microsoft.com/office/powerpoint/2010/main" val="36553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88F5-2C37-4755-AEF5-2CE2735D0AD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 routing </a:t>
            </a:r>
            <a:r>
              <a:rPr lang="en-US" sz="3200" dirty="0"/>
              <a:t>uses a set of attributes to map actions directly to route templates.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FE6A7-1728-4462-9307-D1CA830CD9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57AF6D-2B0B-49F4-8D1C-45AED5F1FF3E}"/>
              </a:ext>
            </a:extLst>
          </p:cNvPr>
          <p:cNvSpPr txBox="1">
            <a:spLocks/>
          </p:cNvSpPr>
          <p:nvPr/>
        </p:nvSpPr>
        <p:spPr>
          <a:xfrm>
            <a:off x="764852" y="2324350"/>
            <a:ext cx="1023938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solidFill>
                  <a:schemeClr val="bg1"/>
                </a:solidFill>
                <a:effectLst/>
              </a:rPr>
              <a:t>Configure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dirty="0">
                <a:solidFill>
                  <a:schemeClr val="tx1"/>
                </a:solidFill>
                <a:effectLst/>
              </a:rPr>
              <a:t> app, </a:t>
            </a:r>
            <a:r>
              <a:rPr lang="en-US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UseMvc</a:t>
            </a:r>
            <a:r>
              <a:rPr lang="en-PH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  <a:endParaRPr lang="bg-BG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EBAB268-6A46-4216-9547-790C453C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2825797"/>
            <a:ext cx="2514600" cy="677284"/>
          </a:xfrm>
          <a:prstGeom prst="wedgeRoundRectCallout">
            <a:avLst>
              <a:gd name="adj1" fmla="val -71451"/>
              <a:gd name="adj2" fmla="val -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Empty method call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764852" y="4032990"/>
            <a:ext cx="540734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 err="1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011654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97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6028-F224-4D8B-A175-3E29208C5E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136B-C0A6-4732-B447-0487536112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9765" y="5562601"/>
            <a:ext cx="11310043" cy="75387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attributes are quite often used in </a:t>
            </a:r>
            <a:r>
              <a:rPr lang="en-US" sz="3000" b="1" dirty="0">
                <a:solidFill>
                  <a:schemeClr val="bg1"/>
                </a:solidFill>
              </a:rPr>
              <a:t>REST APIs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33400" y="2057400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8401" y="2057399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UsersController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 err="1"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solidFill>
                  <a:schemeClr val="tx1"/>
                </a:solidFill>
                <a:effectLst/>
              </a:rPr>
              <a:t>("Login")]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Login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4401" y="1303522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Attribute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routing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can also directly define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Method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30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Attribute routing </a:t>
            </a:r>
            <a:r>
              <a:rPr lang="en-US" sz="2600" dirty="0"/>
              <a:t>allows you to create multiple routes for a single action.</a:t>
            </a:r>
          </a:p>
          <a:p>
            <a:r>
              <a:rPr lang="en-US" sz="2600" dirty="0"/>
              <a:t>It also allows you to </a:t>
            </a:r>
            <a:r>
              <a:rPr lang="en-US" sz="2600" b="1" dirty="0">
                <a:solidFill>
                  <a:schemeClr val="bg1"/>
                </a:solidFill>
              </a:rPr>
              <a:t>combine</a:t>
            </a:r>
            <a:r>
              <a:rPr lang="en-US" sz="2600" dirty="0"/>
              <a:t> a Route for a </a:t>
            </a:r>
            <a:r>
              <a:rPr lang="en-US" sz="2600" b="1" dirty="0">
                <a:solidFill>
                  <a:schemeClr val="bg1"/>
                </a:solidFill>
              </a:rPr>
              <a:t>Controller</a:t>
            </a:r>
            <a:r>
              <a:rPr lang="en-US" sz="2600" dirty="0"/>
              <a:t> and an </a:t>
            </a:r>
            <a:r>
              <a:rPr lang="en-US" sz="2600" b="1" dirty="0">
                <a:solidFill>
                  <a:schemeClr val="bg1"/>
                </a:solidFill>
              </a:rPr>
              <a:t>Action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Route</a:t>
            </a:r>
            <a:r>
              <a:rPr lang="en-US" sz="2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Routing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22A88-8E16-4A2E-9CCF-572387ADDD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9613" y="2852354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26" y="2575355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("Home")]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 // Does not combine, Route – /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// Route - /Home/Index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("")] // Route - /Home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5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DC60-1D4F-43E7-9D57-09112B3BC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7" y="5106041"/>
            <a:ext cx="10961783" cy="768084"/>
          </a:xfrm>
        </p:spPr>
        <p:txBody>
          <a:bodyPr/>
          <a:lstStyle/>
          <a:p>
            <a:r>
              <a:rPr lang="en-US" dirty="0"/>
              <a:t>Static File Routing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13" y="1947315"/>
            <a:ext cx="3006373" cy="1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Static files</a:t>
            </a:r>
            <a:r>
              <a:rPr lang="en-US" dirty="0"/>
              <a:t> are a necessity for a web application to work.</a:t>
            </a:r>
          </a:p>
          <a:p>
            <a:pPr lvl="1"/>
            <a:r>
              <a:rPr lang="en-US" dirty="0"/>
              <a:t>Files such as HTML, CSS, JS, and different Assets can be served </a:t>
            </a:r>
            <a:br>
              <a:rPr lang="en-US" dirty="0"/>
            </a:br>
            <a:r>
              <a:rPr lang="en-US" dirty="0"/>
              <a:t>directly to Clients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3120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tell the ASP.NET Core App to serve the static files in the </a:t>
            </a:r>
            <a:r>
              <a:rPr lang="en-US" sz="2800" b="1" noProof="1">
                <a:solidFill>
                  <a:schemeClr val="bg1"/>
                </a:solidFill>
              </a:rPr>
              <a:t>wwwroot</a:t>
            </a:r>
            <a:r>
              <a:rPr lang="en-US" sz="2800" dirty="0"/>
              <a:t> directory.</a:t>
            </a:r>
          </a:p>
        </p:txBody>
      </p:sp>
    </p:spTree>
    <p:extLst>
      <p:ext uri="{BB962C8B-B14F-4D97-AF65-F5344CB8AC3E}">
        <p14:creationId xmlns:p14="http://schemas.microsoft.com/office/powerpoint/2010/main" val="40528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Can be modified to serve other folders.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9601" y="1905001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solidFill>
                  <a:schemeClr val="bg1"/>
                </a:solidFill>
                <a:effectLst/>
              </a:rPr>
              <a:t>Configure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dirty="0">
                <a:solidFill>
                  <a:schemeClr val="tx1"/>
                </a:solidFill>
                <a:effectLst/>
              </a:rPr>
              <a:t> app, </a:t>
            </a:r>
            <a:r>
              <a:rPr lang="en-US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(); // For the </a:t>
            </a:r>
            <a:r>
              <a:rPr lang="en-PH" dirty="0">
                <a:solidFill>
                  <a:schemeClr val="bg1"/>
                </a:solidFill>
                <a:effectLst/>
              </a:rPr>
              <a:t>wwwroot</a:t>
            </a:r>
            <a:r>
              <a:rPr lang="en-PH" dirty="0">
                <a:solidFill>
                  <a:schemeClr val="tx1"/>
                </a:solidFill>
                <a:effectLst/>
              </a:rPr>
              <a:t> folder</a:t>
            </a:r>
          </a:p>
          <a:p>
            <a:endParaRPr lang="en-PH" dirty="0">
              <a:solidFill>
                <a:schemeClr val="tx1"/>
              </a:solidFill>
              <a:effectLst/>
            </a:endParaRP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(new </a:t>
            </a:r>
            <a:r>
              <a:rPr lang="en-PH" dirty="0">
                <a:solidFill>
                  <a:schemeClr val="bg1"/>
                </a:solidFill>
                <a:effectLst/>
              </a:rPr>
              <a:t>StaticFileOptions</a:t>
            </a:r>
            <a:r>
              <a:rPr lang="en-PH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FileProvider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PhysicalFileProvider</a:t>
            </a:r>
            <a:r>
              <a:rPr lang="en-PH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    Path.Combine(Directory.</a:t>
            </a:r>
            <a:r>
              <a:rPr lang="en-PH" dirty="0">
                <a:solidFill>
                  <a:schemeClr val="bg1"/>
                </a:solidFill>
                <a:effectLst/>
              </a:rPr>
              <a:t>GetCurrentDirectory</a:t>
            </a:r>
            <a:r>
              <a:rPr lang="en-PH" dirty="0">
                <a:solidFill>
                  <a:schemeClr val="tx1"/>
                </a:solidFill>
                <a:effectLst/>
              </a:rPr>
              <a:t>(), "</a:t>
            </a:r>
            <a:r>
              <a:rPr lang="en-PH" dirty="0">
                <a:solidFill>
                  <a:schemeClr val="bg1"/>
                </a:solidFill>
                <a:effectLst/>
              </a:rPr>
              <a:t>OtherFiles</a:t>
            </a:r>
            <a:r>
              <a:rPr lang="en-PH" dirty="0">
                <a:solidFill>
                  <a:schemeClr val="tx1"/>
                </a:solidFill>
                <a:effectLst/>
              </a:rPr>
              <a:t>")),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RequestPath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PathString</a:t>
            </a:r>
            <a:r>
              <a:rPr lang="en-PH" dirty="0">
                <a:solidFill>
                  <a:schemeClr val="tx1"/>
                </a:solidFill>
                <a:effectLst/>
              </a:rPr>
              <a:t>("</a:t>
            </a:r>
            <a:r>
              <a:rPr lang="en-PH" dirty="0">
                <a:solidFill>
                  <a:schemeClr val="bg1"/>
                </a:solidFill>
                <a:effectLst/>
              </a:rPr>
              <a:t>/files</a:t>
            </a:r>
            <a:r>
              <a:rPr lang="en-PH" dirty="0"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486399"/>
            <a:ext cx="11804822" cy="11232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serve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style.css</a:t>
            </a:r>
            <a:r>
              <a:rPr lang="bg-BG" sz="2800" dirty="0"/>
              <a:t>"</a:t>
            </a:r>
            <a:r>
              <a:rPr lang="en-US" sz="2800" dirty="0"/>
              <a:t> file upon request “</a:t>
            </a:r>
            <a:r>
              <a:rPr lang="en-US" sz="2800" b="1" dirty="0">
                <a:solidFill>
                  <a:schemeClr val="bg1"/>
                </a:solidFill>
              </a:rPr>
              <a:t>http://{app}/files/style.css</a:t>
            </a:r>
            <a:r>
              <a:rPr lang="en-US" sz="2800" dirty="0"/>
              <a:t>” from </a:t>
            </a:r>
            <a:r>
              <a:rPr lang="bg-BG" sz="2800" dirty="0"/>
              <a:t>"</a:t>
            </a:r>
            <a:r>
              <a:rPr lang="en-US" sz="2800" b="1" dirty="0" err="1">
                <a:solidFill>
                  <a:schemeClr val="bg1"/>
                </a:solidFill>
              </a:rPr>
              <a:t>OtherFiles</a:t>
            </a:r>
            <a:r>
              <a:rPr lang="bg-BG" sz="2800" dirty="0"/>
              <a:t>"</a:t>
            </a:r>
            <a:r>
              <a:rPr lang="en-US" sz="2800" dirty="0"/>
              <a:t> instead of </a:t>
            </a:r>
            <a:r>
              <a:rPr lang="bg-BG" sz="2800" dirty="0"/>
              <a:t>"</a:t>
            </a:r>
            <a:r>
              <a:rPr lang="en-US" sz="2800" b="1" dirty="0" err="1">
                <a:solidFill>
                  <a:schemeClr val="bg1"/>
                </a:solidFill>
              </a:rPr>
              <a:t>wwwroot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Folder in Project</a:t>
            </a:r>
          </a:p>
        </p:txBody>
      </p:sp>
    </p:spTree>
    <p:extLst>
      <p:ext uri="{BB962C8B-B14F-4D97-AF65-F5344CB8AC3E}">
        <p14:creationId xmlns:p14="http://schemas.microsoft.com/office/powerpoint/2010/main" val="495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3D278-388C-43C2-A8CD-A9475A0A8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2080"/>
            <a:ext cx="10961783" cy="768084"/>
          </a:xfrm>
        </p:spPr>
        <p:txBody>
          <a:bodyPr/>
          <a:lstStyle/>
          <a:p>
            <a:r>
              <a:rPr lang="en-US" dirty="0"/>
              <a:t>Razor View Engine</a:t>
            </a:r>
          </a:p>
        </p:txBody>
      </p:sp>
      <p:pic>
        <p:nvPicPr>
          <p:cNvPr id="7" name="Graphic 6" descr="Pocket knife">
            <a:extLst>
              <a:ext uri="{FF2B5EF4-FFF2-40B4-BE49-F238E27FC236}">
                <a16:creationId xmlns:a16="http://schemas.microsoft.com/office/drawing/2014/main" id="{FAEB71FB-1CEA-4AB6-A425-6100CAC66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5894" y="1535920"/>
            <a:ext cx="2320212" cy="2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b="1" noProof="1">
                <a:solidFill>
                  <a:schemeClr val="bg1"/>
                </a:solidFill>
              </a:rPr>
              <a:t>templates</a:t>
            </a:r>
            <a:r>
              <a:rPr lang="en-US" dirty="0"/>
              <a:t> of the application</a:t>
            </a:r>
          </a:p>
          <a:p>
            <a:r>
              <a:rPr lang="en-US" dirty="0"/>
              <a:t>A lot of </a:t>
            </a:r>
            <a:r>
              <a:rPr lang="en-US" b="1" noProof="1">
                <a:solidFill>
                  <a:schemeClr val="bg1"/>
                </a:solidFill>
              </a:rPr>
              <a:t>view engines</a:t>
            </a:r>
            <a:r>
              <a:rPr lang="en-US" dirty="0"/>
              <a:t> 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noProof="1">
                <a:solidFill>
                  <a:schemeClr val="bg1"/>
                </a:solidFill>
              </a:rPr>
              <a:t>Razor View Engine</a:t>
            </a:r>
            <a:r>
              <a:rPr lang="en-US" dirty="0"/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06" y="1195388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8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en-US" noProof="1"/>
              <a:t>;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to a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5108" y="5031396"/>
            <a:ext cx="10961783" cy="768084"/>
          </a:xfrm>
        </p:spPr>
        <p:txBody>
          <a:bodyPr/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Core Identity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2C342-0971-461C-9CF3-F4E65D93F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17009"/>
            <a:ext cx="10961783" cy="49981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690" y="895738"/>
            <a:ext cx="3206617" cy="32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  <a:br>
              <a:rPr lang="en-US" dirty="0"/>
            </a:br>
            <a:r>
              <a:rPr lang="en-US" dirty="0"/>
              <a:t>Web apps</a:t>
            </a:r>
          </a:p>
          <a:p>
            <a:pPr lvl="1"/>
            <a:r>
              <a:rPr lang="en-US" dirty="0"/>
              <a:t>Supports ASP.NET Core MVC, Web API, </a:t>
            </a:r>
            <a:r>
              <a:rPr lang="en-US" noProof="1"/>
              <a:t>SignalR</a:t>
            </a:r>
            <a:r>
              <a:rPr lang="bg-BG" noProof="1"/>
              <a:t>, </a:t>
            </a:r>
            <a:r>
              <a:rPr lang="en-US" noProof="1"/>
              <a:t>Blazor</a:t>
            </a:r>
            <a:endParaRPr lang="en-US" dirty="0"/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Keeps the user accounts in local DB or in external data store</a:t>
            </a:r>
          </a:p>
          <a:p>
            <a:pPr lvl="1"/>
            <a:r>
              <a:rPr lang="en-US" dirty="0"/>
              <a:t>Included via middleware: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52" y="5257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327024" y="5762567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app.UseAuthentication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71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Core: Bird's Eye 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C0CAA4-22EC-4C88-83D1-5E57E4B2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4" y="1392008"/>
            <a:ext cx="11804745" cy="48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noProof="1">
                <a:solidFill>
                  <a:schemeClr val="bg2"/>
                </a:solidFill>
              </a:rPr>
              <a:t>is a great platform for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developing Web apps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Well-designed, Easily extensible, Highly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noProof="1">
                <a:solidFill>
                  <a:schemeClr val="bg2"/>
                </a:solidFill>
              </a:rPr>
              <a:t>testable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Has a large (and growing) community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Built from the ground up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But makes development easier for </a:t>
            </a:r>
            <a:r>
              <a:rPr lang="en-US" sz="2800" b="1" noProof="1">
                <a:solidFill>
                  <a:schemeClr val="bg1"/>
                </a:solidFill>
              </a:rPr>
              <a:t>legacy</a:t>
            </a:r>
            <a:r>
              <a:rPr lang="en-US" sz="2800" noProof="1">
                <a:solidFill>
                  <a:schemeClr val="bg2"/>
                </a:solidFill>
              </a:rPr>
              <a:t>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b="1" noProof="1">
                <a:solidFill>
                  <a:schemeClr val="bg1"/>
                </a:solidFill>
              </a:rPr>
              <a:t>ASP.NET developers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2993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213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5BA1C8-BB08-4D87-8D63-6AAFF6CC5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0646"/>
            <a:ext cx="10961783" cy="768084"/>
          </a:xfrm>
        </p:spPr>
        <p:txBody>
          <a:bodyPr/>
          <a:lstStyle/>
          <a:p>
            <a:r>
              <a:rPr lang="en-US" dirty="0"/>
              <a:t>ASP.NET Core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7" y="2023002"/>
            <a:ext cx="2511466" cy="127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195388"/>
            <a:ext cx="1200150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is a cross-platform, </a:t>
            </a:r>
            <a:r>
              <a:rPr lang="en-US">
                <a:hlinkClick r:id="rId2"/>
              </a:rPr>
              <a:t>open-source</a:t>
            </a:r>
            <a:r>
              <a:rPr lang="en-US"/>
              <a:t> web framework</a:t>
            </a:r>
            <a:endParaRPr lang="en-US" dirty="0"/>
          </a:p>
          <a:p>
            <a:pPr lvl="1"/>
            <a:r>
              <a:rPr lang="en-US" dirty="0"/>
              <a:t>You can build web applications and services, IoT apps, mobile</a:t>
            </a:r>
            <a:br>
              <a:rPr lang="en-US" dirty="0"/>
            </a:br>
            <a:r>
              <a:rPr lang="en-US" dirty="0"/>
              <a:t>backends and any web-based solution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endParaRPr lang="en-US" dirty="0"/>
          </a:p>
          <a:p>
            <a:pPr lvl="1"/>
            <a:r>
              <a:rPr lang="en-US" dirty="0"/>
              <a:t>It can be deployed to the cloud (e.g. Azure) or on-premises</a:t>
            </a:r>
          </a:p>
          <a:p>
            <a:r>
              <a:rPr lang="en-US" dirty="0"/>
              <a:t>Great documentation: </a:t>
            </a:r>
            <a:r>
              <a:rPr lang="en-US" dirty="0">
                <a:hlinkClick r:id="rId3"/>
              </a:rPr>
              <a:t>https://docs.microsoft.com/en-us/aspnet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modern client-side frameworks (Angular, Blazor, etc.)</a:t>
            </a:r>
            <a:br>
              <a:rPr lang="en-US" dirty="0"/>
            </a:br>
            <a:r>
              <a:rPr lang="en-US" dirty="0"/>
              <a:t>and development workflows (MVC, </a:t>
            </a:r>
            <a:r>
              <a:rPr lang="en-US" dirty="0" err="1"/>
              <a:t>WebAPI</a:t>
            </a:r>
            <a:r>
              <a:rPr lang="en-US" dirty="0"/>
              <a:t>, Razor Pages, </a:t>
            </a:r>
            <a:r>
              <a:rPr lang="en-US" dirty="0" err="1"/>
              <a:t>SignalR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Overview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03DBC-D225-4F15-AE54-BE4E36B7F0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067" y="1196124"/>
            <a:ext cx="12005733" cy="5561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unified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web UI and web APIs, architected for testability</a:t>
            </a:r>
          </a:p>
          <a:p>
            <a:r>
              <a:rPr lang="en-US" dirty="0"/>
              <a:t>Ability to develop and run on </a:t>
            </a:r>
            <a:r>
              <a:rPr lang="en-US" sz="3400" b="1" dirty="0">
                <a:solidFill>
                  <a:schemeClr val="bg1"/>
                </a:solidFill>
              </a:rPr>
              <a:t>Windows, macOS, and Linux</a:t>
            </a:r>
          </a:p>
          <a:p>
            <a:pPr lvl="1"/>
            <a:r>
              <a:rPr lang="en-US" dirty="0"/>
              <a:t>Ability to host on IIS, Nginx, Apache, Docker, or self-host in your own process</a:t>
            </a:r>
          </a:p>
          <a:p>
            <a:r>
              <a:rPr lang="en-US" dirty="0"/>
              <a:t>Built-in </a:t>
            </a:r>
            <a:r>
              <a:rPr lang="en-US" sz="3600" b="1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/>
              <a:t>A lightweight, high-performance, and modular HTTP request pipeline (</a:t>
            </a:r>
            <a:r>
              <a:rPr lang="en-US" sz="3400" b="1" dirty="0" err="1">
                <a:solidFill>
                  <a:schemeClr val="bg1"/>
                </a:solidFill>
              </a:rPr>
              <a:t>middlewares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Pages </a:t>
            </a:r>
            <a:r>
              <a:rPr lang="en-US" dirty="0"/>
              <a:t>is a page-based programming model that makes building web UI easier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 lets you use C# in the browser and share server-side and client-side app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markup </a:t>
            </a:r>
            <a:r>
              <a:rPr lang="en-US" dirty="0"/>
              <a:t>provides syntax for Razor Pages,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dirty="0"/>
              <a:t> views and Tag Helpers</a:t>
            </a:r>
          </a:p>
          <a:p>
            <a:pPr>
              <a:buClr>
                <a:srgbClr val="234465"/>
              </a:buClr>
            </a:pPr>
            <a:r>
              <a:rPr lang="en-US" dirty="0"/>
              <a:t>Cloud-ready, environment-based configuration system</a:t>
            </a:r>
          </a:p>
          <a:p>
            <a:pPr>
              <a:buClr>
                <a:srgbClr val="234465"/>
              </a:buClr>
            </a:pPr>
            <a:r>
              <a:rPr lang="en-US" dirty="0"/>
              <a:t>Side-by-side app versioning</a:t>
            </a:r>
          </a:p>
          <a:p>
            <a:pPr>
              <a:buClr>
                <a:srgbClr val="234465"/>
              </a:buClr>
            </a:pPr>
            <a:r>
              <a:rPr lang="en-US" dirty="0"/>
              <a:t>Tooling that simplifies modern web development</a:t>
            </a:r>
            <a:r>
              <a:rPr lang="bg-BG" dirty="0"/>
              <a:t> (</a:t>
            </a:r>
            <a:r>
              <a:rPr lang="en-US" dirty="0"/>
              <a:t>Visual Studio, VS Code, CLI)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0334F-40A3-42E6-8559-F21918F0B8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F3DEC3-3018-4C57-9345-29EF4CA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2929C-D981-4BC4-929F-D6350A627D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810521-EFCD-4D40-847A-71B2D1A281DF}"/>
              </a:ext>
            </a:extLst>
          </p:cNvPr>
          <p:cNvSpPr/>
          <p:nvPr/>
        </p:nvSpPr>
        <p:spPr bwMode="auto">
          <a:xfrm>
            <a:off x="645029" y="3446584"/>
            <a:ext cx="8129695" cy="9466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35C688-17D3-4164-9C19-D2DB96054462}"/>
              </a:ext>
            </a:extLst>
          </p:cNvPr>
          <p:cNvGrpSpPr/>
          <p:nvPr/>
        </p:nvGrpSpPr>
        <p:grpSpPr>
          <a:xfrm>
            <a:off x="645029" y="2365124"/>
            <a:ext cx="8129695" cy="861557"/>
            <a:chOff x="589084" y="2954208"/>
            <a:chExt cx="10366131" cy="7121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E96D365-9ED3-40BD-BFF5-D24FC741F233}"/>
                </a:ext>
              </a:extLst>
            </p:cNvPr>
            <p:cNvSpPr/>
            <p:nvPr/>
          </p:nvSpPr>
          <p:spPr bwMode="auto">
            <a:xfrm>
              <a:off x="2708030" y="2954216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BD6473-BD02-4E96-811B-B38CB2492BB6}"/>
                </a:ext>
              </a:extLst>
            </p:cNvPr>
            <p:cNvSpPr/>
            <p:nvPr/>
          </p:nvSpPr>
          <p:spPr bwMode="auto">
            <a:xfrm>
              <a:off x="589084" y="2954208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MVC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712F17-B168-48DB-B837-629B0F923132}"/>
                </a:ext>
              </a:extLst>
            </p:cNvPr>
            <p:cNvSpPr/>
            <p:nvPr/>
          </p:nvSpPr>
          <p:spPr bwMode="auto">
            <a:xfrm>
              <a:off x="9064868" y="2954208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Blazor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67D13E-E7C8-4832-9AA5-1F4804999F42}"/>
                </a:ext>
              </a:extLst>
            </p:cNvPr>
            <p:cNvSpPr/>
            <p:nvPr/>
          </p:nvSpPr>
          <p:spPr bwMode="auto">
            <a:xfrm>
              <a:off x="4826976" y="2954216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191067-574E-4F85-8943-DA2564BC2DB4}"/>
                </a:ext>
              </a:extLst>
            </p:cNvPr>
            <p:cNvSpPr/>
            <p:nvPr/>
          </p:nvSpPr>
          <p:spPr bwMode="auto">
            <a:xfrm>
              <a:off x="6945922" y="2954215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20D360-4491-4152-BDB0-49E54D86ED8D}"/>
              </a:ext>
            </a:extLst>
          </p:cNvPr>
          <p:cNvSpPr/>
          <p:nvPr/>
        </p:nvSpPr>
        <p:spPr bwMode="auto">
          <a:xfrm>
            <a:off x="645029" y="4583722"/>
            <a:ext cx="5254610" cy="9466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97B710-458D-4644-B656-CAAF99402745}"/>
              </a:ext>
            </a:extLst>
          </p:cNvPr>
          <p:cNvSpPr/>
          <p:nvPr/>
        </p:nvSpPr>
        <p:spPr bwMode="auto">
          <a:xfrm>
            <a:off x="6074020" y="4583722"/>
            <a:ext cx="5169876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Framework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9F8B71-2FE3-4158-8D01-B4106E51A38A}"/>
              </a:ext>
            </a:extLst>
          </p:cNvPr>
          <p:cNvSpPr/>
          <p:nvPr/>
        </p:nvSpPr>
        <p:spPr bwMode="auto">
          <a:xfrm>
            <a:off x="8971984" y="3446584"/>
            <a:ext cx="2271911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4.6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70D24B-5C86-4DEE-93B4-D60C9D661995}"/>
              </a:ext>
            </a:extLst>
          </p:cNvPr>
          <p:cNvSpPr/>
          <p:nvPr/>
        </p:nvSpPr>
        <p:spPr bwMode="auto">
          <a:xfrm>
            <a:off x="8971984" y="2309446"/>
            <a:ext cx="2271911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WebForms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MVC, Web API</a:t>
            </a:r>
          </a:p>
        </p:txBody>
      </p:sp>
    </p:spTree>
    <p:extLst>
      <p:ext uri="{BB962C8B-B14F-4D97-AF65-F5344CB8AC3E}">
        <p14:creationId xmlns:p14="http://schemas.microsoft.com/office/powerpoint/2010/main" val="17394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vs ASP.NET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585247" cy="482410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</a:t>
            </a:r>
            <a:r>
              <a:rPr lang="en-US" sz="3000" dirty="0"/>
              <a:t>is a mature framework (v1.0 released January 2002)</a:t>
            </a:r>
          </a:p>
          <a:p>
            <a:pPr lvl="1"/>
            <a:r>
              <a:rPr lang="en-US" sz="2800" dirty="0"/>
              <a:t>Provides the services needed to build enterprise-class, </a:t>
            </a:r>
            <a:br>
              <a:rPr lang="en-US" sz="2800" dirty="0"/>
            </a:br>
            <a:r>
              <a:rPr lang="en-US" sz="2800" dirty="0"/>
              <a:t>server-based web </a:t>
            </a:r>
            <a:br>
              <a:rPr lang="en-US" sz="2800" dirty="0"/>
            </a:br>
            <a:r>
              <a:rPr lang="en-US" sz="2800" dirty="0"/>
              <a:t>applications on Windows</a:t>
            </a:r>
          </a:p>
          <a:p>
            <a:pPr lvl="1"/>
            <a:r>
              <a:rPr lang="en-US" sz="2800" dirty="0"/>
              <a:t>ASP.NET MVC works only on Windows and only in IIS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5.2.5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6350" y="1195931"/>
            <a:ext cx="5585247" cy="4824103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a relatively </a:t>
            </a:r>
            <a:br>
              <a:rPr lang="en-US" sz="3000" dirty="0"/>
            </a:br>
            <a:r>
              <a:rPr lang="en-US" sz="3000" dirty="0"/>
              <a:t>new open-source framework </a:t>
            </a:r>
            <a:br>
              <a:rPr lang="en-US" sz="3000" dirty="0"/>
            </a:br>
            <a:r>
              <a:rPr lang="en-US" sz="3000" dirty="0"/>
              <a:t>(v1.0 released June 2016)</a:t>
            </a:r>
          </a:p>
          <a:p>
            <a:pPr lvl="1"/>
            <a:r>
              <a:rPr lang="en-US" sz="2800" dirty="0"/>
              <a:t>Cross-platform framework </a:t>
            </a:r>
          </a:p>
          <a:p>
            <a:pPr lvl="1"/>
            <a:r>
              <a:rPr lang="en-US" sz="2800" dirty="0"/>
              <a:t>Suitable for building modern, cloud-based web applications on Windows, macOS, or Linux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2.2</a:t>
            </a: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3.0 in development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322EF-D655-4601-9B12-54FF0BBFDC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5401</TotalTime>
  <Words>2075</Words>
  <Application>Microsoft Office PowerPoint</Application>
  <PresentationFormat>Widescreen</PresentationFormat>
  <Paragraphs>448</Paragraphs>
  <Slides>45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1_SoftUni3_1</vt:lpstr>
      <vt:lpstr>Introduction to ASP.NET Core (MVC)</vt:lpstr>
      <vt:lpstr>Table of Contents</vt:lpstr>
      <vt:lpstr>Have a Question?</vt:lpstr>
      <vt:lpstr>.NET Core: Bird's Eye View</vt:lpstr>
      <vt:lpstr>PowerPoint Presentation</vt:lpstr>
      <vt:lpstr>ASP.NET Core Overview</vt:lpstr>
      <vt:lpstr>ASP.NET Core Main Features</vt:lpstr>
      <vt:lpstr>ASP.NET Core</vt:lpstr>
      <vt:lpstr>ASP.NET vs ASP.NET Core</vt:lpstr>
      <vt:lpstr>ASP.NET vs ASP.NET Core (2)</vt:lpstr>
      <vt:lpstr>PowerPoint Presentation</vt:lpstr>
      <vt:lpstr>ASP.NET Core MVC</vt:lpstr>
      <vt:lpstr>ASP.NET Core MVC (2)</vt:lpstr>
      <vt:lpstr>The MVC Pattern for Web</vt:lpstr>
      <vt:lpstr>PowerPoint Presentation</vt:lpstr>
      <vt:lpstr>PowerPoint Presentation</vt:lpstr>
      <vt:lpstr>Controllers</vt:lpstr>
      <vt:lpstr>Actions</vt:lpstr>
      <vt:lpstr>Action Results</vt:lpstr>
      <vt:lpstr>Action Results (2)</vt:lpstr>
      <vt:lpstr>Action Parameters</vt:lpstr>
      <vt:lpstr>Action Selectors</vt:lpstr>
      <vt:lpstr>PowerPoint Presentation</vt:lpstr>
      <vt:lpstr>ASP.NET Core MVC Routing</vt:lpstr>
      <vt:lpstr>Conventional Routing</vt:lpstr>
      <vt:lpstr>Conventional Routing</vt:lpstr>
      <vt:lpstr>Route Constraints</vt:lpstr>
      <vt:lpstr>Attribute Routing</vt:lpstr>
      <vt:lpstr>Attribute Routing</vt:lpstr>
      <vt:lpstr>Attribute Routing</vt:lpstr>
      <vt:lpstr>PowerPoint Presentation</vt:lpstr>
      <vt:lpstr>Static Files</vt:lpstr>
      <vt:lpstr>Static Files</vt:lpstr>
      <vt:lpstr>PowerPoint Presentation</vt:lpstr>
      <vt:lpstr>Views</vt:lpstr>
      <vt:lpstr>Razor</vt:lpstr>
      <vt:lpstr>Passing Data to a View</vt:lpstr>
      <vt:lpstr>PowerPoint Presentation</vt:lpstr>
      <vt:lpstr>ASP.NET Identity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552</cp:revision>
  <dcterms:created xsi:type="dcterms:W3CDTF">2018-05-23T13:08:44Z</dcterms:created>
  <dcterms:modified xsi:type="dcterms:W3CDTF">2019-06-17T11:47:49Z</dcterms:modified>
</cp:coreProperties>
</file>