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307" r:id="rId5"/>
    <p:sldId id="308" r:id="rId6"/>
    <p:sldId id="309" r:id="rId7"/>
    <p:sldId id="259" r:id="rId8"/>
    <p:sldId id="260" r:id="rId9"/>
    <p:sldId id="261" r:id="rId10"/>
    <p:sldId id="262" r:id="rId11"/>
    <p:sldId id="26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66" r:id="rId34"/>
    <p:sldId id="267" r:id="rId35"/>
    <p:sldId id="268" r:id="rId36"/>
    <p:sldId id="269" r:id="rId37"/>
    <p:sldId id="270" r:id="rId38"/>
    <p:sldId id="264" r:id="rId39"/>
    <p:sldId id="265" r:id="rId40"/>
    <p:sldId id="332" r:id="rId41"/>
    <p:sldId id="310" r:id="rId42"/>
    <p:sldId id="311" r:id="rId43"/>
    <p:sldId id="312" r:id="rId44"/>
    <p:sldId id="313" r:id="rId45"/>
    <p:sldId id="314" r:id="rId46"/>
    <p:sldId id="315" r:id="rId47"/>
    <p:sldId id="333" r:id="rId48"/>
    <p:sldId id="316" r:id="rId49"/>
    <p:sldId id="295" r:id="rId50"/>
    <p:sldId id="305" r:id="rId51"/>
    <p:sldId id="306" r:id="rId52"/>
    <p:sldId id="326" r:id="rId53"/>
    <p:sldId id="327" r:id="rId54"/>
    <p:sldId id="328" r:id="rId55"/>
    <p:sldId id="329" r:id="rId56"/>
    <p:sldId id="330" r:id="rId57"/>
    <p:sldId id="33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770D4D-6690-4B0F-B37C-D925653DBD0C}">
          <p14:sldIdLst>
            <p14:sldId id="256"/>
            <p14:sldId id="257"/>
            <p14:sldId id="258"/>
          </p14:sldIdLst>
        </p14:section>
        <p14:section name="WebHost" id="{D050F34D-E047-49D4-8B42-F5F706E06523}">
          <p14:sldIdLst>
            <p14:sldId id="307"/>
            <p14:sldId id="308"/>
            <p14:sldId id="309"/>
          </p14:sldIdLst>
        </p14:section>
        <p14:section name="Logging" id="{175D1F6B-93D8-4A36-A248-FF85CE72C3DB}">
          <p14:sldIdLst>
            <p14:sldId id="259"/>
            <p14:sldId id="260"/>
            <p14:sldId id="261"/>
            <p14:sldId id="262"/>
            <p14:sldId id="263"/>
          </p14:sldIdLst>
        </p14:section>
        <p14:section name="Cache" id="{39F693C5-C2E4-4300-B070-5C75F58E228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essions" id="{BCBF3522-589F-4617-B0D1-00A78B292B0B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TempData" id="{14CAD894-AD96-40B2-A02F-7BC1AE681BA4}">
          <p14:sldIdLst>
            <p14:sldId id="278"/>
            <p14:sldId id="279"/>
            <p14:sldId id="280"/>
            <p14:sldId id="281"/>
            <p14:sldId id="282"/>
            <p14:sldId id="284"/>
            <p14:sldId id="285"/>
          </p14:sldIdLst>
        </p14:section>
        <p14:section name="Files" id="{72CB3478-AA60-4C1A-ABD7-8E96E7B5B8CD}">
          <p14:sldIdLst>
            <p14:sldId id="266"/>
            <p14:sldId id="267"/>
            <p14:sldId id="268"/>
            <p14:sldId id="269"/>
            <p14:sldId id="270"/>
          </p14:sldIdLst>
        </p14:section>
        <p14:section name="Areas" id="{3A163C41-724D-4D56-8490-1F200C770FE9}">
          <p14:sldIdLst>
            <p14:sldId id="264"/>
            <p14:sldId id="265"/>
          </p14:sldIdLst>
        </p14:section>
        <p14:section name="Performance" id="{BF64C038-A032-424D-81F3-F5E1412CBB11}">
          <p14:sldIdLst>
            <p14:sldId id="332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SEO" id="{2EFFE023-E377-4704-8447-B1ECE6CA0D07}">
          <p14:sldIdLst>
            <p14:sldId id="333"/>
            <p14:sldId id="316"/>
          </p14:sldIdLst>
        </p14:section>
        <p14:section name="GDPR" id="{E4593071-AB04-42DA-A51D-D041489F32F0}">
          <p14:sldIdLst>
            <p14:sldId id="295"/>
            <p14:sldId id="305"/>
            <p14:sldId id="306"/>
          </p14:sldIdLst>
        </p14:section>
        <p14:section name="Conclusion" id="{B86B1983-001A-48BF-ACB5-0D01331FDB1F}">
          <p14:sldIdLst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Jelev" initials="IJ" lastIdx="2" clrIdx="0">
    <p:extLst>
      <p:ext uri="{19B8F6BF-5375-455C-9EA6-DF929625EA0E}">
        <p15:presenceInfo xmlns:p15="http://schemas.microsoft.com/office/powerpoint/2012/main" userId="755e0614cf081e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1" autoAdjust="0"/>
    <p:restoredTop sz="94403" autoAdjust="0"/>
  </p:normalViewPr>
  <p:slideViewPr>
    <p:cSldViewPr snapToGrid="0" showGuides="1">
      <p:cViewPr varScale="1">
        <p:scale>
          <a:sx n="128" d="100"/>
          <a:sy n="128" d="100"/>
        </p:scale>
        <p:origin x="139" y="1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2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33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7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0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905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483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800" y="2743201"/>
            <a:ext cx="105664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800" y="3469480"/>
            <a:ext cx="105664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8456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64.sv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71.sv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7" Type="http://schemas.openxmlformats.org/officeDocument/2006/relationships/image" Target="../media/image64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78.sv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80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71.sv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sv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NUL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9.svg"/><Relationship Id="rId4" Type="http://schemas.openxmlformats.org/officeDocument/2006/relationships/image" Target="../media/image4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9.sv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7" Type="http://schemas.openxmlformats.org/officeDocument/2006/relationships/image" Target="../media/image96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94.sv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9.sv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sv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s://github.com/aspnet/Docs/tree/live/aspnetcore/security/gdpr/sample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95.png"/><Relationship Id="rId26" Type="http://schemas.openxmlformats.org/officeDocument/2006/relationships/image" Target="../media/image98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9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9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91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8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93.png"/><Relationship Id="rId22" Type="http://schemas.openxmlformats.org/officeDocument/2006/relationships/image" Target="../media/image9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9.jpeg"/><Relationship Id="rId7" Type="http://schemas.openxmlformats.org/officeDocument/2006/relationships/image" Target="../media/image10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10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102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10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7105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Sessions, TempData, Cache, Logging, Performance, GDPR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AC8CD-DC0C-45A9-812F-C5C3B15B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333" y="2059759"/>
            <a:ext cx="3753774" cy="37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C7ED10-16E2-42D3-A897-A4566AFEE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noProof="1"/>
              <a:t>Logging </a:t>
            </a:r>
            <a:r>
              <a:rPr lang="en-US" sz="3200" b="1" noProof="1">
                <a:solidFill>
                  <a:schemeClr val="bg1"/>
                </a:solidFill>
              </a:rPr>
              <a:t>configuration</a:t>
            </a:r>
            <a:r>
              <a:rPr lang="en-US" sz="3200" noProof="1"/>
              <a:t> is commonly provided by the </a:t>
            </a:r>
            <a:r>
              <a:rPr lang="en-US" sz="3200" b="1" noProof="1">
                <a:solidFill>
                  <a:schemeClr val="bg1"/>
                </a:solidFill>
              </a:rPr>
              <a:t>app settings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> property can have </a:t>
            </a:r>
            <a:r>
              <a:rPr lang="en-US" sz="3000" b="1" noProof="1">
                <a:solidFill>
                  <a:schemeClr val="bg1"/>
                </a:solidFill>
              </a:rPr>
              <a:t>LogLevel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LogLevel </a:t>
            </a:r>
            <a:r>
              <a:rPr lang="en-US" sz="3000" noProof="1"/>
              <a:t>specified the minimum</a:t>
            </a:r>
            <a:br>
              <a:rPr lang="en-US" sz="3000" noProof="1"/>
            </a:br>
            <a:r>
              <a:rPr lang="en-US" sz="3000" noProof="1"/>
              <a:t>level to log</a:t>
            </a:r>
          </a:p>
          <a:p>
            <a:pPr lvl="1"/>
            <a:r>
              <a:rPr lang="en-US" sz="3000" noProof="1"/>
              <a:t>Other properties under </a:t>
            </a:r>
            <a:r>
              <a:rPr lang="en-US" sz="3000" b="1" noProof="1">
                <a:solidFill>
                  <a:schemeClr val="bg1"/>
                </a:solidFill>
              </a:rPr>
              <a:t>Logging</a:t>
            </a:r>
            <a:r>
              <a:rPr lang="en-US" sz="3000" noProof="1"/>
              <a:t/>
            </a:r>
            <a:br>
              <a:rPr lang="en-US" sz="3000" noProof="1"/>
            </a:br>
            <a:r>
              <a:rPr lang="en-US" sz="3000" noProof="1"/>
              <a:t>can specify </a:t>
            </a:r>
            <a:r>
              <a:rPr lang="en-US" sz="3000" b="1" noProof="1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200" noProof="1"/>
              <a:t>Sample Logs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0583F-AD15-4286-BCE1-FA1D28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AD6CD-48AC-402B-B8C1-723D18BB67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BA803D-B388-4E98-929B-59EFFDF38466}"/>
              </a:ext>
            </a:extLst>
          </p:cNvPr>
          <p:cNvGrpSpPr/>
          <p:nvPr/>
        </p:nvGrpSpPr>
        <p:grpSpPr>
          <a:xfrm>
            <a:off x="7240554" y="1896381"/>
            <a:ext cx="4325858" cy="2680327"/>
            <a:chOff x="1235187" y="1915042"/>
            <a:chExt cx="4325858" cy="2680327"/>
          </a:xfrm>
        </p:grpSpPr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58A420B1-2D75-44E8-B558-11F871F9E1E3}"/>
                </a:ext>
              </a:extLst>
            </p:cNvPr>
            <p:cNvSpPr txBox="1">
              <a:spLocks/>
            </p:cNvSpPr>
            <p:nvPr/>
          </p:nvSpPr>
          <p:spPr>
            <a:xfrm>
              <a:off x="1235187" y="1915047"/>
              <a:ext cx="4325857" cy="26803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Logging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LogLevel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{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 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Default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": "</a:t>
              </a:r>
              <a:r>
                <a:rPr lang="en-US" sz="2000" dirty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Warning</a:t>
              </a:r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"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  }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},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  ...</a:t>
              </a:r>
            </a:p>
            <a:p>
              <a:r>
                <a:rPr lang="en-US" sz="2000" dirty="0">
                  <a:ln w="0">
                    <a:noFill/>
                  </a:ln>
                  <a:solidFill>
                    <a:schemeClr val="tx1"/>
                  </a:solidFill>
                  <a:effectLst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A27B6-BF91-46B4-9B6F-5D9FDD1EC256}"/>
                </a:ext>
              </a:extLst>
            </p:cNvPr>
            <p:cNvSpPr txBox="1"/>
            <p:nvPr/>
          </p:nvSpPr>
          <p:spPr>
            <a:xfrm>
              <a:off x="3502527" y="1915042"/>
              <a:ext cx="2058518" cy="5397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/>
                <a:t>appsettings.json</a:t>
              </a:r>
            </a:p>
          </p:txBody>
        </p:sp>
      </p:grp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1954CE-1D70-4A4A-BD18-CE02E8285483}"/>
              </a:ext>
            </a:extLst>
          </p:cNvPr>
          <p:cNvSpPr txBox="1">
            <a:spLocks/>
          </p:cNvSpPr>
          <p:nvPr/>
        </p:nvSpPr>
        <p:spPr>
          <a:xfrm>
            <a:off x="3125756" y="4937267"/>
            <a:ext cx="8440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info: TodoApi.Controllers.TodoController[1002]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Getting item 0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warn: TodoApi.Controllers.TodoController[4000]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GetById(0) NOT FOUND</a:t>
            </a:r>
          </a:p>
        </p:txBody>
      </p:sp>
    </p:spTree>
    <p:extLst>
      <p:ext uri="{BB962C8B-B14F-4D97-AF65-F5344CB8AC3E}">
        <p14:creationId xmlns:p14="http://schemas.microsoft.com/office/powerpoint/2010/main" val="221650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C6D587-D743-4070-B5BB-1105ED73F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757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technology-specific</a:t>
            </a:r>
          </a:p>
          <a:p>
            <a:pPr lvl="1"/>
            <a:r>
              <a:rPr lang="en-US" sz="2800" dirty="0"/>
              <a:t>It is important to know the levels and their use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Logging Levels </a:t>
            </a:r>
            <a:r>
              <a:rPr lang="en-US" sz="3000" dirty="0"/>
              <a:t>and their description: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Trace</a:t>
            </a:r>
            <a:r>
              <a:rPr lang="en-US" sz="2800" dirty="0"/>
              <a:t> – For information, valuable only for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Debug</a:t>
            </a:r>
            <a:r>
              <a:rPr lang="en-US" sz="2800" dirty="0"/>
              <a:t> – For information, useful in development and debugging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Information</a:t>
            </a:r>
            <a:r>
              <a:rPr lang="en-US" sz="2800" dirty="0"/>
              <a:t> – For tracking the general flow of the application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Warning</a:t>
            </a:r>
            <a:r>
              <a:rPr lang="en-US" sz="2800" dirty="0"/>
              <a:t> – For abnormal and unexpected events in the app flow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Error</a:t>
            </a:r>
            <a:r>
              <a:rPr lang="en-US" sz="2800" dirty="0"/>
              <a:t> – For errors and exceptions that cannot be handled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Critical</a:t>
            </a:r>
            <a:r>
              <a:rPr lang="en-US" sz="2800" dirty="0"/>
              <a:t> – For failures that require immediate attention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76C02-CBF4-41AC-BC4E-A4BEAAAF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BE22-82A1-40CA-B2E2-4394D7620D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FA593-8744-41B4-804E-CD9C2ADF28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29" y="3018452"/>
            <a:ext cx="531845" cy="531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7E167B-F6C9-48AD-9269-99C6784806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85" y="3372204"/>
            <a:ext cx="727327" cy="714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1E9FDC-1582-402F-80CA-DAB772B72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97" y="4187328"/>
            <a:ext cx="643914" cy="643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15AAE-E415-459C-8A7E-B06D6C5CB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923" y="4831242"/>
            <a:ext cx="640977" cy="561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6A4D12-668B-4A6C-B9AB-506D637FA7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95" y="5439533"/>
            <a:ext cx="535370" cy="444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F19B69-8988-4DDA-B86B-4CC150DACD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99" y="5669329"/>
            <a:ext cx="1036712" cy="103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8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efficient way to store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 makes a copy of a piece of data and stores it</a:t>
            </a:r>
          </a:p>
          <a:p>
            <a:pPr lvl="1"/>
            <a:r>
              <a:rPr lang="en-US" sz="3000" dirty="0"/>
              <a:t>Can be extracted much faster than from its original source</a:t>
            </a:r>
          </a:p>
          <a:p>
            <a:pPr lvl="1"/>
            <a:r>
              <a:rPr lang="en-US" sz="3000" dirty="0"/>
              <a:t>Significantly improves application performance</a:t>
            </a:r>
          </a:p>
          <a:p>
            <a:pPr lvl="1"/>
            <a:r>
              <a:rPr lang="en-US" sz="3000" dirty="0"/>
              <a:t>Works best with data that does </a:t>
            </a:r>
            <a:r>
              <a:rPr lang="en-US" sz="3000" b="1" dirty="0">
                <a:solidFill>
                  <a:schemeClr val="bg1"/>
                </a:solidFill>
              </a:rPr>
              <a:t>not change frequently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supports several different caches</a:t>
            </a:r>
          </a:p>
          <a:p>
            <a:pPr lvl="1"/>
            <a:r>
              <a:rPr lang="en-US" sz="3000" dirty="0"/>
              <a:t>The simplest cache is based on the </a:t>
            </a:r>
            <a:r>
              <a:rPr lang="en-US" sz="3000" b="1" noProof="1">
                <a:solidFill>
                  <a:schemeClr val="bg1"/>
                </a:solidFill>
              </a:rPr>
              <a:t>IMemoryCache</a:t>
            </a:r>
          </a:p>
          <a:p>
            <a:pPr lvl="1"/>
            <a:r>
              <a:rPr lang="en-US" sz="3000" dirty="0"/>
              <a:t>An </a:t>
            </a:r>
            <a:r>
              <a:rPr lang="en-US" sz="3000" b="1" dirty="0">
                <a:solidFill>
                  <a:schemeClr val="bg1"/>
                </a:solidFill>
              </a:rPr>
              <a:t>in-memory </a:t>
            </a:r>
            <a:r>
              <a:rPr lang="en-US" sz="3000" dirty="0"/>
              <a:t>cache stored on the app </a:t>
            </a:r>
            <a:r>
              <a:rPr lang="en-US" sz="3000" dirty="0" smtClean="0"/>
              <a:t>Server's </a:t>
            </a:r>
            <a:r>
              <a:rPr lang="en-US" sz="3000" dirty="0"/>
              <a:t>memory</a:t>
            </a:r>
          </a:p>
          <a:p>
            <a:pPr lvl="1"/>
            <a:r>
              <a:rPr lang="en-US" sz="3000" dirty="0"/>
              <a:t>Can store any type – </a:t>
            </a:r>
            <a:r>
              <a:rPr lang="en-US" sz="3000" b="1" noProof="1">
                <a:solidFill>
                  <a:schemeClr val="bg1"/>
                </a:solidFill>
              </a:rPr>
              <a:t>primitive</a:t>
            </a:r>
            <a:r>
              <a:rPr lang="en-US" sz="3000" dirty="0"/>
              <a:t> or </a:t>
            </a:r>
            <a:r>
              <a:rPr lang="en-US" sz="3000" b="1" noProof="1">
                <a:solidFill>
                  <a:schemeClr val="bg1"/>
                </a:solidFill>
              </a:rPr>
              <a:t>complex</a:t>
            </a:r>
            <a:r>
              <a:rPr lang="en-US" sz="3000" dirty="0"/>
              <a:t> (object)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dirty="0"/>
              <a:t>In-memory Cache is configured as a simple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058D0B0-C847-4373-A7BA-CC68AF12C41B}"/>
              </a:ext>
            </a:extLst>
          </p:cNvPr>
          <p:cNvSpPr txBox="1">
            <a:spLocks/>
          </p:cNvSpPr>
          <p:nvPr/>
        </p:nvSpPr>
        <p:spPr>
          <a:xfrm>
            <a:off x="308528" y="1808711"/>
            <a:ext cx="923991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the IMemoryCache as a dependency to the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    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08528" y="3716869"/>
            <a:ext cx="9239918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HomeController(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memoryCache)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Inject the IMemoryCache through DI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220EF-DEEC-472C-9EA6-D9C6E4C3736C}"/>
              </a:ext>
            </a:extLst>
          </p:cNvPr>
          <p:cNvGrpSpPr/>
          <p:nvPr/>
        </p:nvGrpSpPr>
        <p:grpSpPr>
          <a:xfrm>
            <a:off x="10043410" y="1272960"/>
            <a:ext cx="1801632" cy="5374824"/>
            <a:chOff x="10043410" y="1272960"/>
            <a:chExt cx="1801632" cy="5374824"/>
          </a:xfrm>
        </p:grpSpPr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D77ED31C-F14D-4B29-9897-C865C858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043410" y="1272960"/>
              <a:ext cx="1801632" cy="1801632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9DAAE3E6-2DB8-4340-B50D-83130B90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075085" y="4909502"/>
              <a:ext cx="1738282" cy="1738282"/>
            </a:xfrm>
            <a:prstGeom prst="rect">
              <a:avLst/>
            </a:prstGeom>
          </p:spPr>
        </p:pic>
        <p:pic>
          <p:nvPicPr>
            <p:cNvPr id="17" name="Graphic 16" descr="Plug">
              <a:extLst>
                <a:ext uri="{FF2B5EF4-FFF2-40B4-BE49-F238E27FC236}">
                  <a16:creationId xmlns:a16="http://schemas.microsoft.com/office/drawing/2014/main" id="{C827F53A-F037-4BAF-B8EE-3D8BE779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flipV="1">
              <a:off x="10404533" y="2637483"/>
              <a:ext cx="1079386" cy="1079386"/>
            </a:xfrm>
            <a:prstGeom prst="rect">
              <a:avLst/>
            </a:prstGeom>
          </p:spPr>
        </p:pic>
        <p:pic>
          <p:nvPicPr>
            <p:cNvPr id="18" name="Graphic 17" descr="Plug">
              <a:extLst>
                <a:ext uri="{FF2B5EF4-FFF2-40B4-BE49-F238E27FC236}">
                  <a16:creationId xmlns:a16="http://schemas.microsoft.com/office/drawing/2014/main" id="{CF8E4A49-9A9E-474C-88BC-209F73A6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404533" y="4267225"/>
              <a:ext cx="1079386" cy="10793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547197-137E-4108-B573-5E0380C5EE59}"/>
                </a:ext>
              </a:extLst>
            </p:cNvPr>
            <p:cNvSpPr/>
            <p:nvPr/>
          </p:nvSpPr>
          <p:spPr bwMode="auto">
            <a:xfrm>
              <a:off x="11104774" y="3393424"/>
              <a:ext cx="124058" cy="113590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A7E3D5-6776-4A83-9E3C-A9C217CE6725}"/>
                </a:ext>
              </a:extLst>
            </p:cNvPr>
            <p:cNvSpPr/>
            <p:nvPr/>
          </p:nvSpPr>
          <p:spPr bwMode="auto">
            <a:xfrm>
              <a:off x="10656169" y="3361638"/>
              <a:ext cx="119157" cy="1246938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2BF821-37EF-4FE6-9457-BE7DD51C38EF}"/>
                </a:ext>
              </a:extLst>
            </p:cNvPr>
            <p:cNvSpPr/>
            <p:nvPr/>
          </p:nvSpPr>
          <p:spPr bwMode="auto">
            <a:xfrm>
              <a:off x="10852248" y="3547872"/>
              <a:ext cx="174714" cy="891243"/>
            </a:xfrm>
            <a:prstGeom prst="rect">
              <a:avLst/>
            </a:prstGeom>
            <a:gradFill>
              <a:gsLst>
                <a:gs pos="100000">
                  <a:schemeClr val="dk1">
                    <a:tint val="80000"/>
                    <a:satMod val="300000"/>
                    <a:lumMod val="0"/>
                  </a:schemeClr>
                </a:gs>
                <a:gs pos="100000">
                  <a:schemeClr val="dk1">
                    <a:shade val="30000"/>
                    <a:satMod val="200000"/>
                  </a:schemeClr>
                </a:gs>
              </a:gsLst>
            </a:gradFill>
            <a:ln w="19050">
              <a:solidFill>
                <a:schemeClr val="accent6">
                  <a:lumMod val="10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1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en-US" sz="3000" noProof="1"/>
              <a:t>Here is an example of a cache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298372" y="1747102"/>
            <a:ext cx="1148245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GetCachedData()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DateTime cacheEntry;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TryGetValue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CacheKeys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out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Look for cache key.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cacheEntry = DateTime.Now;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Key not in cache, so get data.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cacheEntryOptions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MemoryCacheEntryOptions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cache options.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SetSlidingExpiration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(TimeSpan.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FromSeconds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(3));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Keep in cache for this time.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Reset time if accessed.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Save data in cache.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this.cache.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(CacheKeys.Entry, cacheEntry,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cacheEntryOptions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View("Cache", cacheEntry);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69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00D6C-57D0-4375-B370-33F2EDA87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71"/>
          </a:xfrm>
        </p:spPr>
        <p:txBody>
          <a:bodyPr>
            <a:normAutofit/>
          </a:bodyPr>
          <a:lstStyle/>
          <a:p>
            <a:r>
              <a:rPr lang="en-US" sz="3000" noProof="1"/>
              <a:t>The cached </a:t>
            </a:r>
            <a:r>
              <a:rPr lang="en-US" sz="3000" b="1" noProof="1">
                <a:solidFill>
                  <a:schemeClr val="bg1"/>
                </a:solidFill>
              </a:rPr>
              <a:t>DateTime</a:t>
            </a:r>
            <a:r>
              <a:rPr lang="en-US" sz="3000" noProof="1"/>
              <a:t> value remains in the cache</a:t>
            </a:r>
            <a:endParaRPr lang="en-US" sz="2800" noProof="1"/>
          </a:p>
          <a:p>
            <a:pPr lvl="1"/>
            <a:r>
              <a:rPr lang="en-US" sz="2800" noProof="1"/>
              <a:t>Its value is untouched, from the moment of caching</a:t>
            </a: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pPr marL="609219" lvl="1" indent="0">
              <a:buNone/>
            </a:pPr>
            <a:endParaRPr lang="bg-BG" sz="2800" noProof="1"/>
          </a:p>
          <a:p>
            <a:r>
              <a:rPr lang="en-US" sz="3000" noProof="1"/>
              <a:t>There are requests within the </a:t>
            </a:r>
            <a:r>
              <a:rPr lang="en-US" sz="3000" b="1" noProof="1">
                <a:solidFill>
                  <a:schemeClr val="bg1"/>
                </a:solidFill>
              </a:rPr>
              <a:t>timeout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period</a:t>
            </a:r>
          </a:p>
          <a:p>
            <a:pPr lvl="1"/>
            <a:r>
              <a:rPr lang="en-US" sz="2800" noProof="1"/>
              <a:t>No eviction is done due to </a:t>
            </a:r>
            <a:r>
              <a:rPr lang="en-US" sz="2800" b="1" noProof="1">
                <a:solidFill>
                  <a:schemeClr val="bg1"/>
                </a:solidFill>
              </a:rPr>
              <a:t>memory pressure</a:t>
            </a:r>
            <a:endParaRPr lang="bg-BG" sz="2800" b="1" noProof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794B54-8348-4CAA-8581-75F117EA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E407A-80C2-4272-BCEE-954826E3F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768F7-35B1-4D33-ACCD-ADB0B351D513}"/>
              </a:ext>
            </a:extLst>
          </p:cNvPr>
          <p:cNvSpPr txBox="1">
            <a:spLocks/>
          </p:cNvSpPr>
          <p:nvPr/>
        </p:nvSpPr>
        <p:spPr>
          <a:xfrm>
            <a:off x="351592" y="2377022"/>
            <a:ext cx="114824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&lt;h3&gt;Current Time: @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()&lt;/h3&gt;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&lt;h3&gt;Cached Time: @(Model == null ? "No cached entry found"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TimeOfDay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())&lt;/h3&gt;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F4D0-8925-4CEA-AA95-5B4F43CF9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67" y="3619413"/>
            <a:ext cx="32385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phic 7" descr="Network">
            <a:extLst>
              <a:ext uri="{FF2B5EF4-FFF2-40B4-BE49-F238E27FC236}">
                <a16:creationId xmlns:a16="http://schemas.microsoft.com/office/drawing/2014/main" id="{5D19CF25-7F6F-475F-B26A-A6ADC9B17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68131" y="4000413"/>
            <a:ext cx="2098341" cy="20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AC28D-E399-46F9-845E-21930C2BA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framework also supplies you with a convenient </a:t>
            </a:r>
            <a:r>
              <a:rPr lang="en-US" sz="3200" b="1" dirty="0">
                <a:solidFill>
                  <a:schemeClr val="bg1"/>
                </a:solidFill>
              </a:rPr>
              <a:t>Tag Helper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Cache Tag helper </a:t>
            </a:r>
            <a:r>
              <a:rPr lang="en-US" sz="3000" dirty="0"/>
              <a:t>caches content to the internal cache provider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B1546-5FBF-46FE-82EC-1A7E25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3328-8991-4FBE-8677-39ED00FA5D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AF9080-5ED8-4131-A6FE-21FD16C901CF}"/>
              </a:ext>
            </a:extLst>
          </p:cNvPr>
          <p:cNvSpPr txBox="1">
            <a:spLocks/>
          </p:cNvSpPr>
          <p:nvPr/>
        </p:nvSpPr>
        <p:spPr>
          <a:xfrm>
            <a:off x="564628" y="3863416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enabled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="true"&gt;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72AD0C-2269-4666-8F7A-63CB0FB5236C}"/>
              </a:ext>
            </a:extLst>
          </p:cNvPr>
          <p:cNvSpPr txBox="1">
            <a:spLocks/>
          </p:cNvSpPr>
          <p:nvPr/>
        </p:nvSpPr>
        <p:spPr>
          <a:xfrm>
            <a:off x="5440034" y="254334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@new DateTime(2025,1,29,17,02,0)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FFD0356-6695-46E4-A4CA-C311BCD0E4DA}"/>
              </a:ext>
            </a:extLst>
          </p:cNvPr>
          <p:cNvSpPr txBox="1">
            <a:spLocks/>
          </p:cNvSpPr>
          <p:nvPr/>
        </p:nvSpPr>
        <p:spPr>
          <a:xfrm>
            <a:off x="564628" y="2543345"/>
            <a:ext cx="377002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211C28-770A-4F91-A671-10E76B391D71}"/>
              </a:ext>
            </a:extLst>
          </p:cNvPr>
          <p:cNvSpPr txBox="1">
            <a:spLocks/>
          </p:cNvSpPr>
          <p:nvPr/>
        </p:nvSpPr>
        <p:spPr>
          <a:xfrm>
            <a:off x="5440034" y="3863416"/>
            <a:ext cx="618733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expires-after=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@TimeSpan.FromSeconds(120)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0CCC65-4702-464D-981F-37C3E4E9C80A}"/>
              </a:ext>
            </a:extLst>
          </p:cNvPr>
          <p:cNvSpPr txBox="1">
            <a:spLocks/>
          </p:cNvSpPr>
          <p:nvPr/>
        </p:nvSpPr>
        <p:spPr>
          <a:xfrm>
            <a:off x="2857177" y="5183488"/>
            <a:ext cx="647764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&lt;cache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expires-sliding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@TimeSpan.FromSeconds(60)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Current Time Inside Cache Tag Helper: @DateTime.Now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&lt;/cache&gt;</a:t>
            </a:r>
          </a:p>
        </p:txBody>
      </p:sp>
    </p:spTree>
    <p:extLst>
      <p:ext uri="{BB962C8B-B14F-4D97-AF65-F5344CB8AC3E}">
        <p14:creationId xmlns:p14="http://schemas.microsoft.com/office/powerpoint/2010/main" val="44249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3176020"/>
          </a:xfrm>
        </p:spPr>
        <p:txBody>
          <a:bodyPr/>
          <a:lstStyle/>
          <a:p>
            <a:r>
              <a:rPr lang="en-US" sz="3000" dirty="0"/>
              <a:t>There are other types of Cache, </a:t>
            </a:r>
            <a:r>
              <a:rPr lang="en-US" sz="3000" b="1" dirty="0">
                <a:solidFill>
                  <a:schemeClr val="bg1"/>
                </a:solidFill>
              </a:rPr>
              <a:t>like HTTP-based Response Caching</a:t>
            </a:r>
          </a:p>
          <a:p>
            <a:pPr lvl="1"/>
            <a:r>
              <a:rPr lang="en-US" sz="2800" dirty="0"/>
              <a:t>The primary </a:t>
            </a:r>
            <a:r>
              <a:rPr lang="en-US" sz="2800" b="1" dirty="0">
                <a:solidFill>
                  <a:schemeClr val="bg1"/>
                </a:solidFill>
              </a:rPr>
              <a:t>HTTP header </a:t>
            </a:r>
            <a:r>
              <a:rPr lang="en-US" sz="2800" dirty="0"/>
              <a:t>for caching is </a:t>
            </a:r>
            <a:r>
              <a:rPr lang="en-US" sz="2800" b="1" dirty="0">
                <a:solidFill>
                  <a:schemeClr val="bg1"/>
                </a:solidFill>
              </a:rPr>
              <a:t>Cache-Control</a:t>
            </a:r>
          </a:p>
          <a:p>
            <a:pPr lvl="1"/>
            <a:r>
              <a:rPr lang="en-US" sz="2800" dirty="0"/>
              <a:t>It is used to specify caching </a:t>
            </a:r>
            <a:r>
              <a:rPr lang="en-US" sz="2800" b="1" dirty="0">
                <a:solidFill>
                  <a:schemeClr val="bg1"/>
                </a:solidFill>
              </a:rPr>
              <a:t>directives</a:t>
            </a:r>
          </a:p>
          <a:p>
            <a:pPr lvl="1"/>
            <a:r>
              <a:rPr lang="en-US" sz="2800" dirty="0"/>
              <a:t>These directives control caching behavior during communication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Response Caching </a:t>
            </a:r>
            <a:r>
              <a:rPr lang="en-US" sz="3000" dirty="0"/>
              <a:t>in </a:t>
            </a: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controlled by a simple </a:t>
            </a:r>
            <a:r>
              <a:rPr lang="en-US" sz="3000" b="1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A772-246F-45C6-B03C-DD53BDF74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112AE88-9C44-40C3-B11A-8C3CFD8DF6CC}"/>
              </a:ext>
            </a:extLst>
          </p:cNvPr>
          <p:cNvSpPr txBox="1">
            <a:spLocks/>
          </p:cNvSpPr>
          <p:nvPr/>
        </p:nvSpPr>
        <p:spPr>
          <a:xfrm>
            <a:off x="775269" y="4372145"/>
            <a:ext cx="4095297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ConfigureServices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IServiceCollection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5C41ED-2266-4E91-84FD-3D12C9F01402}"/>
              </a:ext>
            </a:extLst>
          </p:cNvPr>
          <p:cNvSpPr txBox="1">
            <a:spLocks/>
          </p:cNvSpPr>
          <p:nvPr/>
        </p:nvSpPr>
        <p:spPr>
          <a:xfrm>
            <a:off x="5455433" y="4372145"/>
            <a:ext cx="6110979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app,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UseResponseCaching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2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271B3-19C6-4C9D-ACAF-8C01624D8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7813" cy="5117678"/>
          </a:xfrm>
        </p:spPr>
        <p:txBody>
          <a:bodyPr/>
          <a:lstStyle/>
          <a:p>
            <a:r>
              <a:rPr lang="en-US" sz="3000" dirty="0"/>
              <a:t>Once enabled, you can configure it:</a:t>
            </a:r>
          </a:p>
          <a:p>
            <a:pPr lvl="1"/>
            <a:r>
              <a:rPr lang="en-US" sz="2800" dirty="0"/>
              <a:t>Manually in </a:t>
            </a:r>
            <a:r>
              <a:rPr lang="en-US" sz="2800" b="1" dirty="0">
                <a:solidFill>
                  <a:schemeClr val="bg1"/>
                </a:solidFill>
              </a:rPr>
              <a:t>Request Handlers</a:t>
            </a:r>
          </a:p>
          <a:p>
            <a:pPr lvl="1"/>
            <a:r>
              <a:rPr lang="en-US" sz="2800" dirty="0"/>
              <a:t>With attributes, on </a:t>
            </a:r>
            <a:r>
              <a:rPr lang="en-US" sz="2800" b="1" dirty="0">
                <a:solidFill>
                  <a:schemeClr val="bg1"/>
                </a:solidFill>
              </a:rPr>
              <a:t>Controller Actions</a:t>
            </a:r>
          </a:p>
          <a:p>
            <a:r>
              <a:rPr lang="en-US" sz="3000" dirty="0"/>
              <a:t>The convenient built-in </a:t>
            </a:r>
            <a:r>
              <a:rPr lang="en-US" sz="3000" b="1" noProof="1">
                <a:solidFill>
                  <a:schemeClr val="bg1"/>
                </a:solidFill>
              </a:rPr>
              <a:t>ResponseCache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attribute is quite useful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r>
              <a:rPr lang="en-US" sz="2800" dirty="0"/>
              <a:t>The attribute’s properties are used to configure the </a:t>
            </a:r>
            <a:r>
              <a:rPr lang="en-US" sz="2800" b="1" dirty="0">
                <a:solidFill>
                  <a:schemeClr val="bg1"/>
                </a:solidFill>
              </a:rPr>
              <a:t>Caching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1DE88-33CC-4CEF-B1F8-4CF366C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A772-246F-45C6-B03C-DD53BDF74F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5C33FF-DA3B-422C-B544-85E198D87C73}"/>
              </a:ext>
            </a:extLst>
          </p:cNvPr>
          <p:cNvSpPr txBox="1">
            <a:spLocks/>
          </p:cNvSpPr>
          <p:nvPr/>
        </p:nvSpPr>
        <p:spPr>
          <a:xfrm>
            <a:off x="762212" y="3816510"/>
            <a:ext cx="927860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Duration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30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Location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ResponseLocation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None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NoStore</a:t>
            </a:r>
            <a:r>
              <a:rPr lang="en-US" sz="1600" b="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true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Error()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09F4F50-9E95-4E9E-8AA4-D3A73E07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53652" y="4220020"/>
            <a:ext cx="1903537" cy="1903537"/>
          </a:xfrm>
          <a:prstGeom prst="rect">
            <a:avLst/>
          </a:prstGeom>
        </p:spPr>
      </p:pic>
      <p:pic>
        <p:nvPicPr>
          <p:cNvPr id="11" name="Graphic 10" descr="Stopwatch">
            <a:extLst>
              <a:ext uri="{FF2B5EF4-FFF2-40B4-BE49-F238E27FC236}">
                <a16:creationId xmlns:a16="http://schemas.microsoft.com/office/drawing/2014/main" id="{5D1A8E24-BC87-4056-9A38-C45E0AA415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52012" y="3446708"/>
            <a:ext cx="914400" cy="914400"/>
          </a:xfrm>
          <a:prstGeom prst="rect">
            <a:avLst/>
          </a:prstGeom>
        </p:spPr>
      </p:pic>
      <p:pic>
        <p:nvPicPr>
          <p:cNvPr id="13" name="Graphic 12" descr="Network">
            <a:extLst>
              <a:ext uri="{FF2B5EF4-FFF2-40B4-BE49-F238E27FC236}">
                <a16:creationId xmlns:a16="http://schemas.microsoft.com/office/drawing/2014/main" id="{C87143E4-1095-4157-9BFE-6973A7C7F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85485" y="1112732"/>
            <a:ext cx="2009044" cy="20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C3A3856-8766-4357-8DBB-DB84FFFD718D}"/>
              </a:ext>
            </a:extLst>
          </p:cNvPr>
          <p:cNvSpPr txBox="1">
            <a:spLocks/>
          </p:cNvSpPr>
          <p:nvPr/>
        </p:nvSpPr>
        <p:spPr>
          <a:xfrm>
            <a:off x="190402" y="1196124"/>
            <a:ext cx="11818096" cy="5525351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WebHost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Logging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Cache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Sessions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TempData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Work with Files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Areas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Performance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SEO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3200" dirty="0"/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25463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BB247332-AD27-4D5D-888F-CA75589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F54870-C8E4-4470-922D-407581263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state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scenario for storage of client data</a:t>
            </a:r>
          </a:p>
          <a:p>
            <a:pPr lvl="1"/>
            <a:r>
              <a:rPr lang="en-US" sz="3000" dirty="0"/>
              <a:t>Each client has a unique </a:t>
            </a:r>
            <a:r>
              <a:rPr lang="en-US" sz="3000" b="1" dirty="0">
                <a:solidFill>
                  <a:schemeClr val="bg1"/>
                </a:solidFill>
              </a:rPr>
              <a:t>Session ID </a:t>
            </a:r>
            <a:r>
              <a:rPr lang="en-US" sz="3000" dirty="0"/>
              <a:t>which the framework stores</a:t>
            </a:r>
          </a:p>
          <a:p>
            <a:pPr lvl="1"/>
            <a:r>
              <a:rPr lang="en-US" sz="3000" dirty="0"/>
              <a:t>Data can be </a:t>
            </a:r>
            <a:r>
              <a:rPr lang="en-US" sz="3000" b="1" dirty="0">
                <a:solidFill>
                  <a:schemeClr val="bg1"/>
                </a:solidFill>
              </a:rPr>
              <a:t>maintained</a:t>
            </a:r>
            <a:r>
              <a:rPr lang="en-US" sz="3000" dirty="0"/>
              <a:t> while the client browsers the application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data </a:t>
            </a:r>
            <a:r>
              <a:rPr lang="en-US" sz="3200" dirty="0"/>
              <a:t>is backed by </a:t>
            </a:r>
            <a:r>
              <a:rPr lang="en-US" sz="3200" b="1" dirty="0">
                <a:solidFill>
                  <a:schemeClr val="bg1"/>
                </a:solidFill>
              </a:rPr>
              <a:t>cache</a:t>
            </a:r>
            <a:r>
              <a:rPr lang="en-US" sz="3200" dirty="0"/>
              <a:t>, and is considered </a:t>
            </a:r>
            <a:r>
              <a:rPr lang="en-US" sz="3200" b="1" dirty="0">
                <a:solidFill>
                  <a:schemeClr val="bg1"/>
                </a:solidFill>
              </a:rPr>
              <a:t>ephemeral</a:t>
            </a:r>
          </a:p>
          <a:p>
            <a:pPr lvl="1"/>
            <a:r>
              <a:rPr lang="en-US" sz="3000" dirty="0"/>
              <a:t>The application should continue to function </a:t>
            </a:r>
            <a:r>
              <a:rPr lang="en-US" sz="3000" b="1" dirty="0">
                <a:solidFill>
                  <a:schemeClr val="bg1"/>
                </a:solidFill>
              </a:rPr>
              <a:t>without</a:t>
            </a:r>
            <a:r>
              <a:rPr lang="en-US" sz="3000" dirty="0"/>
              <a:t> session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37D6BB-5E10-48A3-9355-DCD10FA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22640-3A9D-4FC7-9321-15DD205D3C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C816-09F5-4F59-98B9-402FDDE1A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02" y="4312292"/>
            <a:ext cx="4818168" cy="2439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CEAE4-A056-4254-A2D5-96575B1E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97" y="4445157"/>
            <a:ext cx="2185174" cy="21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Enabling </a:t>
            </a:r>
            <a:r>
              <a:rPr lang="en-US" sz="3000" b="1" dirty="0">
                <a:solidFill>
                  <a:schemeClr val="bg1"/>
                </a:solidFill>
              </a:rPr>
              <a:t>Session middleware</a:t>
            </a:r>
            <a:r>
              <a:rPr lang="en-US" sz="3000" dirty="0"/>
              <a:t>, setting up in-memory </a:t>
            </a:r>
            <a:r>
              <a:rPr lang="en-US" sz="3000" b="1" dirty="0">
                <a:solidFill>
                  <a:schemeClr val="bg1"/>
                </a:solidFill>
              </a:rPr>
              <a:t>session provider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9E17-B39E-40FD-91E4-0A7D924AA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47104"/>
            <a:ext cx="10963705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services.AddMemoryCache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(); // Default in-memory cache –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IMemoryCache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AddDistributedMemoryCache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Provides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IDistributedCache</a:t>
            </a:r>
            <a:endParaRPr lang="en-US" sz="1600" dirty="0">
              <a:ln w="0">
                <a:noFill/>
              </a:ln>
              <a:solidFill>
                <a:schemeClr val="accent2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IdleTimeout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TimeSpan.FromSeconds(10);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short timeout for easy testing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Cookie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HttpOnly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XSS security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UseSession() Middleware must be called before UseMvc()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app.UseMvc();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F8818-8807-40F6-9D2D-D24F4D0B4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After the </a:t>
            </a:r>
            <a:r>
              <a:rPr lang="en-US" sz="3000" b="1" dirty="0">
                <a:solidFill>
                  <a:schemeClr val="bg1"/>
                </a:solidFill>
              </a:rPr>
              <a:t>Session state </a:t>
            </a:r>
            <a:r>
              <a:rPr lang="en-US" sz="3000" dirty="0"/>
              <a:t>is </a:t>
            </a:r>
            <a:r>
              <a:rPr lang="en-US" sz="3000" b="1" dirty="0">
                <a:solidFill>
                  <a:schemeClr val="bg1"/>
                </a:solidFill>
              </a:rPr>
              <a:t>configured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HttpContext.Session </a:t>
            </a:r>
            <a:r>
              <a:rPr lang="en-US" sz="3000" noProof="1"/>
              <a:t>is </a:t>
            </a:r>
            <a:r>
              <a:rPr lang="en-US" sz="3000" dirty="0"/>
              <a:t>available</a:t>
            </a:r>
          </a:p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Sessions </a:t>
            </a:r>
            <a:r>
              <a:rPr lang="en-US" sz="3000" dirty="0"/>
              <a:t>store </a:t>
            </a:r>
            <a:r>
              <a:rPr lang="en-US" sz="3000" b="1" dirty="0">
                <a:solidFill>
                  <a:schemeClr val="bg1"/>
                </a:solidFill>
              </a:rPr>
              <a:t>byte array </a:t>
            </a:r>
            <a:r>
              <a:rPr lang="en-US" sz="3000" dirty="0"/>
              <a:t>values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to ensure </a:t>
            </a:r>
            <a:r>
              <a:rPr lang="en-US" sz="3000" b="1" dirty="0">
                <a:solidFill>
                  <a:schemeClr val="bg1"/>
                </a:solidFill>
              </a:rPr>
              <a:t>serialization</a:t>
            </a:r>
          </a:p>
          <a:p>
            <a:pPr lvl="1"/>
            <a:r>
              <a:rPr lang="en-US" sz="2800" dirty="0"/>
              <a:t>You may need specific approaches in order to store </a:t>
            </a:r>
            <a:r>
              <a:rPr lang="en-US" sz="2800" b="1" dirty="0">
                <a:solidFill>
                  <a:schemeClr val="bg1"/>
                </a:solidFill>
              </a:rPr>
              <a:t>complex data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32206-E0AE-4789-8DC9-536128A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011-D61A-4522-B24C-AA2FFED33D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9EC5DAD-C355-4138-B1C7-76130B76BAF7}"/>
              </a:ext>
            </a:extLst>
          </p:cNvPr>
          <p:cNvSpPr txBox="1">
            <a:spLocks/>
          </p:cNvSpPr>
          <p:nvPr/>
        </p:nvSpPr>
        <p:spPr>
          <a:xfrm>
            <a:off x="614147" y="3132632"/>
            <a:ext cx="10963705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GetShoppingCart()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HttpContext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this.ViewData["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 ==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? null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: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(this.HttpContext.Session.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Cart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0CA5-43D7-4382-B271-3A8CE9B5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9021" cy="61509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We can persist session and cache data in a SQL server database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A4345-24AC-4CCD-9CE2-34B4A449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E9E17-B39E-40FD-91E4-0A7D924AA4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08A827-DBDC-45AE-9EB4-BEC211A8BDAD}"/>
              </a:ext>
            </a:extLst>
          </p:cNvPr>
          <p:cNvSpPr txBox="1">
            <a:spLocks/>
          </p:cNvSpPr>
          <p:nvPr/>
        </p:nvSpPr>
        <p:spPr>
          <a:xfrm>
            <a:off x="602707" y="1770957"/>
            <a:ext cx="10963705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AddDistributedSqlServerCache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Configuration.GetConnectionString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DefaultConnection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options.SchemaName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options.TableName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TestCache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</a:t>
            </a:r>
            <a:r>
              <a:rPr lang="en-US" sz="1600" dirty="0" err="1">
                <a:ln w="0">
                  <a:noFill/>
                </a:ln>
                <a:solidFill>
                  <a:schemeClr val="accent2"/>
                </a:solidFill>
                <a:effectLst/>
              </a:rPr>
              <a:t>services.AddDistributedRedisCache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B20D3-4F1A-44DD-92D9-9E37543B5EB3}"/>
              </a:ext>
            </a:extLst>
          </p:cNvPr>
          <p:cNvSpPr txBox="1">
            <a:spLocks/>
          </p:cNvSpPr>
          <p:nvPr/>
        </p:nvSpPr>
        <p:spPr>
          <a:xfrm>
            <a:off x="495254" y="5584629"/>
            <a:ext cx="11201491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dotnet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sql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-cache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 "Data Source=.;Initial Catalog=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db;Integrated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Security=True;"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dbo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TestCache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4C681BC-E3BB-48A8-9A4D-3E3413073590}"/>
              </a:ext>
            </a:extLst>
          </p:cNvPr>
          <p:cNvSpPr txBox="1">
            <a:spLocks/>
          </p:cNvSpPr>
          <p:nvPr/>
        </p:nvSpPr>
        <p:spPr>
          <a:xfrm>
            <a:off x="190401" y="4977544"/>
            <a:ext cx="11899021" cy="61509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The cache table is created using the </a:t>
            </a:r>
            <a:r>
              <a:rPr lang="en-US" sz="3000" dirty="0" err="1"/>
              <a:t>sql</a:t>
            </a:r>
            <a:r>
              <a:rPr lang="en-US" sz="3000" dirty="0"/>
              <a:t>-cache command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876882-5F9D-4D76-AEE4-6D5F4C74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82" y="2415885"/>
            <a:ext cx="379147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C70D2-1280-4131-B8A5-FF9B9E6C6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55767"/>
          </a:xfrm>
        </p:spPr>
        <p:txBody>
          <a:bodyPr>
            <a:normAutofit/>
          </a:bodyPr>
          <a:lstStyle/>
          <a:p>
            <a:r>
              <a:rPr lang="en-US" sz="3200" dirty="0"/>
              <a:t>You can implement </a:t>
            </a:r>
            <a:r>
              <a:rPr lang="en-US" sz="3200" b="1" dirty="0">
                <a:solidFill>
                  <a:schemeClr val="bg1"/>
                </a:solidFill>
              </a:rPr>
              <a:t>Session Extension methods </a:t>
            </a:r>
            <a:r>
              <a:rPr lang="en-US" sz="3200" dirty="0"/>
              <a:t>to ease your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F28C4-F195-4587-8CF4-28DD3BDB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62DA-7B19-4FD4-961A-7443FCAAC9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9E6FA37-DFFB-4F1E-A0F4-081617F91B39}"/>
              </a:ext>
            </a:extLst>
          </p:cNvPr>
          <p:cNvSpPr txBox="1">
            <a:spLocks/>
          </p:cNvSpPr>
          <p:nvPr/>
        </p:nvSpPr>
        <p:spPr>
          <a:xfrm>
            <a:off x="614147" y="1849498"/>
            <a:ext cx="1096370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static class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SessionExtensions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session.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(key,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this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ISession session, string key)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var value =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session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GetString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(key);</a:t>
            </a:r>
          </a:p>
          <a:p>
            <a:endParaRPr lang="en-US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value == null </a:t>
            </a:r>
            <a:b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?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default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: 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JsonConvert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DeserializeObject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T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&gt;(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value</a:t>
            </a:r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88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094D6-ED94-4C70-AA9F-62F85D420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EBCC4-3D52-4775-8E4E-68134774A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Store data </a:t>
            </a:r>
            <a:r>
              <a:rPr lang="en-US" sz="4000" noProof="1"/>
              <a:t>until it's read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DBA0F0D-59F4-4D24-B1B9-CE96EC40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26623" y="1494694"/>
            <a:ext cx="2338754" cy="23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FCC9E-5C25-4CD5-8E49-EAF165A10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ASP.NET Core</a:t>
            </a:r>
            <a:r>
              <a:rPr lang="en-US" sz="3200" noProof="1"/>
              <a:t> exposes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property in: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/>
              <a:t> page models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MVC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</a:rPr>
              <a:t>Controllers</a:t>
            </a:r>
          </a:p>
          <a:p>
            <a:r>
              <a:rPr lang="en-US" sz="3200" noProof="1"/>
              <a:t>The property stores data until it’s read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Keep()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Peek()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methods avoid deletion when data is examined</a:t>
            </a:r>
          </a:p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 is:</a:t>
            </a:r>
          </a:p>
          <a:p>
            <a:pPr lvl="1"/>
            <a:r>
              <a:rPr lang="en-US" sz="3000" noProof="1"/>
              <a:t>Particularly used for </a:t>
            </a:r>
            <a:r>
              <a:rPr lang="en-US" sz="3000" b="1" noProof="1">
                <a:solidFill>
                  <a:schemeClr val="bg1"/>
                </a:solidFill>
              </a:rPr>
              <a:t>redirection</a:t>
            </a:r>
          </a:p>
          <a:p>
            <a:pPr lvl="1"/>
            <a:r>
              <a:rPr lang="en-US" sz="3000" noProof="1"/>
              <a:t>When data is required for </a:t>
            </a:r>
            <a:r>
              <a:rPr lang="en-US" sz="3000" b="1" noProof="1">
                <a:solidFill>
                  <a:schemeClr val="bg1"/>
                </a:solidFill>
              </a:rPr>
              <a:t>more than</a:t>
            </a:r>
            <a:r>
              <a:rPr lang="en-US" sz="3000" noProof="1"/>
              <a:t> a </a:t>
            </a:r>
            <a:r>
              <a:rPr lang="en-US" sz="3000" b="1" noProof="1">
                <a:solidFill>
                  <a:schemeClr val="bg1"/>
                </a:solidFill>
              </a:rPr>
              <a:t>single</a:t>
            </a:r>
            <a:r>
              <a:rPr lang="en-US" sz="3000" noProof="1"/>
              <a:t> request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ADC29-5032-4523-AB7F-A267BA0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D9BE092-518F-4BEC-99FE-4806AADD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27223" y="1541585"/>
            <a:ext cx="2089639" cy="2089639"/>
          </a:xfrm>
          <a:prstGeom prst="rect">
            <a:avLst/>
          </a:prstGeom>
        </p:spPr>
      </p:pic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88BB7BE7-000C-44C3-80A2-7A5AD0D70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55878" y="1450731"/>
            <a:ext cx="2271345" cy="2271345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D933CBB-7208-4385-8A76-8FBA89ACA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823758" y="4589585"/>
            <a:ext cx="1896567" cy="18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A037AF-D1A6-4123-872A-DC9FDC00B4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is implemented by </a:t>
            </a:r>
            <a:r>
              <a:rPr lang="en-US" sz="3000" b="1" noProof="1">
                <a:solidFill>
                  <a:schemeClr val="bg1"/>
                </a:solidFill>
              </a:rPr>
              <a:t>TempData</a:t>
            </a:r>
            <a:r>
              <a:rPr lang="en-US" sz="3000" noProof="1"/>
              <a:t> providers</a:t>
            </a:r>
          </a:p>
          <a:p>
            <a:pPr lvl="1"/>
            <a:r>
              <a:rPr lang="en-US" sz="2800" noProof="1"/>
              <a:t>Using either </a:t>
            </a:r>
            <a:r>
              <a:rPr lang="en-US" sz="2800" b="1" noProof="1">
                <a:solidFill>
                  <a:schemeClr val="bg1"/>
                </a:solidFill>
              </a:rPr>
              <a:t>Cookies</a:t>
            </a:r>
            <a:r>
              <a:rPr lang="en-US" sz="2800" noProof="1"/>
              <a:t> or </a:t>
            </a:r>
            <a:r>
              <a:rPr lang="en-US" sz="2800" b="1" noProof="1">
                <a:solidFill>
                  <a:schemeClr val="bg1"/>
                </a:solidFill>
              </a:rPr>
              <a:t>Session</a:t>
            </a:r>
            <a:r>
              <a:rPr lang="en-US" sz="2800" noProof="1"/>
              <a:t> </a:t>
            </a:r>
            <a:r>
              <a:rPr lang="en-US" sz="2800" b="1" noProof="1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sz="2800" noProof="1"/>
              <a:t>As of </a:t>
            </a:r>
            <a:r>
              <a:rPr lang="en-US" sz="2800" b="1" noProof="1">
                <a:solidFill>
                  <a:schemeClr val="bg1"/>
                </a:solidFill>
              </a:rPr>
              <a:t>ASP.NET Core 2.0</a:t>
            </a:r>
            <a:r>
              <a:rPr lang="en-US" sz="2800" noProof="1"/>
              <a:t>, the default </a:t>
            </a:r>
            <a:r>
              <a:rPr lang="en-US" sz="2800" b="1" noProof="1">
                <a:solidFill>
                  <a:schemeClr val="bg1"/>
                </a:solidFill>
              </a:rPr>
              <a:t>TempData</a:t>
            </a:r>
            <a:r>
              <a:rPr lang="en-US" sz="2800" noProof="1"/>
              <a:t> provider is </a:t>
            </a:r>
            <a:r>
              <a:rPr lang="en-US" sz="2800" b="1" noProof="1">
                <a:solidFill>
                  <a:schemeClr val="bg1"/>
                </a:solidFill>
              </a:rPr>
              <a:t>cookie-based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58942A-C0C3-45EC-9F7B-DC6B9A77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4850-3A8A-4D62-B0CC-2E02332B67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850D004-DBFB-4937-A3D0-AE1E06CBA282}"/>
              </a:ext>
            </a:extLst>
          </p:cNvPr>
          <p:cNvSpPr txBox="1">
            <a:spLocks/>
          </p:cNvSpPr>
          <p:nvPr/>
        </p:nvSpPr>
        <p:spPr>
          <a:xfrm>
            <a:off x="930672" y="3108826"/>
            <a:ext cx="8186951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services.AddMvc().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AddSessionStateTempDataProvider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services.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AddSession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(...);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app.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UseSession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app.UseMvc();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24ACC0-CA82-4A8F-8958-F9B7C51D8489}"/>
              </a:ext>
            </a:extLst>
          </p:cNvPr>
          <p:cNvGrpSpPr/>
          <p:nvPr/>
        </p:nvGrpSpPr>
        <p:grpSpPr>
          <a:xfrm>
            <a:off x="9398323" y="3364027"/>
            <a:ext cx="2671239" cy="2785829"/>
            <a:chOff x="9398323" y="3364027"/>
            <a:chExt cx="2671239" cy="2785829"/>
          </a:xfrm>
        </p:grpSpPr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D2852DD0-21C1-45B5-89E6-31D7356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98323" y="4149969"/>
              <a:ext cx="1974663" cy="1974663"/>
            </a:xfrm>
            <a:prstGeom prst="rect">
              <a:avLst/>
            </a:prstGeom>
          </p:spPr>
        </p:pic>
        <p:pic>
          <p:nvPicPr>
            <p:cNvPr id="9" name="Graphic 8" descr="Stopwatch">
              <a:extLst>
                <a:ext uri="{FF2B5EF4-FFF2-40B4-BE49-F238E27FC236}">
                  <a16:creationId xmlns:a16="http://schemas.microsoft.com/office/drawing/2014/main" id="{B59913B1-1A68-4F0C-A969-96B268B59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875701" y="3364027"/>
              <a:ext cx="1026766" cy="10267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D190A52-8E58-42D3-9671-D9683CD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963843" y="3877410"/>
              <a:ext cx="1105719" cy="1105719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C893DF7-F2CA-4BA3-8B2F-1E35C28D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859603" y="4603514"/>
              <a:ext cx="1026766" cy="1026766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2325482E-6FD4-4109-9737-F78278E1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1232388">
              <a:off x="11101310" y="5286287"/>
              <a:ext cx="863569" cy="863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7B5FEADF-279C-4D28-83F4-D0E048A29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6200000">
            <a:off x="8055231" y="1207700"/>
            <a:ext cx="2085508" cy="276921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C3AB6-3E6D-477D-85EC-48B0F5ABB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sz="3200" noProof="1"/>
              <a:t>After enabling the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 you can access it in: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Controller</a:t>
            </a:r>
            <a:r>
              <a:rPr lang="en-US" sz="3000" noProof="1"/>
              <a:t>, and </a:t>
            </a:r>
            <a:r>
              <a:rPr lang="en-US" sz="3000" b="1" noProof="1">
                <a:solidFill>
                  <a:schemeClr val="bg1"/>
                </a:solidFill>
              </a:rPr>
              <a:t>Actions</a:t>
            </a:r>
          </a:p>
          <a:p>
            <a:pPr lvl="1"/>
            <a:r>
              <a:rPr lang="en-US" sz="3000" noProof="1"/>
              <a:t>Your </a:t>
            </a:r>
            <a:r>
              <a:rPr lang="en-US" sz="3000" b="1" noProof="1">
                <a:solidFill>
                  <a:schemeClr val="bg1"/>
                </a:solidFill>
              </a:rPr>
              <a:t>Razor Page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page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4EA36-F864-4509-8503-78CCE0D1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02185-3C4A-400B-8D43-998135F552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16D2113-2AA6-4183-8857-07FAE2B137B4}"/>
              </a:ext>
            </a:extLst>
          </p:cNvPr>
          <p:cNvSpPr txBox="1">
            <a:spLocks/>
          </p:cNvSpPr>
          <p:nvPr/>
        </p:nvSpPr>
        <p:spPr>
          <a:xfrm>
            <a:off x="422827" y="3224430"/>
            <a:ext cx="10911161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/Home/RedirectToTempData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AccessTempData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this.HttpContext.Response.Headers.Add("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TempData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Previous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ToString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a HttpHeader ("Previous") with the previous Action URL.</a:t>
            </a:r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09FE8A34-5BF1-4D3B-98BD-72C123DE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05081" y="1514481"/>
            <a:ext cx="1734620" cy="17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787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A307-A0F9-481C-84DB-62428D34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TempData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EAB7-D9CB-463C-AED2-BFC526B4AC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267630" y="6288822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033125" y="1987656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45664" y="1981787"/>
            <a:ext cx="142241" cy="90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120613" y="2057204"/>
            <a:ext cx="142241" cy="409109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1635388" y="196192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95402" y="2858221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7395402" y="3559260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395402" y="4426247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7395402" y="5127286"/>
            <a:ext cx="19304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8405" y="3273561"/>
            <a:ext cx="142241" cy="12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47151" y="4942315"/>
            <a:ext cx="144000" cy="108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1279295" y="3367936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1937999" y="4317402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10800000">
            <a:off x="1360240" y="5671173"/>
            <a:ext cx="3960000" cy="203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55052" y="1356731"/>
            <a:ext cx="109838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99056" y="1266613"/>
            <a:ext cx="1192665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9378649" y="1320906"/>
            <a:ext cx="1626168" cy="4741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34789" y="1726919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616138" y="2938411"/>
            <a:ext cx="3331877" cy="373955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 302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329180" y="3893912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 Data Cookie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616138" y="5185633"/>
            <a:ext cx="3318809" cy="3744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 200</a:t>
            </a:r>
            <a:r>
              <a:rPr lang="bg-BG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Temp Data Cookie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7781877" y="252879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7805010" y="3290883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784907" y="4193346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781877" y="4868848"/>
            <a:ext cx="1161198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258243" y="2972230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255320" y="4631742"/>
            <a:ext cx="1689806" cy="22457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Temp Data</a:t>
            </a:r>
            <a:endParaRPr 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6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A12F82-1D53-495B-8993-D01964D69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907813" cy="566187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PRG</a:t>
            </a:r>
            <a:r>
              <a:rPr lang="en-US" sz="3200" dirty="0"/>
              <a:t>) is a design pattern in web development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POST</a:t>
            </a:r>
            <a:r>
              <a:rPr lang="en-US" sz="3000" dirty="0"/>
              <a:t> requests should be answered with a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REDIRECT</a:t>
            </a:r>
            <a:r>
              <a:rPr lang="en-US" sz="3000" dirty="0"/>
              <a:t> response should trigger a </a:t>
            </a:r>
            <a:r>
              <a:rPr lang="en-US" sz="3000" b="1" dirty="0">
                <a:solidFill>
                  <a:schemeClr val="bg1"/>
                </a:solidFill>
              </a:rPr>
              <a:t>GET</a:t>
            </a:r>
            <a:r>
              <a:rPr lang="en-US" sz="3000" dirty="0"/>
              <a:t> request in the client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is designed to reduce </a:t>
            </a:r>
            <a:r>
              <a:rPr lang="en-US" sz="3200" b="1" dirty="0">
                <a:solidFill>
                  <a:schemeClr val="bg1"/>
                </a:solidFill>
              </a:rPr>
              <a:t>duplicate form submissions</a:t>
            </a:r>
          </a:p>
          <a:p>
            <a:pPr lvl="1"/>
            <a:r>
              <a:rPr lang="en-US" sz="3000" dirty="0"/>
              <a:t>These are caused by clients </a:t>
            </a:r>
            <a:r>
              <a:rPr lang="en-US" sz="3000" b="1" dirty="0">
                <a:solidFill>
                  <a:schemeClr val="bg1"/>
                </a:solidFill>
              </a:rPr>
              <a:t>refreshing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navigating</a:t>
            </a:r>
            <a:r>
              <a:rPr lang="en-US" sz="3000" dirty="0"/>
              <a:t> back and forth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Post-redirect-Get</a:t>
            </a:r>
            <a:r>
              <a:rPr lang="en-US" sz="3200" dirty="0"/>
              <a:t> has a major role in most applications</a:t>
            </a:r>
          </a:p>
          <a:p>
            <a:pPr lvl="1"/>
            <a:r>
              <a:rPr lang="en-US" sz="3000" dirty="0"/>
              <a:t>Duplicate form submissions can be critical in </a:t>
            </a:r>
            <a:r>
              <a:rPr lang="en-US" sz="3000" b="1" dirty="0">
                <a:solidFill>
                  <a:schemeClr val="bg1"/>
                </a:solidFill>
              </a:rPr>
              <a:t>Store</a:t>
            </a:r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Duplicate form submissions may cause undesired </a:t>
            </a:r>
            <a:r>
              <a:rPr lang="en-US" sz="3000" b="1" dirty="0">
                <a:solidFill>
                  <a:schemeClr val="bg1"/>
                </a:solidFill>
              </a:rPr>
              <a:t>Data spam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7017-11AE-474A-8DDA-E2CD93B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6F90-2D12-41D7-A2A2-9A42FC6810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DF5CC-0B49-4EA6-8303-82C08E579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971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PRG</a:t>
            </a:r>
            <a:r>
              <a:rPr lang="en-US" dirty="0"/>
              <a:t> is a pattern, and easy to implement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2FA73-293B-4BA3-8855-73676CD0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1F7E-2DBD-4F63-92CE-934BE3F2C6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DE8C0C3-4B3A-440E-96B2-DA4C71B27575}"/>
              </a:ext>
            </a:extLst>
          </p:cNvPr>
          <p:cNvSpPr txBox="1">
            <a:spLocks/>
          </p:cNvSpPr>
          <p:nvPr/>
        </p:nvSpPr>
        <p:spPr>
          <a:xfrm>
            <a:off x="771004" y="1993320"/>
            <a:ext cx="6306803" cy="44038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HttpGet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View(new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Create(ProductModel productModel)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(!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View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productModel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Do magic with productModel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RedirectToAction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Details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", { id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5AF3A-1307-4DE2-8C9A-B1116310B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52" y="2246499"/>
            <a:ext cx="4769682" cy="38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95E4F-F715-42D3-9CAB-E1799C453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 with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C32792-B460-4171-AAEA-81DF1E9EF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Uploading and 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50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752" y="1504484"/>
            <a:ext cx="2242764" cy="224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4307-1BC9-4708-B405-7C112513A7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8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89C1-6D86-4A1B-941F-E61E15E733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files.Sum(f =&gt; f.Length), filePath});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42A3-11C2-4957-B5A4-7C0B87E107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EBC9-846E-4B6D-A424-75DEE27BEE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9390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3BAF-06B7-48DF-B813-A6978552C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7" y="5218009"/>
            <a:ext cx="10961783" cy="768084"/>
          </a:xfrm>
        </p:spPr>
        <p:txBody>
          <a:bodyPr/>
          <a:lstStyle/>
          <a:p>
            <a:r>
              <a:rPr lang="en-US" dirty="0"/>
              <a:t>Areas</a:t>
            </a:r>
          </a:p>
        </p:txBody>
      </p:sp>
      <p:pic>
        <p:nvPicPr>
          <p:cNvPr id="3074" name="Picture 2" descr="Ð ÐµÐ·ÑÐ»ÑÐ°Ñ Ñ Ð¸Ð·Ð¾Ð±ÑÐ°Ð¶ÐµÐ½Ð¸Ðµ Ð·Ð° areas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24" y="1266614"/>
            <a:ext cx="2756747" cy="27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46510" y="1192763"/>
            <a:ext cx="11540690" cy="3950738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Some applications can have a </a:t>
            </a:r>
            <a:r>
              <a:rPr lang="en-US" b="1" dirty="0">
                <a:solidFill>
                  <a:schemeClr val="bg1"/>
                </a:solidFill>
              </a:rPr>
              <a:t>large number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We can partition Web applications into smaller units (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Area</a:t>
            </a:r>
            <a:r>
              <a:rPr lang="en-US" dirty="0"/>
              <a:t> is effectively an </a:t>
            </a:r>
            <a:r>
              <a:rPr lang="en-US" b="1" dirty="0">
                <a:solidFill>
                  <a:schemeClr val="bg1"/>
                </a:solidFill>
              </a:rPr>
              <a:t>MVC structure </a:t>
            </a:r>
            <a:r>
              <a:rPr lang="en-US" dirty="0"/>
              <a:t>inside an 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Store, users, blog, forum, administration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To use areas you should change</a:t>
            </a:r>
            <a:br>
              <a:rPr lang="en-US" dirty="0"/>
            </a:br>
            <a:r>
              <a:rPr lang="en-US" dirty="0"/>
              <a:t>the default route template: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8123"/>
          <a:stretch/>
        </p:blipFill>
        <p:spPr>
          <a:xfrm>
            <a:off x="8630401" y="3045779"/>
            <a:ext cx="3148454" cy="18779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9D915-F060-4B3E-9688-62F00093EDB1}"/>
              </a:ext>
            </a:extLst>
          </p:cNvPr>
          <p:cNvSpPr txBox="1">
            <a:spLocks/>
          </p:cNvSpPr>
          <p:nvPr/>
        </p:nvSpPr>
        <p:spPr>
          <a:xfrm>
            <a:off x="1123573" y="5143501"/>
            <a:ext cx="99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routes.MapRoute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name: "areas",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template: "{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area:exists</a:t>
            </a:r>
            <a:r>
              <a:rPr lang="en-US" sz="2000" dirty="0">
                <a:solidFill>
                  <a:schemeClr val="tx1"/>
                </a:solidFill>
                <a:effectLst/>
              </a:rPr>
              <a:t>}/{controller=Home}/{action=Index}/{id?}"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87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C0CD-85F1-41CF-ABB1-A40DD352D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E641-B937-4DFF-BD2B-DDD2BFEB00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9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C0CD-85F1-41CF-ABB1-A40DD352D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C1D712-EE0C-4440-8941-BECD66B33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E641-B937-4DFF-BD2B-DDD2BFEB00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2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1E51B6-0EDB-42FE-BBBC-43B55BB36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093" y="1196130"/>
            <a:ext cx="11907813" cy="520106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is an important topic in Web app development</a:t>
            </a:r>
          </a:p>
          <a:p>
            <a:pPr lvl="1"/>
            <a:r>
              <a:rPr lang="en-US" dirty="0"/>
              <a:t>Slow-loading discomforts your clients and drives them elsewhere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magic</a:t>
            </a:r>
            <a:r>
              <a:rPr lang="en-US" dirty="0"/>
              <a:t> functionality which optimizes your app</a:t>
            </a:r>
          </a:p>
          <a:p>
            <a:pPr lvl="1"/>
            <a:r>
              <a:rPr lang="en-US" dirty="0"/>
              <a:t>There are many tips, though, on how to speed up your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19543-3ECF-4EA9-B6F7-F006801D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B400-DEAF-4104-A132-EB846A8FD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7CFC2-EA23-48D2-8D34-4D79BD622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6" y="3985026"/>
            <a:ext cx="3631223" cy="241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0220D-FAF5-4511-B5FF-8A354DA9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73" y="3919908"/>
            <a:ext cx="3198935" cy="26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Measure everything (Application Insights, </a:t>
            </a:r>
            <a:r>
              <a:rPr lang="en-US" b="1" dirty="0" err="1">
                <a:solidFill>
                  <a:schemeClr val="bg1"/>
                </a:solidFill>
              </a:rPr>
              <a:t>dotTrace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Gather diagnostics for your application</a:t>
            </a:r>
          </a:p>
          <a:p>
            <a:pPr lvl="1"/>
            <a:r>
              <a:rPr lang="en-US" dirty="0"/>
              <a:t>Localize which are the slow components of your application</a:t>
            </a:r>
          </a:p>
          <a:p>
            <a:pPr lvl="1"/>
            <a:r>
              <a:rPr lang="en-US" dirty="0"/>
              <a:t>Analyze what slows down these components</a:t>
            </a:r>
          </a:p>
          <a:p>
            <a:pPr lvl="1"/>
            <a:r>
              <a:rPr lang="en-US" dirty="0"/>
              <a:t>Order and prioritize the most malicious slow-pokes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Pick the low-hanging fruit first</a:t>
            </a:r>
          </a:p>
          <a:p>
            <a:pPr lvl="1"/>
            <a:r>
              <a:rPr lang="en-US" dirty="0"/>
              <a:t>Once you've determined the slowest component, prioritize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3CCB263-33A3-4C19-BFFD-1BC8929E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0396" y="1313788"/>
            <a:ext cx="1320427" cy="132042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6EC5680-B8FD-4005-88A3-696634970AF1}"/>
              </a:ext>
            </a:extLst>
          </p:cNvPr>
          <p:cNvGrpSpPr/>
          <p:nvPr/>
        </p:nvGrpSpPr>
        <p:grpSpPr>
          <a:xfrm>
            <a:off x="9696452" y="3246783"/>
            <a:ext cx="2253406" cy="2297429"/>
            <a:chOff x="8790844" y="983404"/>
            <a:chExt cx="2524856" cy="2524856"/>
          </a:xfrm>
        </p:grpSpPr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CE6D1883-F270-458F-B47F-152B0E315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790844" y="983404"/>
              <a:ext cx="2524856" cy="2524856"/>
            </a:xfrm>
            <a:prstGeom prst="rect">
              <a:avLst/>
            </a:prstGeom>
          </p:spPr>
        </p:pic>
        <p:pic>
          <p:nvPicPr>
            <p:cNvPr id="13" name="Graphic 12" descr="Repeat">
              <a:extLst>
                <a:ext uri="{FF2B5EF4-FFF2-40B4-BE49-F238E27FC236}">
                  <a16:creationId xmlns:a16="http://schemas.microsoft.com/office/drawing/2014/main" id="{36E7E7D7-4B6E-4DFC-B389-8037958E6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535990" y="1605328"/>
              <a:ext cx="1032363" cy="1032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Enable Compression</a:t>
            </a:r>
          </a:p>
          <a:p>
            <a:pPr lvl="1"/>
            <a:r>
              <a:rPr lang="en-US" dirty="0"/>
              <a:t>HTTP Protocol is not particularly efficient</a:t>
            </a:r>
          </a:p>
          <a:p>
            <a:pPr lvl="1"/>
            <a:r>
              <a:rPr lang="en-US" dirty="0"/>
              <a:t>You can enable Response Compression to increase app efficiency</a:t>
            </a:r>
          </a:p>
          <a:p>
            <a:pPr lvl="2"/>
            <a:r>
              <a:rPr lang="en-US" dirty="0" err="1"/>
              <a:t>ConfigureServices</a:t>
            </a:r>
            <a:r>
              <a:rPr lang="en-US" dirty="0"/>
              <a:t>: </a:t>
            </a:r>
            <a:r>
              <a:rPr lang="en-US" b="1" dirty="0" err="1">
                <a:solidFill>
                  <a:schemeClr val="bg1"/>
                </a:solidFill>
              </a:rPr>
              <a:t>services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bg1"/>
                </a:solidFill>
              </a:rPr>
              <a:t>AddResponseCompression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 lvl="2"/>
            <a:r>
              <a:rPr lang="en-US" dirty="0"/>
              <a:t>Configure: </a:t>
            </a:r>
            <a:r>
              <a:rPr lang="en-US" b="1" dirty="0" err="1">
                <a:solidFill>
                  <a:schemeClr val="bg1"/>
                </a:solidFill>
              </a:rPr>
              <a:t>app.UseResponseCompression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Reduce HTTP Requests</a:t>
            </a:r>
          </a:p>
          <a:p>
            <a:pPr lvl="1"/>
            <a:r>
              <a:rPr lang="en-US" dirty="0"/>
              <a:t>HTTP Communication is quite slow</a:t>
            </a:r>
          </a:p>
          <a:p>
            <a:pPr lvl="1"/>
            <a:r>
              <a:rPr lang="en-US" dirty="0"/>
              <a:t>Reduce amount of HTTP Requests needed for each functionality</a:t>
            </a:r>
          </a:p>
          <a:p>
            <a:pPr lvl="1"/>
            <a:r>
              <a:rPr lang="en-US" dirty="0"/>
              <a:t>Use sprites for images and fonts instead of images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9F513-A07B-42E6-9C1D-715F88223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79" y="3131019"/>
            <a:ext cx="1640127" cy="16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HTTP/2 over SSL (enabled by default)</a:t>
            </a:r>
          </a:p>
          <a:p>
            <a:pPr marL="822960" lvl="1"/>
            <a:r>
              <a:rPr lang="en-US" dirty="0"/>
              <a:t>Binary protocol, Compression of headers</a:t>
            </a:r>
          </a:p>
          <a:p>
            <a:pPr marL="822960" lvl="1"/>
            <a:r>
              <a:rPr lang="en-US" dirty="0"/>
              <a:t>Request multiplexing, HTTP 1.1 compatible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Minify your files (</a:t>
            </a:r>
            <a:r>
              <a:rPr lang="en-US" b="1" dirty="0" err="1">
                <a:solidFill>
                  <a:schemeClr val="bg1"/>
                </a:solidFill>
              </a:rPr>
              <a:t>bundleconfig.json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822960" lvl="1"/>
            <a:r>
              <a:rPr lang="en-US" dirty="0"/>
              <a:t>Compression is a great tool</a:t>
            </a:r>
          </a:p>
          <a:p>
            <a:pPr marL="822960" lvl="1"/>
            <a:r>
              <a:rPr lang="en-US" dirty="0"/>
              <a:t>Your third-party resources are unnecessarily slowing your app</a:t>
            </a:r>
          </a:p>
          <a:p>
            <a:pPr marL="822960" lvl="1"/>
            <a:r>
              <a:rPr lang="en-US" dirty="0"/>
              <a:t>You can minify them in order to reduce the data traffic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026" name="Picture 2" descr="https://miro.medium.com/max/875/0*lY05UTuA-dWCXU-q.png">
            <a:extLst>
              <a:ext uri="{FF2B5EF4-FFF2-40B4-BE49-F238E27FC236}">
                <a16:creationId xmlns:a16="http://schemas.microsoft.com/office/drawing/2014/main" id="{1B1E749E-1F43-4FBD-B9FF-DF864B9F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69" y="1375794"/>
            <a:ext cx="3589465" cy="299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5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CSS First</a:t>
            </a:r>
          </a:p>
          <a:p>
            <a:pPr lvl="1"/>
            <a:r>
              <a:rPr lang="en-US" dirty="0"/>
              <a:t>CSS Content must be loaded first, preferably in the head section</a:t>
            </a:r>
          </a:p>
          <a:p>
            <a:pPr lvl="1"/>
            <a:r>
              <a:rPr lang="en-US" dirty="0"/>
              <a:t>Browsers tend to do unnecessary actions when rendering pages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Load JS Last</a:t>
            </a:r>
          </a:p>
          <a:p>
            <a:pPr lvl="1"/>
            <a:r>
              <a:rPr lang="en-US" dirty="0"/>
              <a:t>Pages need to be rendered as quickly as possible</a:t>
            </a:r>
          </a:p>
          <a:p>
            <a:pPr lvl="1"/>
            <a:r>
              <a:rPr lang="en-US" dirty="0"/>
              <a:t>JavaScript is not particularly needed for the rendering of pages</a:t>
            </a:r>
          </a:p>
          <a:p>
            <a:pPr lvl="1"/>
            <a:r>
              <a:rPr lang="en-US" dirty="0"/>
              <a:t>Of course, this is only applicable to non-heavy JavaScript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65050-9081-4CA6-9929-4124FB012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Cache your pages</a:t>
            </a:r>
          </a:p>
          <a:p>
            <a:pPr lvl="1"/>
            <a:r>
              <a:rPr lang="en-US" dirty="0"/>
              <a:t>There is a lot of static, unchangeable content on web app pages</a:t>
            </a:r>
          </a:p>
          <a:p>
            <a:pPr lvl="1"/>
            <a:r>
              <a:rPr lang="en-US" dirty="0"/>
              <a:t>The process of its slow retrieval does not need to be repeated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Content Delivery Network (CDN)</a:t>
            </a:r>
          </a:p>
          <a:p>
            <a:pPr lvl="1"/>
            <a:r>
              <a:rPr lang="en-US" dirty="0"/>
              <a:t>CDN outsources a bit of work from your application</a:t>
            </a:r>
          </a:p>
          <a:p>
            <a:pPr lvl="1"/>
            <a:r>
              <a:rPr lang="en-US" dirty="0"/>
              <a:t>There are plenty of CDNs closely-located to your clients</a:t>
            </a:r>
          </a:p>
          <a:p>
            <a:pPr lvl="1"/>
            <a:r>
              <a:rPr lang="en-US" dirty="0"/>
              <a:t>CDNs are a preferred resource in Production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BA4F1F-9BAF-4724-AF0A-938CA9B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7881-42E9-4232-8204-D680F726B0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2C0CD-85F1-41CF-ABB1-A40DD352D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C1D712-EE0C-4440-8941-BECD66B33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Search Engine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1E641-B937-4DFF-BD2B-DDD2BFEB00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3CD308-DB7F-434D-B598-D9EF129159FE}"/>
              </a:ext>
            </a:extLst>
          </p:cNvPr>
          <p:cNvGrpSpPr/>
          <p:nvPr/>
        </p:nvGrpSpPr>
        <p:grpSpPr>
          <a:xfrm>
            <a:off x="5070629" y="1156905"/>
            <a:ext cx="2209800" cy="2883179"/>
            <a:chOff x="5132773" y="1143798"/>
            <a:chExt cx="2209800" cy="2883179"/>
          </a:xfrm>
        </p:grpSpPr>
        <p:pic>
          <p:nvPicPr>
            <p:cNvPr id="3" name="Graphic 2" descr="Cloud Computing">
              <a:extLst>
                <a:ext uri="{FF2B5EF4-FFF2-40B4-BE49-F238E27FC236}">
                  <a16:creationId xmlns:a16="http://schemas.microsoft.com/office/drawing/2014/main" id="{89B8C541-12C7-4E5C-9A8E-C423132B9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132773" y="1857867"/>
              <a:ext cx="2093650" cy="2093650"/>
            </a:xfrm>
            <a:prstGeom prst="rect">
              <a:avLst/>
            </a:prstGeom>
          </p:spPr>
        </p:pic>
        <p:pic>
          <p:nvPicPr>
            <p:cNvPr id="8" name="Graphic 7" descr="Satellite">
              <a:extLst>
                <a:ext uri="{FF2B5EF4-FFF2-40B4-BE49-F238E27FC236}">
                  <a16:creationId xmlns:a16="http://schemas.microsoft.com/office/drawing/2014/main" id="{671E0AC1-49DC-4F8A-B904-FF9B5225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7714363">
              <a:off x="5193755" y="1143798"/>
              <a:ext cx="1070499" cy="1070499"/>
            </a:xfrm>
            <a:prstGeom prst="rect">
              <a:avLst/>
            </a:prstGeom>
          </p:spPr>
        </p:pic>
        <p:pic>
          <p:nvPicPr>
            <p:cNvPr id="10" name="Graphic 9" descr="Stopwatch">
              <a:extLst>
                <a:ext uri="{FF2B5EF4-FFF2-40B4-BE49-F238E27FC236}">
                  <a16:creationId xmlns:a16="http://schemas.microsoft.com/office/drawing/2014/main" id="{DDDF8431-2317-448A-BC20-74FFA28B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428173" y="311257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74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19B9-582A-4CCA-8845-AD94BFA0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Search Engine Optimization </a:t>
            </a:r>
            <a:r>
              <a:rPr lang="en-US" dirty="0"/>
              <a:t>is very important in web apps</a:t>
            </a:r>
          </a:p>
          <a:p>
            <a:pPr lvl="1"/>
            <a:r>
              <a:rPr lang="en-US" dirty="0"/>
              <a:t>Common users tend to use Google/Bing to look for services</a:t>
            </a:r>
          </a:p>
          <a:p>
            <a:pPr lvl="1"/>
            <a:r>
              <a:rPr lang="en-US" dirty="0"/>
              <a:t>There are ways to boost your place in the results of SEs</a:t>
            </a:r>
          </a:p>
          <a:p>
            <a:r>
              <a:rPr lang="en-US" dirty="0"/>
              <a:t>There are several simple </a:t>
            </a:r>
            <a:r>
              <a:rPr lang="en-US" b="1" dirty="0">
                <a:solidFill>
                  <a:schemeClr val="bg1"/>
                </a:solidFill>
              </a:rPr>
              <a:t>tips</a:t>
            </a:r>
            <a:r>
              <a:rPr lang="en-US" dirty="0"/>
              <a:t> you can follow:</a:t>
            </a:r>
          </a:p>
          <a:p>
            <a:pPr lvl="1"/>
            <a:r>
              <a:rPr lang="en-US" dirty="0"/>
              <a:t>Unique content, external links from trustworthy sites</a:t>
            </a:r>
          </a:p>
          <a:p>
            <a:pPr lvl="1"/>
            <a:r>
              <a:rPr lang="en-US" dirty="0"/>
              <a:t>Make your application crawlable and fast</a:t>
            </a:r>
          </a:p>
          <a:p>
            <a:pPr lvl="1"/>
            <a:r>
              <a:rPr lang="en-US" dirty="0"/>
              <a:t>Make your URLs meaningful</a:t>
            </a:r>
          </a:p>
          <a:p>
            <a:pPr lvl="1"/>
            <a:r>
              <a:rPr lang="en-US" dirty="0"/>
              <a:t>Unique and relevant title and description with keywords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3D9AD-70A1-4ED2-B2F0-A2CF467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62CE-4F92-4167-9B0B-764EC4F725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17B1B-0A78-41A4-82DE-F32C3D45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77" y="4498250"/>
            <a:ext cx="3394958" cy="15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254" y="5299705"/>
            <a:ext cx="11043491" cy="768084"/>
          </a:xfrm>
        </p:spPr>
        <p:txBody>
          <a:bodyPr/>
          <a:lstStyle/>
          <a:p>
            <a:r>
              <a:rPr lang="en-US"/>
              <a:t>GDPR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C5206DC6-978B-41D9-80E1-F3811208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20565" y="1727982"/>
            <a:ext cx="1950868" cy="19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0A93D-1565-44D9-A7F5-A411ABCD2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3031926"/>
          </a:xfrm>
        </p:spPr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apps configure and launch a host</a:t>
            </a:r>
          </a:p>
          <a:p>
            <a:pPr lvl="1"/>
            <a:r>
              <a:rPr lang="en-US" sz="3000" dirty="0"/>
              <a:t>The host is responsible for app startup and lifetime management</a:t>
            </a:r>
          </a:p>
          <a:p>
            <a:pPr lvl="1"/>
            <a:r>
              <a:rPr lang="en-US" sz="3000" dirty="0"/>
              <a:t>At minimum, the host configures a server and request pipeline</a:t>
            </a:r>
          </a:p>
          <a:p>
            <a:pPr lvl="2"/>
            <a:r>
              <a:rPr lang="en-US" sz="2800" dirty="0"/>
              <a:t>Can also set up logging, dependency injection, and configuration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the host is configured in the app entry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2C4459-9224-49B5-BB1A-87358510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ABA00-D1A9-4E04-977F-9E61CBF1DB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3F1C5D-A0CC-46C5-9C22-BBDABD36CB3D}"/>
              </a:ext>
            </a:extLst>
          </p:cNvPr>
          <p:cNvSpPr txBox="1">
            <a:spLocks/>
          </p:cNvSpPr>
          <p:nvPr/>
        </p:nvSpPr>
        <p:spPr>
          <a:xfrm>
            <a:off x="677756" y="4157129"/>
            <a:ext cx="10836487" cy="2310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Program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void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Main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{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Build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Run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(); }</a:t>
            </a:r>
          </a:p>
          <a:p>
            <a:endParaRPr lang="en-US" sz="17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static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IWebHostBuilder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CreateWebHostBuilder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(string[] args) =&gt;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WebHost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7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CreateDefaultBuilder</a:t>
            </a:r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(args)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.UseStartup&lt;Startup&gt;();</a:t>
            </a:r>
          </a:p>
          <a:p>
            <a:r>
              <a:rPr lang="en-US" sz="17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endParaRPr lang="en-US" sz="17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0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1DFD2-D678-40D5-83F1-3245CFCEA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12001598" cy="5201066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 Data Protection Regulation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) is a regulation in </a:t>
            </a:r>
            <a:r>
              <a:rPr lang="en-US" sz="3200" b="1" dirty="0">
                <a:solidFill>
                  <a:schemeClr val="bg1"/>
                </a:solidFill>
              </a:rPr>
              <a:t>EU</a:t>
            </a:r>
            <a:r>
              <a:rPr lang="en-US" sz="3200" dirty="0"/>
              <a:t> law</a:t>
            </a:r>
          </a:p>
          <a:p>
            <a:pPr lvl="1"/>
            <a:r>
              <a:rPr lang="en-US" sz="3000" dirty="0"/>
              <a:t>Addresses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protection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privacy</a:t>
            </a:r>
            <a:r>
              <a:rPr lang="en-US" sz="3000" dirty="0"/>
              <a:t> of individuals within the </a:t>
            </a:r>
            <a:r>
              <a:rPr lang="en-US" sz="3000" b="1" dirty="0">
                <a:solidFill>
                  <a:schemeClr val="bg1"/>
                </a:solidFill>
              </a:rPr>
              <a:t>EU</a:t>
            </a:r>
          </a:p>
          <a:p>
            <a:pPr lvl="1"/>
            <a:r>
              <a:rPr lang="en-US" sz="3000" dirty="0"/>
              <a:t>It also addresses export of personal data outside of the EU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aims to:</a:t>
            </a:r>
          </a:p>
          <a:p>
            <a:pPr lvl="1"/>
            <a:r>
              <a:rPr lang="en-US" sz="3000" dirty="0"/>
              <a:t>Provide individuals with more control over their </a:t>
            </a:r>
            <a:r>
              <a:rPr lang="en-US" sz="3000" b="1" dirty="0">
                <a:solidFill>
                  <a:schemeClr val="bg1"/>
                </a:solidFill>
              </a:rPr>
              <a:t>personal data </a:t>
            </a:r>
          </a:p>
          <a:p>
            <a:pPr lvl="1"/>
            <a:r>
              <a:rPr lang="en-US" sz="3000" dirty="0"/>
              <a:t>Simplify the regulatory environment for </a:t>
            </a:r>
            <a:r>
              <a:rPr lang="en-US" sz="3000" b="1" dirty="0">
                <a:solidFill>
                  <a:schemeClr val="bg1"/>
                </a:solidFill>
              </a:rPr>
              <a:t>international businesses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provides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s to help meet some </a:t>
            </a:r>
            <a:r>
              <a:rPr lang="en-US" sz="3200" b="1" dirty="0">
                <a:solidFill>
                  <a:schemeClr val="bg1"/>
                </a:solidFill>
              </a:rPr>
              <a:t>GDPR</a:t>
            </a:r>
            <a:r>
              <a:rPr lang="en-US" sz="3200" dirty="0"/>
              <a:t> requirements</a:t>
            </a:r>
            <a:endParaRPr lang="en-US" sz="3000" dirty="0"/>
          </a:p>
          <a:p>
            <a:pPr lvl="1"/>
            <a:r>
              <a:rPr lang="en-US" sz="3000" dirty="0"/>
              <a:t>There is also a sample app in GitHub </a:t>
            </a:r>
            <a:r>
              <a:rPr lang="en-US" sz="3000" dirty="0">
                <a:hlinkClick r:id="rId2"/>
              </a:rPr>
              <a:t>here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7C97-90ED-4C55-B485-7C44EBE4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CED8-9399-4467-8AF6-25E2541E1C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0BA2-F736-47A0-A571-E3811887C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88" y="3078065"/>
            <a:ext cx="4154365" cy="7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13851-A97C-4FD0-82EF-994458371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r>
              <a:rPr lang="en-US" sz="3000" dirty="0"/>
              <a:t>There are </a:t>
            </a:r>
            <a:r>
              <a:rPr lang="en-US" sz="3000" b="1" dirty="0">
                <a:solidFill>
                  <a:schemeClr val="bg1"/>
                </a:solidFill>
              </a:rPr>
              <a:t>several individual rights </a:t>
            </a:r>
            <a:r>
              <a:rPr lang="en-US" sz="3000" dirty="0"/>
              <a:t>you must provide your clients</a:t>
            </a:r>
          </a:p>
          <a:p>
            <a:pPr lvl="1"/>
            <a:r>
              <a:rPr lang="en-US" sz="2600" dirty="0"/>
              <a:t>Right to be </a:t>
            </a:r>
            <a:r>
              <a:rPr lang="en-US" sz="2600" b="1" dirty="0">
                <a:solidFill>
                  <a:schemeClr val="bg1"/>
                </a:solidFill>
              </a:rPr>
              <a:t>informed</a:t>
            </a:r>
            <a:r>
              <a:rPr lang="en-US" sz="2600" dirty="0"/>
              <a:t> – inform your clients how you use their personal data</a:t>
            </a:r>
          </a:p>
          <a:p>
            <a:pPr lvl="1"/>
            <a:r>
              <a:rPr lang="en-US" sz="2600" dirty="0"/>
              <a:t>Right of </a:t>
            </a:r>
            <a:r>
              <a:rPr lang="en-US" sz="2600" b="1" dirty="0">
                <a:solidFill>
                  <a:schemeClr val="bg1"/>
                </a:solidFill>
              </a:rPr>
              <a:t>access </a:t>
            </a:r>
            <a:r>
              <a:rPr lang="en-US" sz="2600" dirty="0"/>
              <a:t>– if a client requests their data, you must provide it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rectification</a:t>
            </a:r>
            <a:r>
              <a:rPr lang="en-US" sz="2600" dirty="0"/>
              <a:t> – allow clients to correct inaccurate personal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erasure </a:t>
            </a:r>
            <a:r>
              <a:rPr lang="en-US" sz="2600" dirty="0"/>
              <a:t>– provide clients with the ability to erase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restrict processing</a:t>
            </a:r>
            <a:r>
              <a:rPr lang="en-US" sz="2600" dirty="0"/>
              <a:t> – allow clients to block processing of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portability </a:t>
            </a:r>
            <a:r>
              <a:rPr lang="en-US" sz="2600" dirty="0"/>
              <a:t>– allow clients to obtain and reuse their data</a:t>
            </a:r>
          </a:p>
          <a:p>
            <a:pPr lvl="1"/>
            <a:r>
              <a:rPr lang="en-US" sz="2600" dirty="0"/>
              <a:t>Right to </a:t>
            </a:r>
            <a:r>
              <a:rPr lang="en-US" sz="2600" b="1" dirty="0">
                <a:solidFill>
                  <a:schemeClr val="bg1"/>
                </a:solidFill>
              </a:rPr>
              <a:t>object</a:t>
            </a:r>
            <a:r>
              <a:rPr lang="en-US" sz="2600" dirty="0"/>
              <a:t> – allow clients to object to the use of their personal data</a:t>
            </a:r>
          </a:p>
          <a:p>
            <a:pPr lvl="1"/>
            <a:r>
              <a:rPr lang="en-US" sz="2600" dirty="0"/>
              <a:t>Rights related to </a:t>
            </a:r>
            <a:r>
              <a:rPr lang="en-US" sz="2600" b="1" dirty="0">
                <a:solidFill>
                  <a:schemeClr val="bg1"/>
                </a:solidFill>
              </a:rPr>
              <a:t>automatic decision making</a:t>
            </a:r>
            <a:r>
              <a:rPr lang="en-US" sz="2600" dirty="0"/>
              <a:t>, including </a:t>
            </a:r>
            <a:r>
              <a:rPr lang="en-US" sz="2600" b="1" dirty="0">
                <a:solidFill>
                  <a:schemeClr val="bg1"/>
                </a:solidFill>
              </a:rPr>
              <a:t>profiling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C1454-9C7F-4243-9DEA-029A486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A5E8-4DA1-45E9-BD89-BA4ED71B6D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WebHost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Logging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Cache, Sessions, TempData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Work with Files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Areas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Performance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SEO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2"/>
                </a:solidFill>
              </a:rPr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17601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68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867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91ACB4-EE27-45E8-B54A-E0D4D1EEE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5933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CreateDefaultBuilder()</a:t>
            </a:r>
            <a:r>
              <a:rPr lang="en-US" sz="3200" noProof="1"/>
              <a:t> performs several essential tasks</a:t>
            </a:r>
          </a:p>
          <a:p>
            <a:pPr lvl="1"/>
            <a:r>
              <a:rPr lang="en-US" sz="2800" noProof="1"/>
              <a:t>Configures Kestrel servern, loads host and app configuration</a:t>
            </a:r>
          </a:p>
          <a:p>
            <a:pPr lvl="1"/>
            <a:r>
              <a:rPr lang="en-US" sz="2800" noProof="1"/>
              <a:t>Configures logging, IIS integration, sets the content root, etc.</a:t>
            </a:r>
          </a:p>
          <a:p>
            <a:r>
              <a:rPr lang="en-US" sz="3200" noProof="1"/>
              <a:t>This sets up default config which you can modify: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46564-C7FD-49FF-A067-CB3D2774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8D254-04F5-4D5C-94CF-3695751BA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E22308-ED7D-4DFF-BD73-1AC7556BEF1A}"/>
              </a:ext>
            </a:extLst>
          </p:cNvPr>
          <p:cNvSpPr txBox="1">
            <a:spLocks/>
          </p:cNvSpPr>
          <p:nvPr/>
        </p:nvSpPr>
        <p:spPr>
          <a:xfrm>
            <a:off x="329819" y="3720217"/>
            <a:ext cx="5511852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WebHost.CreateDefaultBuilder(args)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ConfigureLogging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(logging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logging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.SetMinimumLevel(LogLevel.Warning);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E4A12-6F7C-4FA9-AB7B-1E0C2A9D07CF}"/>
              </a:ext>
            </a:extLst>
          </p:cNvPr>
          <p:cNvSpPr txBox="1">
            <a:spLocks/>
          </p:cNvSpPr>
          <p:nvPr/>
        </p:nvSpPr>
        <p:spPr>
          <a:xfrm>
            <a:off x="5989668" y="4358823"/>
            <a:ext cx="5872513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WebHost.CreateDefaultBuilder(args)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UseKestrel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options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.Limits.MaxRequestBodySize = 20000000;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9013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4F1BF-3D06-453D-922E-E3C5867E1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94074"/>
            <a:ext cx="10961783" cy="768084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6FACC7-268F-4C73-AC36-98F0B7FBA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779687"/>
            <a:ext cx="10961783" cy="499819"/>
          </a:xfrm>
        </p:spPr>
        <p:txBody>
          <a:bodyPr/>
          <a:lstStyle/>
          <a:p>
            <a:r>
              <a:rPr lang="en-US" noProof="1"/>
              <a:t>ILoggerFactory &amp; ILogger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D73B2-44A2-4C94-9DE5-5937F1D2F0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Image result for logging png"/>
          <p:cNvPicPr>
            <a:picLocks noChangeAspect="1" noChangeArrowheads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7" y="1460687"/>
            <a:ext cx="2021381" cy="235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F1B343-F1E9-406F-8D3F-43295298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supports a logging API </a:t>
            </a:r>
          </a:p>
          <a:p>
            <a:pPr lvl="1"/>
            <a:r>
              <a:rPr lang="en-US" sz="2800" dirty="0"/>
              <a:t>The API Works with a variety of </a:t>
            </a:r>
            <a:r>
              <a:rPr lang="en-US" sz="2800" b="1" dirty="0">
                <a:solidFill>
                  <a:schemeClr val="bg1"/>
                </a:solidFill>
              </a:rPr>
              <a:t>logging providers</a:t>
            </a:r>
          </a:p>
          <a:p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ASP.NET Core logging infrastructure</a:t>
            </a:r>
            <a:r>
              <a:rPr lang="en-US" sz="3000" dirty="0"/>
              <a:t> consists of 3 main components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</a:t>
            </a:r>
            <a:r>
              <a:rPr lang="en-US" sz="2800" noProof="1"/>
              <a:t> – Used by the app to create log messages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ILoggerFactory</a:t>
            </a:r>
            <a:r>
              <a:rPr lang="en-US" sz="2800" noProof="1"/>
              <a:t> – Creates instances of </a:t>
            </a:r>
            <a:r>
              <a:rPr lang="en-US" sz="2800" b="1" noProof="1">
                <a:solidFill>
                  <a:schemeClr val="bg1"/>
                </a:solidFill>
              </a:rPr>
              <a:t>ILogger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ILoggerProvider</a:t>
            </a:r>
            <a:r>
              <a:rPr lang="en-US" sz="2800" noProof="1"/>
              <a:t> – Controls where log messages are output</a:t>
            </a:r>
          </a:p>
          <a:p>
            <a:r>
              <a:rPr lang="en-US" sz="3000" noProof="1"/>
              <a:t>An application may have multiple logging providers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18C1D-4760-46D1-B080-6DA76F8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605E-61E8-4452-B1D3-8FCE31AB51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E9070-7DE8-48DF-96C1-F901FFAD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074F6-4D11-4E1D-9F3B-0A8AFAE3EF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FC721-BD3F-45EB-B0BF-B4F22FC9AADB}"/>
              </a:ext>
            </a:extLst>
          </p:cNvPr>
          <p:cNvSpPr/>
          <p:nvPr/>
        </p:nvSpPr>
        <p:spPr bwMode="auto">
          <a:xfrm>
            <a:off x="5141165" y="1522721"/>
            <a:ext cx="3732245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ConsoleLoggerProvider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ED2565-B684-415E-85D0-D5520ED8F945}"/>
              </a:ext>
            </a:extLst>
          </p:cNvPr>
          <p:cNvSpPr/>
          <p:nvPr/>
        </p:nvSpPr>
        <p:spPr bwMode="auto">
          <a:xfrm>
            <a:off x="5141165" y="2290059"/>
            <a:ext cx="3732245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30E0E9-02DB-46E4-9EB6-DFBA7B7FB073}"/>
              </a:ext>
            </a:extLst>
          </p:cNvPr>
          <p:cNvSpPr/>
          <p:nvPr/>
        </p:nvSpPr>
        <p:spPr bwMode="auto">
          <a:xfrm>
            <a:off x="1011151" y="4781692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ILoggerFactory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BFC191-B54D-41B8-ABB7-1351FA1ED520}"/>
              </a:ext>
            </a:extLst>
          </p:cNvPr>
          <p:cNvSpPr/>
          <p:nvPr/>
        </p:nvSpPr>
        <p:spPr bwMode="auto">
          <a:xfrm>
            <a:off x="1011152" y="6035104"/>
            <a:ext cx="3732245" cy="569167"/>
          </a:xfrm>
          <a:prstGeom prst="roundRect">
            <a:avLst/>
          </a:prstGeom>
          <a:solidFill>
            <a:schemeClr val="bg2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ILogger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7756-72E7-4DFB-9803-79F8CAD922C1}"/>
              </a:ext>
            </a:extLst>
          </p:cNvPr>
          <p:cNvSpPr/>
          <p:nvPr/>
        </p:nvSpPr>
        <p:spPr bwMode="auto">
          <a:xfrm>
            <a:off x="5596816" y="4424512"/>
            <a:ext cx="2677887" cy="2179759"/>
          </a:xfrm>
          <a:prstGeom prst="roundRect">
            <a:avLst/>
          </a:prstGeom>
          <a:solidFill>
            <a:schemeClr val="accent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1360-087D-4CF0-AF33-B0C23FFC2257}"/>
              </a:ext>
            </a:extLst>
          </p:cNvPr>
          <p:cNvSpPr/>
          <p:nvPr/>
        </p:nvSpPr>
        <p:spPr bwMode="auto">
          <a:xfrm>
            <a:off x="5719668" y="4715566"/>
            <a:ext cx="2432182" cy="569167"/>
          </a:xfrm>
          <a:prstGeom prst="roundRect">
            <a:avLst/>
          </a:prstGeom>
          <a:solidFill>
            <a:schemeClr val="accent4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ConsoleLogger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7175A8-7D41-434E-A72C-9953CAFE7C62}"/>
              </a:ext>
            </a:extLst>
          </p:cNvPr>
          <p:cNvSpPr/>
          <p:nvPr/>
        </p:nvSpPr>
        <p:spPr bwMode="auto">
          <a:xfrm>
            <a:off x="5719667" y="5828029"/>
            <a:ext cx="2432183" cy="569167"/>
          </a:xfrm>
          <a:prstGeom prst="roundRect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FileLogger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22E6E2-725B-4F9A-8709-A39FBB4BE658}"/>
              </a:ext>
            </a:extLst>
          </p:cNvPr>
          <p:cNvSpPr txBox="1"/>
          <p:nvPr/>
        </p:nvSpPr>
        <p:spPr>
          <a:xfrm>
            <a:off x="9147461" y="1343609"/>
            <a:ext cx="2847772" cy="1689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</a:t>
            </a:r>
            <a:r>
              <a:rPr lang="en-US" sz="2200" noProof="1"/>
              <a:t> are used to create loggers that output to a specific destination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6B88D-E65D-4582-9FD4-77723DDC47FA}"/>
              </a:ext>
            </a:extLst>
          </p:cNvPr>
          <p:cNvSpPr txBox="1"/>
          <p:nvPr/>
        </p:nvSpPr>
        <p:spPr>
          <a:xfrm>
            <a:off x="196767" y="1343608"/>
            <a:ext cx="2462457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</a:rPr>
              <a:t>ILoggerProviders </a:t>
            </a:r>
            <a:r>
              <a:rPr lang="en-US" sz="2200" noProof="1"/>
              <a:t>are registered with the ILoggerFactory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CB3B94-E256-40C1-A6A7-645EA5EFE7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67606" y="1802641"/>
            <a:ext cx="2273559" cy="466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E9AA20-3A49-4CDD-B9FE-5520AD49255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77274" y="1802641"/>
            <a:ext cx="0" cy="29790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077E80-76BD-47C0-983B-2A0D29912C4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877275" y="2554141"/>
            <a:ext cx="2263890" cy="2050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1300B2-3B9B-4437-8E2A-796D468858E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77274" y="5350859"/>
            <a:ext cx="1" cy="6842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590F1C-E1B0-4FA1-876C-B241C8618384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4743397" y="5514392"/>
            <a:ext cx="853419" cy="80529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541045-1D38-448A-8B22-211E19999B25}"/>
              </a:ext>
            </a:extLst>
          </p:cNvPr>
          <p:cNvSpPr txBox="1"/>
          <p:nvPr/>
        </p:nvSpPr>
        <p:spPr>
          <a:xfrm>
            <a:off x="4977589" y="2994338"/>
            <a:ext cx="4059396" cy="1316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Injecting an </a:t>
            </a:r>
            <a:r>
              <a:rPr lang="en-US" sz="2200" b="1" noProof="1">
                <a:solidFill>
                  <a:schemeClr val="bg1"/>
                </a:solidFill>
              </a:rPr>
              <a:t>ILogger</a:t>
            </a:r>
            <a:r>
              <a:rPr lang="en-US" sz="2200" noProof="1"/>
              <a:t> into a class creates a logger that wraps each of the provided logger types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7536F1-0248-4708-8D4E-14933B2A33B5}"/>
              </a:ext>
            </a:extLst>
          </p:cNvPr>
          <p:cNvSpPr txBox="1"/>
          <p:nvPr/>
        </p:nvSpPr>
        <p:spPr>
          <a:xfrm>
            <a:off x="3085654" y="1175789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AddConsole()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EE2F2D-3DFB-43D2-95FF-D3AFF2A3A112}"/>
              </a:ext>
            </a:extLst>
          </p:cNvPr>
          <p:cNvSpPr txBox="1"/>
          <p:nvPr/>
        </p:nvSpPr>
        <p:spPr>
          <a:xfrm>
            <a:off x="3085654" y="1916847"/>
            <a:ext cx="1821185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AddFile()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A9D1C4-F122-4382-AEFE-C6629EEC1B18}"/>
              </a:ext>
            </a:extLst>
          </p:cNvPr>
          <p:cNvSpPr txBox="1"/>
          <p:nvPr/>
        </p:nvSpPr>
        <p:spPr>
          <a:xfrm>
            <a:off x="669306" y="5423113"/>
            <a:ext cx="1989918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/>
              <a:t>CreateLogger()</a:t>
            </a:r>
          </a:p>
        </p:txBody>
      </p:sp>
    </p:spTree>
    <p:extLst>
      <p:ext uri="{BB962C8B-B14F-4D97-AF65-F5344CB8AC3E}">
        <p14:creationId xmlns:p14="http://schemas.microsoft.com/office/powerpoint/2010/main" val="29832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9" grpId="0" animBg="1"/>
      <p:bldP spid="10" grpId="0" animBg="1"/>
      <p:bldP spid="12" grpId="0" animBg="1"/>
      <p:bldP spid="14" grpId="0" animBg="1"/>
      <p:bldP spid="35" grpId="0" animBg="1"/>
      <p:bldP spid="41" grpId="0" animBg="1"/>
      <p:bldP spid="42" grpId="0" animBg="1"/>
      <p:bldP spid="4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8285</TotalTime>
  <Words>2931</Words>
  <Application>Microsoft Office PowerPoint</Application>
  <PresentationFormat>Widescreen</PresentationFormat>
  <Paragraphs>624</Paragraphs>
  <Slides>57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Advanced Topics</vt:lpstr>
      <vt:lpstr>Table of Contents</vt:lpstr>
      <vt:lpstr>Have a Question?</vt:lpstr>
      <vt:lpstr>PowerPoint Presentation</vt:lpstr>
      <vt:lpstr>WebHost</vt:lpstr>
      <vt:lpstr>WebHost</vt:lpstr>
      <vt:lpstr>PowerPoint Presentation</vt:lpstr>
      <vt:lpstr>Logging</vt:lpstr>
      <vt:lpstr>Logging</vt:lpstr>
      <vt:lpstr>Logging</vt:lpstr>
      <vt:lpstr>Logging</vt:lpstr>
      <vt:lpstr>PowerPoint Presentation</vt:lpstr>
      <vt:lpstr>Cache</vt:lpstr>
      <vt:lpstr>Cache</vt:lpstr>
      <vt:lpstr>Cache</vt:lpstr>
      <vt:lpstr>Cache</vt:lpstr>
      <vt:lpstr>Cache</vt:lpstr>
      <vt:lpstr>HTTP Response Cache</vt:lpstr>
      <vt:lpstr>HTTP Response Cache</vt:lpstr>
      <vt:lpstr>PowerPoint Presentation</vt:lpstr>
      <vt:lpstr>Sessions</vt:lpstr>
      <vt:lpstr>Sessions</vt:lpstr>
      <vt:lpstr>Sessions</vt:lpstr>
      <vt:lpstr>Sessions</vt:lpstr>
      <vt:lpstr>Sessions</vt:lpstr>
      <vt:lpstr>PowerPoint Presentation</vt:lpstr>
      <vt:lpstr>TempData</vt:lpstr>
      <vt:lpstr>TempData</vt:lpstr>
      <vt:lpstr>TempData</vt:lpstr>
      <vt:lpstr>TempData</vt:lpstr>
      <vt:lpstr>Post-redirect-Get</vt:lpstr>
      <vt:lpstr>Post-redirect-Get</vt:lpstr>
      <vt:lpstr>PowerPoint Presentation</vt:lpstr>
      <vt:lpstr>Uploading Files</vt:lpstr>
      <vt:lpstr>Uploading Files</vt:lpstr>
      <vt:lpstr>Downloading Files</vt:lpstr>
      <vt:lpstr>Downloading Files</vt:lpstr>
      <vt:lpstr>PowerPoint Presentation</vt:lpstr>
      <vt:lpstr>Areas</vt:lpstr>
      <vt:lpstr>PowerPoint Presentation</vt:lpstr>
      <vt:lpstr>Performance</vt:lpstr>
      <vt:lpstr>Performance Tips</vt:lpstr>
      <vt:lpstr>Performance Tips</vt:lpstr>
      <vt:lpstr>Performance Tips</vt:lpstr>
      <vt:lpstr>Performance Tips</vt:lpstr>
      <vt:lpstr>Performance Tips</vt:lpstr>
      <vt:lpstr>PowerPoint Presentation</vt:lpstr>
      <vt:lpstr>Search Engine Optimization (SEO)</vt:lpstr>
      <vt:lpstr>PowerPoint Presentation</vt:lpstr>
      <vt:lpstr>GDPR</vt:lpstr>
      <vt:lpstr>GDPR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Stoyan</cp:lastModifiedBy>
  <cp:revision>3318</cp:revision>
  <dcterms:created xsi:type="dcterms:W3CDTF">2018-05-23T13:08:44Z</dcterms:created>
  <dcterms:modified xsi:type="dcterms:W3CDTF">2019-07-15T13:43:52Z</dcterms:modified>
</cp:coreProperties>
</file>