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30" r:id="rId4"/>
    <p:sldId id="586" r:id="rId5"/>
    <p:sldId id="260" r:id="rId6"/>
    <p:sldId id="272" r:id="rId7"/>
    <p:sldId id="587" r:id="rId8"/>
    <p:sldId id="259" r:id="rId9"/>
    <p:sldId id="659" r:id="rId10"/>
    <p:sldId id="588" r:id="rId11"/>
    <p:sldId id="266" r:id="rId12"/>
    <p:sldId id="660" r:id="rId13"/>
    <p:sldId id="268" r:id="rId14"/>
    <p:sldId id="261" r:id="rId15"/>
    <p:sldId id="655" r:id="rId16"/>
    <p:sldId id="269" r:id="rId17"/>
    <p:sldId id="262" r:id="rId18"/>
    <p:sldId id="589" r:id="rId19"/>
    <p:sldId id="264" r:id="rId20"/>
    <p:sldId id="584" r:id="rId21"/>
    <p:sldId id="585" r:id="rId22"/>
    <p:sldId id="265" r:id="rId23"/>
    <p:sldId id="279" r:id="rId24"/>
    <p:sldId id="280" r:id="rId25"/>
    <p:sldId id="662" r:id="rId26"/>
    <p:sldId id="281" r:id="rId27"/>
    <p:sldId id="271" r:id="rId28"/>
    <p:sldId id="661" r:id="rId29"/>
    <p:sldId id="277" r:id="rId30"/>
    <p:sldId id="267" r:id="rId31"/>
    <p:sldId id="583" r:id="rId32"/>
    <p:sldId id="528" r:id="rId33"/>
    <p:sldId id="657" r:id="rId34"/>
    <p:sldId id="658" r:id="rId35"/>
    <p:sldId id="529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Web Assembly" id="{E6E0E496-A8D9-44B5-8D0B-50BAB09A5B7D}">
          <p14:sldIdLst>
            <p14:sldId id="586"/>
            <p14:sldId id="260"/>
            <p14:sldId id="272"/>
          </p14:sldIdLst>
        </p14:section>
        <p14:section name="Blazor" id="{3151EDD0-26CC-49D2-9A2C-D37C703964ED}">
          <p14:sldIdLst>
            <p14:sldId id="587"/>
            <p14:sldId id="259"/>
            <p14:sldId id="659"/>
            <p14:sldId id="588"/>
            <p14:sldId id="266"/>
            <p14:sldId id="660"/>
            <p14:sldId id="268"/>
            <p14:sldId id="261"/>
          </p14:sldIdLst>
        </p14:section>
        <p14:section name="Blazor in Details" id="{14E5FE34-3D6B-47F6-8A40-EB29AA0EBA78}">
          <p14:sldIdLst>
            <p14:sldId id="655"/>
            <p14:sldId id="269"/>
            <p14:sldId id="262"/>
            <p14:sldId id="589"/>
            <p14:sldId id="264"/>
            <p14:sldId id="584"/>
            <p14:sldId id="585"/>
            <p14:sldId id="265"/>
            <p14:sldId id="279"/>
            <p14:sldId id="280"/>
            <p14:sldId id="662"/>
            <p14:sldId id="281"/>
            <p14:sldId id="271"/>
            <p14:sldId id="661"/>
            <p14:sldId id="277"/>
            <p14:sldId id="267"/>
          </p14:sldIdLst>
        </p14:section>
        <p14:section name="Conclusion" id="{10E03AB1-9AA8-4E86-9A64-D741901E50A2}">
          <p14:sldIdLst>
            <p14:sldId id="583"/>
            <p14:sldId id="528"/>
            <p14:sldId id="657"/>
            <p14:sldId id="658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3" autoAdjust="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1.8.2019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30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939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-core/3.0" TargetMode="External"/><Relationship Id="rId2" Type="http://schemas.openxmlformats.org/officeDocument/2006/relationships/hyperlink" Target="https://visualstudio.microsoft.com/vs/preview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AspNetCore/blob/master/src/Components/Web/src/EventHandlers.cs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wasm" TargetMode="External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089305"/>
            <a:ext cx="11453648" cy="679778"/>
          </a:xfrm>
        </p:spPr>
        <p:txBody>
          <a:bodyPr>
            <a:normAutofit/>
          </a:bodyPr>
          <a:lstStyle/>
          <a:p>
            <a:r>
              <a:rPr lang="en-US" noProof="1"/>
              <a:t>WebAssembly, Blazor, .NET in the Browser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92280"/>
            <a:ext cx="10965303" cy="1166070"/>
          </a:xfrm>
        </p:spPr>
        <p:txBody>
          <a:bodyPr>
            <a:normAutofit/>
          </a:bodyPr>
          <a:lstStyle/>
          <a:p>
            <a:r>
              <a:rPr lang="en-US" sz="6000" noProof="1"/>
              <a:t>Blazor</a:t>
            </a:r>
            <a:endParaRPr lang="en-US" noProof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23070-5FA1-4338-AC3C-848FACC5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793" y="1903594"/>
            <a:ext cx="4826414" cy="4012530"/>
          </a:xfrm>
          <a:prstGeom prst="rect">
            <a:avLst/>
          </a:prstGeom>
        </p:spPr>
      </p:pic>
      <p:pic>
        <p:nvPicPr>
          <p:cNvPr id="13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A74B089B-FA80-4E9E-8BA1-218DAA2F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68" y="2115710"/>
            <a:ext cx="2626579" cy="262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2001500" cy="547386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noProof="1"/>
              <a:t>Client-side </a:t>
            </a:r>
            <a:r>
              <a:rPr lang="en-US" sz="3000" b="1" noProof="1">
                <a:solidFill>
                  <a:schemeClr val="bg1"/>
                </a:solidFill>
              </a:rPr>
              <a:t>Blazor</a:t>
            </a:r>
            <a:r>
              <a:rPr lang="en-US" sz="3000" noProof="1"/>
              <a:t> runs in the browser on </a:t>
            </a:r>
            <a:r>
              <a:rPr lang="en-US" sz="3000" b="1" noProof="1">
                <a:solidFill>
                  <a:schemeClr val="bg1"/>
                </a:solidFill>
              </a:rPr>
              <a:t>WebAssembly</a:t>
            </a:r>
          </a:p>
          <a:p>
            <a:pPr lvl="1"/>
            <a:r>
              <a:rPr lang="en-US" sz="2800" dirty="0"/>
              <a:t>The app is executed directly on the browser UI thread</a:t>
            </a:r>
          </a:p>
          <a:p>
            <a:pPr lvl="1"/>
            <a:r>
              <a:rPr lang="en-US" sz="2800" dirty="0"/>
              <a:t>It runs in the browser on a real .NET runtime (Mono) implemented in</a:t>
            </a:r>
            <a:br>
              <a:rPr lang="en-US" sz="2800" dirty="0"/>
            </a:br>
            <a:r>
              <a:rPr lang="en-US" sz="2800" dirty="0"/>
              <a:t>WebAssembly that executes normal .NET assemblies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JavaScript interop </a:t>
            </a:r>
            <a:r>
              <a:rPr lang="en-US" sz="2800" noProof="1"/>
              <a:t>allows easily interact</a:t>
            </a:r>
            <a:br>
              <a:rPr lang="en-US" sz="2800" noProof="1"/>
            </a:br>
            <a:r>
              <a:rPr lang="en-US" sz="2800" noProof="1"/>
              <a:t>with your existing JS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Blazor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663E8-AEFC-4514-BCA0-314842780E49}"/>
              </a:ext>
            </a:extLst>
          </p:cNvPr>
          <p:cNvSpPr txBox="1"/>
          <p:nvPr/>
        </p:nvSpPr>
        <p:spPr>
          <a:xfrm>
            <a:off x="1209034" y="3258543"/>
            <a:ext cx="6664490" cy="2235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&lt;p&gt;Current count: @currentCount&lt;/p&gt;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&lt;button @onclick="IncrementCount"&gt;Click me&lt;/button&gt;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int currentCount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void IncrementCount()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    currentCount++;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098" name="Picture 2" descr="Blazor client-side runs .NET code in the browser with WebAssembly.">
            <a:extLst>
              <a:ext uri="{FF2B5EF4-FFF2-40B4-BE49-F238E27FC236}">
                <a16:creationId xmlns:a16="http://schemas.microsoft.com/office/drawing/2014/main" id="{582C9433-89C8-4EF9-A9A4-229F6D0A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708" y="3322040"/>
            <a:ext cx="4076108" cy="34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B1F0-4E64-41D3-BC1F-3C21D7BEC5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40304"/>
          </a:xfrm>
        </p:spPr>
        <p:txBody>
          <a:bodyPr>
            <a:normAutofit/>
          </a:bodyPr>
          <a:lstStyle/>
          <a:p>
            <a:r>
              <a:rPr lang="en-US" dirty="0"/>
              <a:t>The application is executed on the server from within</a:t>
            </a:r>
            <a:br>
              <a:rPr lang="en-US" dirty="0"/>
            </a:br>
            <a:r>
              <a:rPr lang="en-US" dirty="0"/>
              <a:t>an ASP.NET Core app</a:t>
            </a:r>
          </a:p>
          <a:p>
            <a:pPr lvl="1"/>
            <a:r>
              <a:rPr lang="en-US" dirty="0"/>
              <a:t>UI updates, event handling,</a:t>
            </a:r>
            <a:br>
              <a:rPr lang="en-US" dirty="0"/>
            </a:br>
            <a:r>
              <a:rPr lang="en-US" dirty="0"/>
              <a:t>and JavaScript calls are handled</a:t>
            </a:r>
            <a:br>
              <a:rPr lang="en-US" dirty="0"/>
            </a:br>
            <a:r>
              <a:rPr lang="en-US" dirty="0"/>
              <a:t>over a </a:t>
            </a:r>
            <a:r>
              <a:rPr lang="en-US" b="1" dirty="0" err="1">
                <a:solidFill>
                  <a:schemeClr val="bg1"/>
                </a:solidFill>
              </a:rPr>
              <a:t>SignalR</a:t>
            </a:r>
            <a:r>
              <a:rPr lang="en-US" dirty="0"/>
              <a:t> connection</a:t>
            </a:r>
          </a:p>
          <a:p>
            <a:pPr lvl="1"/>
            <a:r>
              <a:rPr lang="en-US" dirty="0"/>
              <a:t>Every user interaction involves</a:t>
            </a:r>
            <a:br>
              <a:rPr lang="en-US" dirty="0"/>
            </a:br>
            <a:r>
              <a:rPr lang="en-US" dirty="0"/>
              <a:t>a network hop</a:t>
            </a:r>
          </a:p>
          <a:p>
            <a:pPr lvl="2"/>
            <a:r>
              <a:rPr lang="en-US" dirty="0"/>
              <a:t> If the client connection fails,</a:t>
            </a:r>
            <a:br>
              <a:rPr lang="en-US" dirty="0"/>
            </a:br>
            <a:r>
              <a:rPr lang="en-US" dirty="0"/>
              <a:t>the app stops working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02E8-B37A-42BE-AC33-3D913C3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Blazor</a:t>
            </a:r>
          </a:p>
        </p:txBody>
      </p:sp>
      <p:pic>
        <p:nvPicPr>
          <p:cNvPr id="5122" name="Picture 2" descr="Blazor server-side runs .NET code on the server and interacts with the Document Object Model on the client over a SignalR connection">
            <a:extLst>
              <a:ext uri="{FF2B5EF4-FFF2-40B4-BE49-F238E27FC236}">
                <a16:creationId xmlns:a16="http://schemas.microsoft.com/office/drawing/2014/main" id="{66E65C13-CE31-4786-A803-6ECFB038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5" y="1888674"/>
            <a:ext cx="5523734" cy="35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2627D0-1808-4279-8E20-5FE58FA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Blazor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794F15-E3FF-4586-BFC3-2C4746C6E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816116" cy="482410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apps don't have</a:t>
            </a:r>
            <a:br>
              <a:rPr lang="en-US" dirty="0"/>
            </a:br>
            <a:r>
              <a:rPr lang="en-US" dirty="0"/>
              <a:t>.NET server-side dependency</a:t>
            </a:r>
          </a:p>
          <a:p>
            <a:pPr>
              <a:buClr>
                <a:schemeClr val="tx1"/>
              </a:buClr>
            </a:pPr>
            <a:r>
              <a:rPr lang="en-US" dirty="0"/>
              <a:t>Client capabilities and</a:t>
            </a:r>
            <a:br>
              <a:rPr lang="en-US" dirty="0"/>
            </a:br>
            <a:r>
              <a:rPr lang="en-US" dirty="0"/>
              <a:t>resources are fully leveraged</a:t>
            </a:r>
          </a:p>
          <a:p>
            <a:pPr>
              <a:buClr>
                <a:schemeClr val="tx1"/>
              </a:buClr>
            </a:pPr>
            <a:r>
              <a:rPr lang="en-US" dirty="0"/>
              <a:t>Work is offloaded from the</a:t>
            </a:r>
            <a:br>
              <a:rPr lang="en-US" dirty="0"/>
            </a:br>
            <a:r>
              <a:rPr lang="en-US" dirty="0"/>
              <a:t>server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Serverless deployment is</a:t>
            </a:r>
            <a:br>
              <a:rPr lang="en-US" dirty="0"/>
            </a:br>
            <a:r>
              <a:rPr lang="en-US" dirty="0"/>
              <a:t>possible (CDN)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47619-0D00-46D5-9866-B34ABDE09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5482" y="1195931"/>
            <a:ext cx="5816116" cy="482410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apps code is not visible to the clients</a:t>
            </a:r>
          </a:p>
          <a:p>
            <a:pPr>
              <a:buClr>
                <a:schemeClr val="tx1"/>
              </a:buClr>
            </a:pPr>
            <a:r>
              <a:rPr lang="en-US" dirty="0"/>
              <a:t>Work with browsers that</a:t>
            </a:r>
            <a:br>
              <a:rPr lang="en-US" dirty="0"/>
            </a:br>
            <a:r>
              <a:rPr lang="en-US" dirty="0"/>
              <a:t>don't support WebAssembly</a:t>
            </a:r>
          </a:p>
          <a:p>
            <a:pPr>
              <a:buClr>
                <a:schemeClr val="tx1"/>
              </a:buClr>
            </a:pPr>
            <a:r>
              <a:rPr lang="en-US" dirty="0"/>
              <a:t>Download size is significantly smaller, latency – higher</a:t>
            </a:r>
          </a:p>
          <a:p>
            <a:pPr>
              <a:buClr>
                <a:schemeClr val="tx1"/>
              </a:buClr>
            </a:pPr>
            <a:r>
              <a:rPr lang="en-US" dirty="0"/>
              <a:t>Use of server resources and </a:t>
            </a:r>
            <a:br>
              <a:rPr lang="en-US" dirty="0"/>
            </a:br>
            <a:r>
              <a:rPr lang="en-US" dirty="0"/>
              <a:t>    .NET Core compatible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10A86-390C-4892-A54C-8B654A4C0A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5761-2BC4-4766-BABE-B45EAC5EB9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2019 16.3 Preview 1.0</a:t>
            </a:r>
          </a:p>
          <a:p>
            <a:pPr lvl="1"/>
            <a:r>
              <a:rPr lang="en-US" dirty="0"/>
              <a:t>With ASP.NET and web development workload selected</a:t>
            </a:r>
          </a:p>
          <a:p>
            <a:pPr lvl="1"/>
            <a:r>
              <a:rPr lang="en-US" dirty="0">
                <a:hlinkClick r:id="rId2"/>
              </a:rPr>
              <a:t>https://visualstudio.microsoft.com/vs/preview/</a:t>
            </a:r>
            <a:endParaRPr lang="en-US" dirty="0"/>
          </a:p>
          <a:p>
            <a:r>
              <a:rPr lang="en-US" dirty="0"/>
              <a:t>Install the latest .NET Core 3.0 Preview SDK release</a:t>
            </a:r>
          </a:p>
          <a:p>
            <a:pPr lvl="1"/>
            <a:r>
              <a:rPr lang="en-US" dirty="0"/>
              <a:t>SDK 3.0.100-preview7-012821</a:t>
            </a:r>
          </a:p>
          <a:p>
            <a:pPr lvl="1"/>
            <a:r>
              <a:rPr lang="en-US" sz="2800" dirty="0">
                <a:hlinkClick r:id="rId3"/>
              </a:rPr>
              <a:t>https://dotnet.microsoft.com/download/dotnet-core/3.0</a:t>
            </a:r>
            <a:endParaRPr lang="en-US" sz="2800" dirty="0"/>
          </a:p>
          <a:p>
            <a:r>
              <a:rPr lang="en-US" dirty="0"/>
              <a:t>Install the Blazor templates by running the following command:</a:t>
            </a:r>
          </a:p>
          <a:p>
            <a:pPr lvl="1"/>
            <a:endParaRPr lang="en-US" sz="27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51FDD-A6CA-479E-94AF-6D9D4CCD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ASP.NET Core Blazor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0B45E-EA54-4482-ACF1-63A0257DFDD4}"/>
              </a:ext>
            </a:extLst>
          </p:cNvPr>
          <p:cNvSpPr txBox="1"/>
          <p:nvPr/>
        </p:nvSpPr>
        <p:spPr>
          <a:xfrm>
            <a:off x="902379" y="5923178"/>
            <a:ext cx="8794073" cy="47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dotnet new -i Microsoft.AspNetCore.Blazor.Templates::3.0.0-preview7.19365.7</a:t>
            </a:r>
          </a:p>
        </p:txBody>
      </p:sp>
    </p:spTree>
    <p:extLst>
      <p:ext uri="{BB962C8B-B14F-4D97-AF65-F5344CB8AC3E}">
        <p14:creationId xmlns:p14="http://schemas.microsoft.com/office/powerpoint/2010/main" val="10952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04F54-4013-4746-B567-90586E2B3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91687"/>
            <a:ext cx="10961783" cy="768084"/>
          </a:xfrm>
        </p:spPr>
        <p:txBody>
          <a:bodyPr/>
          <a:lstStyle/>
          <a:p>
            <a:r>
              <a:rPr lang="en-US" noProof="1"/>
              <a:t>Blazor Templates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7AD160-7A03-4F7B-B450-7DCCB39AF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77300"/>
            <a:ext cx="10961783" cy="499819"/>
          </a:xfrm>
        </p:spPr>
        <p:txBody>
          <a:bodyPr/>
          <a:lstStyle/>
          <a:p>
            <a:r>
              <a:rPr lang="en-US" noProof="1"/>
              <a:t>Look inside the default Blazor templates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9B5B7-AC87-48D3-B9AB-A426726F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91" y="279545"/>
            <a:ext cx="8066218" cy="4546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5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699583-0852-4FD7-997C-65EF6C8CA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Blazor in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2B875-1BF6-4CEB-81A8-9DFCBFE382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Components, Routing, DI, Data Binding, JS Interop</a:t>
            </a:r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E3CE-92D6-49DB-9E36-2DC207A428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21543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noProof="1"/>
              <a:t>A </a:t>
            </a:r>
            <a:r>
              <a:rPr lang="en-US" sz="3000" b="1" noProof="1">
                <a:solidFill>
                  <a:schemeClr val="bg1"/>
                </a:solidFill>
              </a:rPr>
              <a:t>component model </a:t>
            </a:r>
            <a:r>
              <a:rPr lang="en-US" sz="3000" noProof="1"/>
              <a:t>for building composable UI </a:t>
            </a:r>
          </a:p>
          <a:p>
            <a:pPr>
              <a:spcAft>
                <a:spcPts val="300"/>
              </a:spcAft>
            </a:pPr>
            <a:r>
              <a:rPr lang="en-US" sz="3000" noProof="1"/>
              <a:t>Layouts, pages and components (using </a:t>
            </a:r>
            <a:r>
              <a:rPr lang="en-US" sz="3000" b="1" noProof="1">
                <a:solidFill>
                  <a:schemeClr val="bg1"/>
                </a:solidFill>
              </a:rPr>
              <a:t>Razor</a:t>
            </a:r>
            <a:r>
              <a:rPr lang="en-US" sz="3000" noProof="1"/>
              <a:t>)</a:t>
            </a:r>
          </a:p>
          <a:p>
            <a:pPr>
              <a:spcAft>
                <a:spcPts val="300"/>
              </a:spcAft>
            </a:pPr>
            <a:r>
              <a:rPr lang="en-US" sz="3000" noProof="1"/>
              <a:t>Built-in </a:t>
            </a:r>
            <a:r>
              <a:rPr lang="en-US" sz="3000" b="1" noProof="1">
                <a:solidFill>
                  <a:schemeClr val="bg1"/>
                </a:solidFill>
              </a:rPr>
              <a:t>routing</a:t>
            </a:r>
            <a:r>
              <a:rPr lang="en-US" sz="3000" noProof="1"/>
              <a:t> (same ASP.NET Core rounting rules)</a:t>
            </a:r>
          </a:p>
          <a:p>
            <a:pPr>
              <a:spcAft>
                <a:spcPts val="300"/>
              </a:spcAft>
            </a:pPr>
            <a:r>
              <a:rPr lang="en-US" sz="3000" noProof="1"/>
              <a:t>Two-way </a:t>
            </a:r>
            <a:r>
              <a:rPr lang="en-US" sz="3000" b="1" noProof="1">
                <a:solidFill>
                  <a:schemeClr val="bg1"/>
                </a:solidFill>
              </a:rPr>
              <a:t>data-binding</a:t>
            </a:r>
          </a:p>
          <a:p>
            <a:pPr>
              <a:spcAft>
                <a:spcPts val="300"/>
              </a:spcAft>
            </a:pPr>
            <a:r>
              <a:rPr lang="en-US" sz="3000" noProof="1"/>
              <a:t>Support for </a:t>
            </a:r>
            <a:r>
              <a:rPr lang="en-US" sz="3000" b="1" noProof="1">
                <a:solidFill>
                  <a:schemeClr val="bg1"/>
                </a:solidFill>
              </a:rPr>
              <a:t>forms and validation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(data annotations)</a:t>
            </a:r>
          </a:p>
          <a:p>
            <a:pPr>
              <a:spcAft>
                <a:spcPts val="300"/>
              </a:spcAft>
            </a:pPr>
            <a:r>
              <a:rPr lang="en-US" sz="3000" noProof="1"/>
              <a:t>Easy </a:t>
            </a:r>
            <a:r>
              <a:rPr lang="en-US" sz="3000" b="1" noProof="1">
                <a:solidFill>
                  <a:schemeClr val="bg1"/>
                </a:solidFill>
              </a:rPr>
              <a:t>dependency injection </a:t>
            </a:r>
            <a:r>
              <a:rPr lang="en-US" sz="3000" noProof="1"/>
              <a:t>(similar to ASP.NET Core)</a:t>
            </a:r>
          </a:p>
          <a:p>
            <a:pPr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JavaScript interop </a:t>
            </a:r>
            <a:r>
              <a:rPr lang="en-US" sz="3000" noProof="1"/>
              <a:t>(two-way)</a:t>
            </a:r>
          </a:p>
          <a:p>
            <a:pPr>
              <a:spcAft>
                <a:spcPts val="300"/>
              </a:spcAft>
            </a:pPr>
            <a:r>
              <a:rPr lang="en-US" sz="3000" noProof="1"/>
              <a:t>Rich IntelliSense and tooling (Visual Studio 2019</a:t>
            </a:r>
            <a:r>
              <a:rPr lang="en-US" sz="2800" noProof="1"/>
              <a:t>)</a:t>
            </a:r>
          </a:p>
          <a:p>
            <a:pPr lvl="1">
              <a:spcAft>
                <a:spcPts val="300"/>
              </a:spcAft>
            </a:pPr>
            <a:r>
              <a:rPr lang="en-US" sz="3000" noProof="1"/>
              <a:t>Full </a:t>
            </a:r>
            <a:r>
              <a:rPr lang="en-US" sz="3000" b="1" noProof="1">
                <a:solidFill>
                  <a:schemeClr val="bg1"/>
                </a:solidFill>
              </a:rPr>
              <a:t>debugging</a:t>
            </a:r>
            <a:r>
              <a:rPr lang="en-US" sz="3000" noProof="1"/>
              <a:t> both in browsers and in the 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882B5-F890-4BDE-9BB0-431AB814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4CD2-5544-4A5B-8B94-D122529C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43" y="1683180"/>
            <a:ext cx="3122130" cy="29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1F1C-7187-447A-BCEB-B711A44C6C9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213708"/>
            <a:ext cx="11818096" cy="5543541"/>
          </a:xfrm>
        </p:spPr>
        <p:txBody>
          <a:bodyPr>
            <a:normAutofit/>
          </a:bodyPr>
          <a:lstStyle/>
          <a:p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Blazor</a:t>
            </a:r>
            <a:r>
              <a:rPr lang="en-US" sz="3000" dirty="0"/>
              <a:t> everything in the </a:t>
            </a:r>
            <a:r>
              <a:rPr lang="en-US" sz="3000" b="1" dirty="0">
                <a:solidFill>
                  <a:schemeClr val="bg1"/>
                </a:solidFill>
              </a:rPr>
              <a:t>UI</a:t>
            </a:r>
            <a:r>
              <a:rPr lang="en-US" sz="3000" dirty="0"/>
              <a:t> is a </a:t>
            </a:r>
            <a:r>
              <a:rPr lang="en-US" sz="3000" b="1" dirty="0">
                <a:solidFill>
                  <a:schemeClr val="bg1"/>
                </a:solidFill>
              </a:rPr>
              <a:t>component</a:t>
            </a:r>
            <a:r>
              <a:rPr lang="en-US" sz="3000" dirty="0"/>
              <a:t> (as is in Angular)</a:t>
            </a:r>
          </a:p>
          <a:p>
            <a:pPr lvl="1"/>
            <a:r>
              <a:rPr lang="en-US" sz="2800" dirty="0"/>
              <a:t>Can be used to represent a single text field as well as a whole page</a:t>
            </a:r>
            <a:endParaRPr lang="en-US" sz="26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Component</a:t>
            </a:r>
            <a:r>
              <a:rPr lang="en-US" sz="3000" dirty="0"/>
              <a:t> can contain any number of other components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Components</a:t>
            </a:r>
            <a:r>
              <a:rPr lang="en-US" sz="3000" dirty="0"/>
              <a:t> are compiled to .NET classes</a:t>
            </a:r>
          </a:p>
          <a:p>
            <a:pPr lvl="1"/>
            <a:r>
              <a:rPr lang="en-US" sz="2800" dirty="0"/>
              <a:t>That’s where </a:t>
            </a:r>
            <a:r>
              <a:rPr lang="en-US" sz="2800" b="1" dirty="0">
                <a:solidFill>
                  <a:schemeClr val="bg1"/>
                </a:solidFill>
              </a:rPr>
              <a:t>@using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@inject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@inherits</a:t>
            </a:r>
            <a:r>
              <a:rPr lang="en-US" sz="2800" dirty="0"/>
              <a:t>,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@code</a:t>
            </a:r>
            <a:r>
              <a:rPr lang="en-US" sz="2800" dirty="0"/>
              <a:t> come into play in the </a:t>
            </a:r>
            <a:r>
              <a:rPr lang="en-US" sz="2800" b="1" dirty="0">
                <a:solidFill>
                  <a:schemeClr val="bg1"/>
                </a:solidFill>
              </a:rPr>
              <a:t>.razor</a:t>
            </a:r>
            <a:r>
              <a:rPr lang="en-US" sz="2800" dirty="0"/>
              <a:t> file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Components</a:t>
            </a:r>
            <a:r>
              <a:rPr lang="en-US" sz="3000" dirty="0"/>
              <a:t> can have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sz="3000" dirty="0"/>
              <a:t>The base component is </a:t>
            </a:r>
            <a:r>
              <a:rPr lang="en-US" sz="3000" b="1" dirty="0" err="1">
                <a:solidFill>
                  <a:schemeClr val="bg1"/>
                </a:solidFill>
              </a:rPr>
              <a:t>App.razor</a:t>
            </a:r>
            <a:endParaRPr lang="bg-BG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_</a:t>
            </a:r>
            <a:r>
              <a:rPr lang="en-US" sz="2800" b="1" dirty="0" err="1">
                <a:solidFill>
                  <a:schemeClr val="bg1"/>
                </a:solidFill>
              </a:rPr>
              <a:t>Imports.razor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declares the </a:t>
            </a:r>
            <a:r>
              <a:rPr lang="en-US" sz="2800" b="1" dirty="0" err="1">
                <a:solidFill>
                  <a:schemeClr val="bg1"/>
                </a:solidFill>
              </a:rPr>
              <a:t>MainLayout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A274-0A1D-4913-BE54-DB9463D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Blazor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0CBD-60B6-4596-B3F4-499984D4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34" y="3219994"/>
            <a:ext cx="4312923" cy="31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4582A5-74D5-4A79-B499-C496A273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Blazor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98CAA-40FF-4DA6-8E4B-422151AF04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E0A4-15DA-4A8E-A80B-38E5994A9750}"/>
              </a:ext>
            </a:extLst>
          </p:cNvPr>
          <p:cNvSpPr txBox="1"/>
          <p:nvPr/>
        </p:nvSpPr>
        <p:spPr>
          <a:xfrm>
            <a:off x="456958" y="1328656"/>
            <a:ext cx="7324234" cy="1981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@page "/ParentComponent"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noProof="1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&lt;h1&gt;Parent-child example&lt;/h1&gt;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noProof="1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anose="020B0609020204030204" pitchFamily="49" charset="0"/>
              </a:rPr>
              <a:t>ChildComponent</a:t>
            </a:r>
            <a:r>
              <a:rPr lang="en-US" sz="1500" b="1" noProof="1">
                <a:latin typeface="Consolas" panose="020B0609020204030204" pitchFamily="49" charset="0"/>
              </a:rPr>
              <a:t> Title="Panel title from 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Child content of the child component is supplied by the parent.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</a:t>
            </a:r>
            <a:r>
              <a:rPr lang="en-US" sz="1500" b="1" noProof="1">
                <a:solidFill>
                  <a:schemeClr val="bg1"/>
                </a:solidFill>
                <a:latin typeface="Consolas" panose="020B0609020204030204" pitchFamily="49" charset="0"/>
              </a:rPr>
              <a:t>ChildComponents</a:t>
            </a:r>
            <a:r>
              <a:rPr lang="en-US" sz="1500" b="1" noProof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192E3-F059-404C-9130-2D787C23058A}"/>
              </a:ext>
            </a:extLst>
          </p:cNvPr>
          <p:cNvSpPr txBox="1"/>
          <p:nvPr/>
        </p:nvSpPr>
        <p:spPr>
          <a:xfrm>
            <a:off x="4242178" y="3429000"/>
            <a:ext cx="7324234" cy="32511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&lt;div class="panel panel-success"&gt;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class="panel-heading"&gt;</a:t>
            </a:r>
            <a:r>
              <a:rPr lang="en-US" sz="1500" b="1" noProof="1">
                <a:solidFill>
                  <a:schemeClr val="bg1"/>
                </a:solidFill>
                <a:latin typeface="Consolas" panose="020B0609020204030204" pitchFamily="49" charset="0"/>
              </a:rPr>
              <a:t>@Title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class="panel-body"&gt;</a:t>
            </a:r>
            <a:r>
              <a:rPr lang="en-US" sz="1500" b="1" noProof="1">
                <a:solidFill>
                  <a:schemeClr val="bg1"/>
                </a:solidFill>
                <a:latin typeface="Consolas" panose="020B0609020204030204" pitchFamily="49" charset="0"/>
              </a:rPr>
              <a:t>@ChildContent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noProof="1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bg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    private string Title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bg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RenderFragment ChildContent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76FF-7274-4CD7-9696-62A0EBD5FA37}"/>
              </a:ext>
            </a:extLst>
          </p:cNvPr>
          <p:cNvSpPr txBox="1"/>
          <p:nvPr/>
        </p:nvSpPr>
        <p:spPr>
          <a:xfrm>
            <a:off x="5161723" y="1328656"/>
            <a:ext cx="2619469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ParentComponent.razor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FCC72-1409-466E-B635-19FBB7509DE8}"/>
              </a:ext>
            </a:extLst>
          </p:cNvPr>
          <p:cNvSpPr txBox="1"/>
          <p:nvPr/>
        </p:nvSpPr>
        <p:spPr>
          <a:xfrm>
            <a:off x="9051812" y="3429000"/>
            <a:ext cx="2514600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ChildComponent.razor</a:t>
            </a:r>
          </a:p>
        </p:txBody>
      </p:sp>
    </p:spTree>
    <p:extLst>
      <p:ext uri="{BB962C8B-B14F-4D97-AF65-F5344CB8AC3E}">
        <p14:creationId xmlns:p14="http://schemas.microsoft.com/office/powerpoint/2010/main" val="40162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F3CD-CD7C-4CDE-84C9-F14977EE6CC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99" y="1195388"/>
            <a:ext cx="11890131" cy="5561862"/>
          </a:xfrm>
        </p:spPr>
        <p:txBody>
          <a:bodyPr>
            <a:normAutofit/>
          </a:bodyPr>
          <a:lstStyle/>
          <a:p>
            <a:r>
              <a:rPr lang="en-US" sz="3000" noProof="1"/>
              <a:t>When a </a:t>
            </a:r>
            <a:r>
              <a:rPr lang="en-US" sz="3000" b="1" noProof="1">
                <a:solidFill>
                  <a:schemeClr val="bg1"/>
                </a:solidFill>
              </a:rPr>
              <a:t>.razor</a:t>
            </a:r>
            <a:r>
              <a:rPr lang="en-US" sz="3000" noProof="1"/>
              <a:t> file with an </a:t>
            </a:r>
            <a:r>
              <a:rPr lang="en-US" sz="3000" b="1" noProof="1">
                <a:solidFill>
                  <a:schemeClr val="bg1"/>
                </a:solidFill>
              </a:rPr>
              <a:t>@page </a:t>
            </a:r>
            <a:r>
              <a:rPr lang="en-US" sz="3000" noProof="1"/>
              <a:t>directive is compiled</a:t>
            </a:r>
          </a:p>
          <a:p>
            <a:pPr lvl="1"/>
            <a:r>
              <a:rPr lang="en-US" sz="2800" noProof="1"/>
              <a:t>Then the generated class is given a </a:t>
            </a:r>
            <a:r>
              <a:rPr lang="en-US" sz="2800" b="1" noProof="1">
                <a:solidFill>
                  <a:schemeClr val="bg1"/>
                </a:solidFill>
              </a:rPr>
              <a:t>RouteAttribute</a:t>
            </a:r>
            <a:endParaRPr lang="en-US" sz="2800" noProof="1"/>
          </a:p>
          <a:p>
            <a:pPr lvl="2"/>
            <a:r>
              <a:rPr lang="en-US" sz="2600" noProof="1"/>
              <a:t>This attribute specifies the </a:t>
            </a:r>
            <a:r>
              <a:rPr lang="en-US" sz="2600" b="1" noProof="1">
                <a:solidFill>
                  <a:schemeClr val="bg1"/>
                </a:solidFill>
              </a:rPr>
              <a:t>route template</a:t>
            </a:r>
          </a:p>
          <a:p>
            <a:r>
              <a:rPr lang="en-US" sz="3000" noProof="1"/>
              <a:t>At runtime the </a:t>
            </a:r>
            <a:r>
              <a:rPr lang="en-US" sz="3000" b="1" noProof="1">
                <a:solidFill>
                  <a:schemeClr val="bg1"/>
                </a:solidFill>
              </a:rPr>
              <a:t>Router</a:t>
            </a:r>
            <a:r>
              <a:rPr lang="en-US" sz="3000" noProof="1"/>
              <a:t> looks for component</a:t>
            </a:r>
            <a:br>
              <a:rPr lang="en-US" sz="3000" noProof="1"/>
            </a:br>
            <a:r>
              <a:rPr lang="en-US" sz="3000" noProof="1"/>
              <a:t>classes </a:t>
            </a:r>
            <a:r>
              <a:rPr lang="en-US" sz="2800" noProof="1"/>
              <a:t>with a </a:t>
            </a:r>
            <a:r>
              <a:rPr lang="en-US" sz="2800" b="1" noProof="1">
                <a:solidFill>
                  <a:schemeClr val="bg1"/>
                </a:solidFill>
              </a:rPr>
              <a:t>RouteAttribute</a:t>
            </a:r>
          </a:p>
          <a:p>
            <a:pPr lvl="1"/>
            <a:r>
              <a:rPr lang="en-US" sz="2800" noProof="1"/>
              <a:t>Renders the component with </a:t>
            </a:r>
            <a:r>
              <a:rPr lang="en-US" sz="2800" b="1" noProof="1">
                <a:solidFill>
                  <a:schemeClr val="bg1"/>
                </a:solidFill>
              </a:rPr>
              <a:t>route template</a:t>
            </a:r>
            <a:r>
              <a:rPr lang="en-US" sz="2800" noProof="1"/>
              <a:t>, matching the </a:t>
            </a:r>
            <a:r>
              <a:rPr lang="en-US" sz="2800" b="1" noProof="1">
                <a:solidFill>
                  <a:schemeClr val="bg1"/>
                </a:solidFill>
              </a:rPr>
              <a:t>request URL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Route parameters </a:t>
            </a:r>
            <a:r>
              <a:rPr lang="en-US" sz="3000" noProof="1"/>
              <a:t>can be used to populate </a:t>
            </a:r>
            <a:r>
              <a:rPr lang="en-US" sz="3000" b="1" noProof="1">
                <a:solidFill>
                  <a:schemeClr val="bg1"/>
                </a:solidFill>
              </a:rPr>
              <a:t>component parameters</a:t>
            </a:r>
          </a:p>
          <a:p>
            <a:pPr lvl="1"/>
            <a:r>
              <a:rPr lang="en-US" sz="2800" noProof="1"/>
              <a:t>Parameters are with the same name (route constraints can be applied)</a:t>
            </a:r>
          </a:p>
          <a:p>
            <a:pPr lvl="1"/>
            <a:r>
              <a:rPr lang="en-US" sz="2800" noProof="1"/>
              <a:t>Matching is </a:t>
            </a:r>
            <a:r>
              <a:rPr lang="en-US" sz="2800" b="1" noProof="1">
                <a:solidFill>
                  <a:schemeClr val="bg1"/>
                </a:solidFill>
              </a:rPr>
              <a:t>case-insensitive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4559-4AF7-456A-AD00-C6354C7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Blazor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00C2-812F-48A8-8B6E-229F301E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12" y="2256798"/>
            <a:ext cx="4475989" cy="19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6796406" cy="5294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noProof="1"/>
              <a:t>WebAssembly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noProof="1"/>
              <a:t>What is Blazor?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How is Blazor working?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Client-side and Server-side Blazor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noProof="1"/>
              <a:t>Blazor in Details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Components, Routing and DI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Data Binding</a:t>
            </a:r>
            <a:r>
              <a:rPr lang="bg-BG" sz="2800" noProof="1"/>
              <a:t>, </a:t>
            </a:r>
            <a:r>
              <a:rPr lang="en-US" sz="2800" noProof="1"/>
              <a:t>Validation and Events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JavaScript Interop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noProof="1"/>
              <a:t>MusicX – an example Spotify-like app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dependency injection (DI)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Registration</a:t>
            </a:r>
            <a:r>
              <a:rPr lang="en-US" sz="3000" noProof="1"/>
              <a:t> is done in the </a:t>
            </a:r>
            <a:r>
              <a:rPr lang="en-US" sz="3000" b="1" noProof="1">
                <a:solidFill>
                  <a:schemeClr val="bg1"/>
                </a:solidFill>
              </a:rPr>
              <a:t>ConfigureServices() </a:t>
            </a:r>
            <a:r>
              <a:rPr lang="en-US" sz="3000" noProof="1"/>
              <a:t>method </a:t>
            </a:r>
          </a:p>
          <a:p>
            <a:pPr lvl="2"/>
            <a:r>
              <a:rPr lang="en-US" sz="2600" dirty="0"/>
              <a:t>In the </a:t>
            </a:r>
            <a:r>
              <a:rPr lang="en-US" sz="2600" b="1" dirty="0">
                <a:solidFill>
                  <a:schemeClr val="bg1"/>
                </a:solidFill>
              </a:rPr>
              <a:t>Client</a:t>
            </a:r>
            <a:r>
              <a:rPr lang="en-US" sz="2600" dirty="0"/>
              <a:t> web application</a:t>
            </a:r>
            <a:r>
              <a:rPr lang="bg-BG" sz="2600" dirty="0"/>
              <a:t>'</a:t>
            </a:r>
            <a:r>
              <a:rPr lang="en-US" sz="2600" dirty="0"/>
              <a:t>s Configuration</a:t>
            </a:r>
            <a:endParaRPr lang="bg-BG" sz="2600" dirty="0"/>
          </a:p>
          <a:p>
            <a:endParaRPr lang="en-US" sz="3200" noProof="1"/>
          </a:p>
          <a:p>
            <a:r>
              <a:rPr lang="en-US" sz="3200" noProof="1"/>
              <a:t>Services can be </a:t>
            </a:r>
            <a:r>
              <a:rPr lang="en-US" sz="3200" b="1" noProof="1">
                <a:solidFill>
                  <a:schemeClr val="bg1"/>
                </a:solidFill>
              </a:rPr>
              <a:t>Singleton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Transient</a:t>
            </a:r>
            <a:r>
              <a:rPr lang="en-US" sz="3200" noProof="1"/>
              <a:t> (Scoped = Singleton)</a:t>
            </a:r>
          </a:p>
          <a:p>
            <a:r>
              <a:rPr lang="en-US" sz="3200" noProof="1"/>
              <a:t>Default services: </a:t>
            </a:r>
            <a:r>
              <a:rPr lang="en-US" sz="3200" b="1" noProof="1">
                <a:solidFill>
                  <a:schemeClr val="bg1"/>
                </a:solidFill>
              </a:rPr>
              <a:t>IUriHelper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IJSRuntime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HttpClient</a:t>
            </a:r>
          </a:p>
          <a:p>
            <a:r>
              <a:rPr lang="en-US" sz="3200" noProof="1"/>
              <a:t>Using in components: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15" y="1196125"/>
            <a:ext cx="1631296" cy="1631296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E4737-870E-4B18-BE8E-4E026A147415}"/>
              </a:ext>
            </a:extLst>
          </p:cNvPr>
          <p:cNvSpPr txBox="1"/>
          <p:nvPr/>
        </p:nvSpPr>
        <p:spPr>
          <a:xfrm>
            <a:off x="1619596" y="3105400"/>
            <a:ext cx="8952808" cy="458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services.AddSingleton&lt;IApplicationState, ApplicationState&gt;();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3BF2-C9DE-4D5A-A3FD-0E7227783347}"/>
              </a:ext>
            </a:extLst>
          </p:cNvPr>
          <p:cNvSpPr txBox="1"/>
          <p:nvPr/>
        </p:nvSpPr>
        <p:spPr>
          <a:xfrm>
            <a:off x="1015537" y="5752561"/>
            <a:ext cx="4869873" cy="458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</a:t>
            </a:r>
            <a:r>
              <a:rPr lang="en-US" sz="1500" b="1" noProof="1">
                <a:latin typeface="Consolas" panose="020B0609020204030204" pitchFamily="49" charset="0"/>
              </a:rPr>
              <a:t>IApplicationState ApplicationState</a:t>
            </a:r>
          </a:p>
        </p:txBody>
      </p:sp>
    </p:spTree>
    <p:extLst>
      <p:ext uri="{BB962C8B-B14F-4D97-AF65-F5344CB8AC3E}">
        <p14:creationId xmlns:p14="http://schemas.microsoft.com/office/powerpoint/2010/main" val="42300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4411-80F8-4F8B-9CFC-8B2F1336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Lifecycle of Blazor Components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D22E44-4DBF-4A30-B496-D16C2497C964}"/>
              </a:ext>
            </a:extLst>
          </p:cNvPr>
          <p:cNvSpPr/>
          <p:nvPr/>
        </p:nvSpPr>
        <p:spPr>
          <a:xfrm>
            <a:off x="1195135" y="2165685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Instantiate and resolve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2CCE81-403A-49EC-8038-176FD8D8446F}"/>
              </a:ext>
            </a:extLst>
          </p:cNvPr>
          <p:cNvSpPr/>
          <p:nvPr/>
        </p:nvSpPr>
        <p:spPr>
          <a:xfrm>
            <a:off x="1195135" y="3184359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parameters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C23BF4-3DC3-4014-BAEF-09469926CA7C}"/>
              </a:ext>
            </a:extLst>
          </p:cNvPr>
          <p:cNvSpPr/>
          <p:nvPr/>
        </p:nvSpPr>
        <p:spPr>
          <a:xfrm>
            <a:off x="1195134" y="4203033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sub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D2B6B-8D48-424F-A49E-6FE4A20F52E9}"/>
              </a:ext>
            </a:extLst>
          </p:cNvPr>
          <p:cNvSpPr/>
          <p:nvPr/>
        </p:nvSpPr>
        <p:spPr>
          <a:xfrm>
            <a:off x="4961021" y="5205665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Render component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B9917C-9FF7-4DC6-BFCB-4A25222DB3AA}"/>
              </a:ext>
            </a:extLst>
          </p:cNvPr>
          <p:cNvSpPr/>
          <p:nvPr/>
        </p:nvSpPr>
        <p:spPr>
          <a:xfrm>
            <a:off x="8726911" y="4203033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State has changed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3D31C3-9F46-4F75-9C10-64F8E89C0175}"/>
              </a:ext>
            </a:extLst>
          </p:cNvPr>
          <p:cNvSpPr/>
          <p:nvPr/>
        </p:nvSpPr>
        <p:spPr>
          <a:xfrm>
            <a:off x="8726908" y="3184359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Disposal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507CD4-0D29-42B8-9896-A5A563E61B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30114" y="2775285"/>
            <a:ext cx="0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72871C-33E5-4FE4-A3AF-A8F1DFA26B0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30113" y="3793959"/>
            <a:ext cx="1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936090-97BF-485F-8629-CC0FF2FB9011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2330113" y="4812633"/>
            <a:ext cx="2630908" cy="6978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6F7BC-E4D8-481A-A9D5-F71ED954E4C7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7230978" y="4812633"/>
            <a:ext cx="2630912" cy="6978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07AC0C-87E7-4534-ACCC-1A5CBF402EDD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9861887" y="3793959"/>
            <a:ext cx="3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39E59-739B-46ED-9711-61BA5EE73274}"/>
              </a:ext>
            </a:extLst>
          </p:cNvPr>
          <p:cNvSpPr/>
          <p:nvPr/>
        </p:nvSpPr>
        <p:spPr>
          <a:xfrm>
            <a:off x="3720135" y="2165685"/>
            <a:ext cx="1664369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OnInit()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OnInitAsync()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7EA914-172C-4644-AF68-6020146E9675}"/>
              </a:ext>
            </a:extLst>
          </p:cNvPr>
          <p:cNvSpPr/>
          <p:nvPr/>
        </p:nvSpPr>
        <p:spPr>
          <a:xfrm>
            <a:off x="3720135" y="3179023"/>
            <a:ext cx="2731169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OnParametersSet()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OnParametersSetAsync()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48888F-EEB4-4920-8278-A52782050361}"/>
              </a:ext>
            </a:extLst>
          </p:cNvPr>
          <p:cNvSpPr/>
          <p:nvPr/>
        </p:nvSpPr>
        <p:spPr>
          <a:xfrm>
            <a:off x="4845721" y="4236460"/>
            <a:ext cx="2500558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OnAfterRender()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OnAfterRenderAsync()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92254-895F-4051-B9C9-F2386C64AAD1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6096000" y="4507833"/>
            <a:ext cx="2630911" cy="6978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BE910D-6706-4E13-98E2-7788A6A8854C}"/>
              </a:ext>
            </a:extLst>
          </p:cNvPr>
          <p:cNvSpPr/>
          <p:nvPr/>
        </p:nvSpPr>
        <p:spPr>
          <a:xfrm>
            <a:off x="8438894" y="2420271"/>
            <a:ext cx="2845984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@implements IDisposable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IDisposable.Dispose()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0BE1D3-8F03-4D53-A34F-A81AF51E54A8}"/>
              </a:ext>
            </a:extLst>
          </p:cNvPr>
          <p:cNvSpPr/>
          <p:nvPr/>
        </p:nvSpPr>
        <p:spPr>
          <a:xfrm>
            <a:off x="8622800" y="5342024"/>
            <a:ext cx="2500558" cy="409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this.StateHasChanged()</a:t>
            </a:r>
          </a:p>
        </p:txBody>
      </p:sp>
    </p:spTree>
    <p:extLst>
      <p:ext uri="{BB962C8B-B14F-4D97-AF65-F5344CB8AC3E}">
        <p14:creationId xmlns:p14="http://schemas.microsoft.com/office/powerpoint/2010/main" val="3528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/>
          </a:bodyPr>
          <a:lstStyle/>
          <a:p>
            <a:r>
              <a:rPr lang="en-US" dirty="0"/>
              <a:t>Interpolation – same as in Razor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content and lists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E8C8-9CAC-4732-951D-CB88B8206CC3}"/>
              </a:ext>
            </a:extLst>
          </p:cNvPr>
          <p:cNvSpPr txBox="1"/>
          <p:nvPr/>
        </p:nvSpPr>
        <p:spPr>
          <a:xfrm>
            <a:off x="710994" y="1764278"/>
            <a:ext cx="4624996" cy="1473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Simple interpolation.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this would be {{ Count }}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&lt;p&gt;Counter: @Count&lt;/p&gt;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FC8D-D66A-4736-8004-49952C0A8BC6}"/>
              </a:ext>
            </a:extLst>
          </p:cNvPr>
          <p:cNvSpPr txBox="1"/>
          <p:nvPr/>
        </p:nvSpPr>
        <p:spPr>
          <a:xfrm>
            <a:off x="710994" y="3935014"/>
            <a:ext cx="4624996" cy="2489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Conditionally display content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this would be *ngIf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@if (ShowWarning)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&lt;p style="background-color: red; padding: 5px"&gt;Warning!&lt;/p&gt;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9542E-41C5-452F-BB67-6CAFDE0639F5}"/>
              </a:ext>
            </a:extLst>
          </p:cNvPr>
          <p:cNvSpPr txBox="1"/>
          <p:nvPr/>
        </p:nvSpPr>
        <p:spPr>
          <a:xfrm>
            <a:off x="6130187" y="3808056"/>
            <a:ext cx="5083465" cy="2743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Bind to a collection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*ngFor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@foreach 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    &lt;li&gt;@number&lt;/li&gt;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972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Style binding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CSS class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BBCA5-0B7F-4C54-85B7-5D1E92C389CB}"/>
              </a:ext>
            </a:extLst>
          </p:cNvPr>
          <p:cNvSpPr txBox="1"/>
          <p:nvPr/>
        </p:nvSpPr>
        <p:spPr>
          <a:xfrm>
            <a:off x="791614" y="1871494"/>
            <a:ext cx="11013290" cy="1741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Style binding.</a:t>
            </a:r>
            <a:b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[style.backgroundColor]="..."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&lt;p class="background-color: @Background; color=white; padding: 5px"&gt;Notification&lt;/p&gt;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48753-59E2-48B7-8E7B-0D5CA69994BC}"/>
              </a:ext>
            </a:extLst>
          </p:cNvPr>
          <p:cNvSpPr txBox="1"/>
          <p:nvPr/>
        </p:nvSpPr>
        <p:spPr>
          <a:xfrm>
            <a:off x="791614" y="4718724"/>
            <a:ext cx="11013290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Add/Remove class</a:t>
            </a:r>
            <a:b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[class.highlight]="..."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&lt;p class="note @((NoteIsActiove ? "hightlight" : ""))"&gt;This is a note&lt;/p&gt;</a:t>
            </a:r>
          </a:p>
        </p:txBody>
      </p:sp>
    </p:spTree>
    <p:extLst>
      <p:ext uri="{BB962C8B-B14F-4D97-AF65-F5344CB8AC3E}">
        <p14:creationId xmlns:p14="http://schemas.microsoft.com/office/powerpoint/2010/main" val="17424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A08DE-9D9F-427D-AB31-1DEF049BA545}"/>
              </a:ext>
            </a:extLst>
          </p:cNvPr>
          <p:cNvSpPr txBox="1"/>
          <p:nvPr/>
        </p:nvSpPr>
        <p:spPr>
          <a:xfrm>
            <a:off x="1391653" y="1995814"/>
            <a:ext cx="9408693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Angular two-way binding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&lt;input [(ngModel)]="username"&gt;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="this.Name" /&gt; </a:t>
            </a: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 onchange --&gt;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@bind-value</a:t>
            </a:r>
            <a:r>
              <a:rPr lang="en-US" b="1" noProof="1">
                <a:latin typeface="Consolas" panose="020B0609020204030204" pitchFamily="49" charset="0"/>
              </a:rPr>
              <a:t>="CurrentValue"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@bind-value:event</a:t>
            </a:r>
            <a:r>
              <a:rPr lang="en-US" b="1" noProof="1">
                <a:latin typeface="Consolas" panose="020B0609020204030204" pitchFamily="49" charset="0"/>
              </a:rPr>
              <a:t>="oninput"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type="number"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this.Age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="this.Birthday"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@bind:format</a:t>
            </a:r>
            <a:r>
              <a:rPr lang="en-US" b="1" noProof="1">
                <a:latin typeface="Consolas" panose="020B0609020204030204" pitchFamily="49" charset="0"/>
              </a:rPr>
              <a:t>="dd.MM.yyyy"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type="checkbox"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this.IsAdmin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&lt;select id="select-box"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this.TypeOfEmployee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6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C8A665-D213-4A52-8036-7F14FF65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file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Component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7C63F-894A-4F9B-868D-B1AE09F6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894A-9F87-4E44-BD73-808F9F791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91324-8554-470B-A3BD-5DE2AB9B37D3}"/>
              </a:ext>
            </a:extLst>
          </p:cNvPr>
          <p:cNvSpPr txBox="1"/>
          <p:nvPr/>
        </p:nvSpPr>
        <p:spPr>
          <a:xfrm>
            <a:off x="783225" y="1809723"/>
            <a:ext cx="9125697" cy="2099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using System.ComponentModel.DataAnnotations;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public class ExampleModel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[Required]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    [StringLength(10, ErrorMessage = "Name is too long.")]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public string Name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BCB8E-7692-4224-940B-F4B2B9A46409}"/>
              </a:ext>
            </a:extLst>
          </p:cNvPr>
          <p:cNvSpPr txBox="1"/>
          <p:nvPr/>
        </p:nvSpPr>
        <p:spPr>
          <a:xfrm>
            <a:off x="783225" y="4669566"/>
            <a:ext cx="9125697" cy="182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EditForm</a:t>
            </a:r>
            <a:r>
              <a:rPr lang="en-US" sz="1600" b="1" noProof="1"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1600" b="1" noProof="1">
                <a:latin typeface="Consolas" panose="020B0609020204030204" pitchFamily="49" charset="0"/>
              </a:rPr>
              <a:t>="@exampleModel"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OnValidSubmit</a:t>
            </a:r>
            <a:r>
              <a:rPr lang="en-US" sz="1600" b="1" noProof="1">
                <a:latin typeface="Consolas" panose="020B0609020204030204" pitchFamily="49" charset="0"/>
              </a:rPr>
              <a:t>="@HandleValidSubmit"&gt;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DataAnnotationsValidator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ValidationSummary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&lt;InputText id="name" @bind-Value="@exampleModel.Name"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&lt;button type="submit"&gt;Submit&lt;/button&gt;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&lt;/EditForm&gt;</a:t>
            </a:r>
          </a:p>
        </p:txBody>
      </p:sp>
    </p:spTree>
    <p:extLst>
      <p:ext uri="{BB962C8B-B14F-4D97-AF65-F5344CB8AC3E}">
        <p14:creationId xmlns:p14="http://schemas.microsoft.com/office/powerpoint/2010/main" val="4896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90F6-C115-4215-AD7A-814075DB70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Supported events: </a:t>
            </a:r>
            <a:r>
              <a:rPr lang="en-US" sz="3200" b="1" dirty="0">
                <a:solidFill>
                  <a:schemeClr val="bg1"/>
                </a:solidFill>
              </a:rPr>
              <a:t>@onclick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onchange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onkeypress</a:t>
            </a:r>
            <a:r>
              <a:rPr lang="en-US" sz="3200" b="1" dirty="0">
                <a:solidFill>
                  <a:schemeClr val="bg1"/>
                </a:solidFill>
              </a:rPr>
              <a:t>...</a:t>
            </a:r>
          </a:p>
          <a:p>
            <a:pPr lvl="1"/>
            <a:r>
              <a:rPr lang="en-US" sz="3000" dirty="0"/>
              <a:t>And many more: </a:t>
            </a:r>
            <a:r>
              <a:rPr lang="en-US" sz="3000" b="1" dirty="0">
                <a:hlinkClick r:id="rId2"/>
              </a:rPr>
              <a:t>EventHandlers.cs</a:t>
            </a:r>
            <a:endParaRPr lang="bg-BG" sz="3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5463-E60F-4836-BB4A-1764735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Blazor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AAA0D-D6B6-470D-825D-149C13F73D1F}"/>
              </a:ext>
            </a:extLst>
          </p:cNvPr>
          <p:cNvSpPr txBox="1"/>
          <p:nvPr/>
        </p:nvSpPr>
        <p:spPr>
          <a:xfrm>
            <a:off x="1138379" y="2513515"/>
            <a:ext cx="1029515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&lt;button (click)="method()"&gt;...&lt;/button&gt;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Clicked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@(() =&gt; Console.WriteLine("Hello World!"))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@onchange</a:t>
            </a:r>
            <a:r>
              <a:rPr lang="en-US" b="1" noProof="1">
                <a:latin typeface="Consolas" panose="020B0609020204030204" pitchFamily="49" charset="0"/>
              </a:rPr>
              <a:t>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@(e =&gt; Console.WriteLine(e.Value))</a:t>
            </a:r>
            <a:r>
              <a:rPr lang="en-US" b="1" noProof="1">
                <a:latin typeface="Consolas" panose="020B0609020204030204" pitchFamily="49" charset="0"/>
              </a:rPr>
              <a:t> /&gt;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@functions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private void Clicked()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Console.WriteLine("Hello World!");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Blazor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WebAssembly</a:t>
            </a:r>
            <a:r>
              <a:rPr lang="en-US" sz="3200" noProof="1"/>
              <a:t> can't directly access the Browser's DOM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JavaScript</a:t>
            </a:r>
            <a:r>
              <a:rPr lang="en-US" sz="3200" noProof="1"/>
              <a:t> interop provides a means of filling the gap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Interop: Call JavaScript from 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2853F-4763-47E7-8660-22E1101290AF}"/>
              </a:ext>
            </a:extLst>
          </p:cNvPr>
          <p:cNvSpPr txBox="1"/>
          <p:nvPr/>
        </p:nvSpPr>
        <p:spPr>
          <a:xfrm>
            <a:off x="1110446" y="4177157"/>
            <a:ext cx="997110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IJSRuntime JsRuntime;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@onclick="Prompt"&gt;Click here to show a prompt&lt;/button&gt;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@code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async void Prompt()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var 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    JsRuntime.InvokeAsync&lt;string&gt;("myNamespace.showPrompt", "So?")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CC12-25A3-4825-B8BA-B0ABDD8C0937}"/>
              </a:ext>
            </a:extLst>
          </p:cNvPr>
          <p:cNvSpPr txBox="1"/>
          <p:nvPr/>
        </p:nvSpPr>
        <p:spPr>
          <a:xfrm>
            <a:off x="2594707" y="2456557"/>
            <a:ext cx="7002586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window.myNamespace =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showPrompt: function (message)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return prompt(message, 'Type anything here');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0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21D6-2914-4A0D-A17E-6ACE98131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JS interop scenarios require references to HTML elements</a:t>
            </a:r>
          </a:p>
          <a:p>
            <a:pPr lvl="1"/>
            <a:r>
              <a:rPr lang="en-US" dirty="0"/>
              <a:t>To do so define a field of type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@ref </a:t>
            </a:r>
            <a:r>
              <a:rPr lang="en-US" dirty="0"/>
              <a:t>attribute to the HTML element</a:t>
            </a:r>
          </a:p>
          <a:p>
            <a:r>
              <a:rPr lang="en-US" dirty="0"/>
              <a:t>The only thing you can do with </a:t>
            </a:r>
            <a:r>
              <a:rPr lang="en-US" dirty="0" err="1"/>
              <a:t>ElementRef</a:t>
            </a:r>
            <a:r>
              <a:rPr lang="en-US" dirty="0"/>
              <a:t> is pass it through to JavaScript code via JavaScript interop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63F-D485-413B-98AF-B1466A86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References to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A2D9-9863-4A2A-9E1E-7B2D276818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4EAD5-D880-4456-9C00-2B6B3BB567AE}"/>
              </a:ext>
            </a:extLst>
          </p:cNvPr>
          <p:cNvSpPr txBox="1"/>
          <p:nvPr/>
        </p:nvSpPr>
        <p:spPr>
          <a:xfrm>
            <a:off x="8538490" y="1840577"/>
            <a:ext cx="345674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&lt;input @ref="username"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@code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ElementRef username;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C00E-FDC8-4C8C-BADC-7604852469E1}"/>
              </a:ext>
            </a:extLst>
          </p:cNvPr>
          <p:cNvSpPr txBox="1"/>
          <p:nvPr/>
        </p:nvSpPr>
        <p:spPr>
          <a:xfrm>
            <a:off x="1098237" y="4563248"/>
            <a:ext cx="4089929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window.jsInterop =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focus : function (element)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element.focus();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2E0D5-AB41-4036-BE31-2AF4C4AD2743}"/>
              </a:ext>
            </a:extLst>
          </p:cNvPr>
          <p:cNvSpPr txBox="1"/>
          <p:nvPr/>
        </p:nvSpPr>
        <p:spPr>
          <a:xfrm>
            <a:off x="6096000" y="4563248"/>
            <a:ext cx="5356302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public async void SetFocus()</a:t>
            </a:r>
          </a:p>
          <a:p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await JSRuntime.InvokeAsync&lt;object&gt;(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"jsInterop.focus", username);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56112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2800" noProof="1"/>
              <a:t>To invoke a static </a:t>
            </a:r>
            <a:r>
              <a:rPr lang="en-US" sz="2800" b="1" noProof="1">
                <a:solidFill>
                  <a:schemeClr val="bg1"/>
                </a:solidFill>
              </a:rPr>
              <a:t>.NET</a:t>
            </a:r>
            <a:r>
              <a:rPr lang="en-US" sz="2800" noProof="1"/>
              <a:t> method from </a:t>
            </a:r>
            <a:r>
              <a:rPr lang="en-US" sz="2800" b="1" noProof="1">
                <a:solidFill>
                  <a:schemeClr val="bg1"/>
                </a:solidFill>
              </a:rPr>
              <a:t>JavaScript</a:t>
            </a:r>
            <a:r>
              <a:rPr lang="en-US" sz="2800" noProof="1"/>
              <a:t>, use the </a:t>
            </a:r>
            <a:br>
              <a:rPr lang="en-US" sz="2800" noProof="1"/>
            </a:br>
            <a:r>
              <a:rPr lang="en-US" sz="2800" b="1" noProof="1">
                <a:solidFill>
                  <a:schemeClr val="bg1"/>
                </a:solidFill>
              </a:rPr>
              <a:t>DotNet.invokeMethod </a:t>
            </a:r>
            <a:r>
              <a:rPr lang="en-US" sz="2800" noProof="1"/>
              <a:t>or </a:t>
            </a:r>
            <a:r>
              <a:rPr lang="en-US" sz="2800" b="1" noProof="1">
                <a:solidFill>
                  <a:schemeClr val="bg1"/>
                </a:solidFill>
              </a:rPr>
              <a:t>DotNet.invokeMethodAsync </a:t>
            </a:r>
            <a:r>
              <a:rPr lang="en-US" sz="2800" noProof="1"/>
              <a:t>functions</a:t>
            </a:r>
          </a:p>
          <a:p>
            <a:pPr>
              <a:lnSpc>
                <a:spcPct val="115000"/>
              </a:lnSpc>
            </a:pPr>
            <a:endParaRPr lang="en-US" sz="2800" noProof="1"/>
          </a:p>
          <a:p>
            <a:pPr>
              <a:lnSpc>
                <a:spcPct val="115000"/>
              </a:lnSpc>
            </a:pPr>
            <a:endParaRPr lang="en-US" sz="2800" noProof="1"/>
          </a:p>
          <a:p>
            <a:pPr>
              <a:lnSpc>
                <a:spcPct val="115000"/>
              </a:lnSpc>
            </a:pPr>
            <a:endParaRPr lang="en-US" sz="2800" noProof="1"/>
          </a:p>
          <a:p>
            <a:pPr>
              <a:lnSpc>
                <a:spcPct val="115000"/>
              </a:lnSpc>
            </a:pPr>
            <a:r>
              <a:rPr lang="en-US" sz="2800" noProof="1"/>
              <a:t>All parameters should be </a:t>
            </a:r>
            <a:r>
              <a:rPr lang="en-US" sz="2800" b="1" noProof="1">
                <a:solidFill>
                  <a:schemeClr val="bg1"/>
                </a:solidFill>
              </a:rPr>
              <a:t>deserializable</a:t>
            </a:r>
            <a:r>
              <a:rPr lang="en-US" sz="2800" noProof="1"/>
              <a:t> from </a:t>
            </a:r>
            <a:r>
              <a:rPr lang="en-US" sz="2800" b="1" noProof="1">
                <a:solidFill>
                  <a:schemeClr val="bg1"/>
                </a:solidFill>
              </a:rPr>
              <a:t>JSON</a:t>
            </a:r>
          </a:p>
          <a:p>
            <a:pPr lvl="1">
              <a:lnSpc>
                <a:spcPct val="115000"/>
              </a:lnSpc>
            </a:pPr>
            <a:r>
              <a:rPr lang="en-US" sz="2600" noProof="1"/>
              <a:t>Generics and overloads aren't currently supported</a:t>
            </a:r>
          </a:p>
          <a:p>
            <a:pPr>
              <a:lnSpc>
                <a:spcPct val="115000"/>
              </a:lnSpc>
            </a:pPr>
            <a:r>
              <a:rPr lang="en-US" sz="2800" noProof="1"/>
              <a:t>To invoke a .NET instance method from JavaScript  pass the .NET instance</a:t>
            </a:r>
            <a:br>
              <a:rPr lang="en-US" sz="2800" noProof="1"/>
            </a:br>
            <a:r>
              <a:rPr lang="en-US" sz="2800" noProof="1"/>
              <a:t>to JavaScript by wrapping it in a </a:t>
            </a:r>
            <a:r>
              <a:rPr lang="en-US" sz="2800" b="1" noProof="1">
                <a:solidFill>
                  <a:schemeClr val="bg1"/>
                </a:solidFill>
              </a:rPr>
              <a:t>DotNetObjectRef</a:t>
            </a:r>
            <a:r>
              <a:rPr lang="en-US" sz="2800" noProof="1"/>
              <a:t> instance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JS Interop: Call .NET from JavaScript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75C1-C080-4EBD-A716-9BE43A38783F}"/>
              </a:ext>
            </a:extLst>
          </p:cNvPr>
          <p:cNvSpPr txBox="1"/>
          <p:nvPr/>
        </p:nvSpPr>
        <p:spPr>
          <a:xfrm>
            <a:off x="1014048" y="2260138"/>
            <a:ext cx="9311699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b="1" noProof="1">
                <a:latin typeface="Consolas" panose="020B0609020204030204" pitchFamily="49" charset="0"/>
              </a:rPr>
              <a:t>]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static </a:t>
            </a:r>
            <a:r>
              <a:rPr lang="en-US" sz="2000" b="1" noProof="1">
                <a:latin typeface="Consolas" panose="020B0609020204030204" pitchFamily="49" charset="0"/>
              </a:rPr>
              <a:t>Task&lt;int&gt; SomeStaticDotNetMethod() { return 2;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4B87-B2C7-45FA-ADD7-78C81C302856}"/>
              </a:ext>
            </a:extLst>
          </p:cNvPr>
          <p:cNvSpPr txBox="1"/>
          <p:nvPr/>
        </p:nvSpPr>
        <p:spPr>
          <a:xfrm>
            <a:off x="1014048" y="3094184"/>
            <a:ext cx="960105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In JavaScript we can call it with: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invokeMethodAsync</a:t>
            </a:r>
            <a:r>
              <a:rPr lang="en-US" sz="2000" b="1" noProof="1">
                <a:latin typeface="Consolas" panose="020B0609020204030204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AssemblyName</a:t>
            </a:r>
            <a:r>
              <a:rPr lang="en-US" sz="2000" b="1" noProof="1">
                <a:latin typeface="Consolas" panose="020B0609020204030204" pitchFamily="49" charset="0"/>
              </a:rPr>
              <a:t>', 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SomeStaticDotNetMethod</a:t>
            </a:r>
            <a:r>
              <a:rPr lang="en-US" sz="2000" b="1" noProof="1">
                <a:latin typeface="Consolas" panose="020B0609020204030204" pitchFamily="49" charset="0"/>
              </a:rPr>
              <a:t>')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.then(data =&gt; { console.log(data); });</a:t>
            </a:r>
          </a:p>
        </p:txBody>
      </p:sp>
    </p:spTree>
    <p:extLst>
      <p:ext uri="{BB962C8B-B14F-4D97-AF65-F5344CB8AC3E}">
        <p14:creationId xmlns:p14="http://schemas.microsoft.com/office/powerpoint/2010/main" val="18793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BB7E6-E641-406C-A41B-71258A2407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74102"/>
            <a:ext cx="10961783" cy="768084"/>
          </a:xfrm>
        </p:spPr>
        <p:txBody>
          <a:bodyPr/>
          <a:lstStyle/>
          <a:p>
            <a:r>
              <a:rPr lang="en-US" noProof="1"/>
              <a:t>MusicX – an example Spotify-like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60569-4C65-4814-8B1B-C3E7FF7464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59715"/>
            <a:ext cx="10961783" cy="499819"/>
          </a:xfrm>
        </p:spPr>
        <p:txBody>
          <a:bodyPr/>
          <a:lstStyle/>
          <a:p>
            <a:r>
              <a:rPr lang="en-US" noProof="1"/>
              <a:t>Live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7C4B0-BAAA-467A-B852-799BAE511DD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9" y="1384878"/>
            <a:ext cx="2453640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4224" y="1655764"/>
            <a:ext cx="7766664" cy="4535312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WebAssembly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What is Blazor?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How is Blazor working?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Client-side and Server-side Blazor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Blazor in Details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Components, Routing and DI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Data Binding, Validation and Events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JavaScript Interop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MusicX – an example Spotify-like app</a:t>
            </a:r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296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577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D2C88-AC81-40D9-8FAE-1FD6F17C3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Assembly (WASM)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35CAC6-8639-4EB8-A063-90F96BBFF0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Executable code format for web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6EB7A-4C43-4100-ADB2-A76D783238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7D9DA-97E3-4D35-A5E2-0ECA7C6AD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11" y="228674"/>
            <a:ext cx="6738378" cy="4476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21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C3-ACD5-45BA-BA31-0AEF855859F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49482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WebAssembly</a:t>
            </a:r>
            <a:r>
              <a:rPr lang="en-US" sz="3000" noProof="1"/>
              <a:t> is a binary instruction format for a stack-based VMs</a:t>
            </a:r>
          </a:p>
          <a:p>
            <a:pPr lvl="1"/>
            <a:r>
              <a:rPr lang="en-US" sz="2800" noProof="1"/>
              <a:t>W3C standard - </a:t>
            </a:r>
            <a:r>
              <a:rPr lang="en-US" sz="2800" noProof="1">
                <a:hlinkClick r:id="rId2"/>
              </a:rPr>
              <a:t>https://webassembly.org</a:t>
            </a:r>
            <a:endParaRPr lang="en-US" sz="2800" noProof="1"/>
          </a:p>
          <a:p>
            <a:pPr lvl="1"/>
            <a:r>
              <a:rPr lang="en-US" sz="2800" noProof="1"/>
              <a:t>Lower level than JavaScript</a:t>
            </a:r>
          </a:p>
          <a:p>
            <a:pPr lvl="1"/>
            <a:r>
              <a:rPr lang="en-US" sz="2800" noProof="1"/>
              <a:t>Similar to a traditional assembly language with small instruction set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 Interop</a:t>
            </a:r>
          </a:p>
          <a:p>
            <a:pPr lvl="1"/>
            <a:r>
              <a:rPr lang="en-US" sz="2800" noProof="1"/>
              <a:t>WebAssembly can work along with JavaScript in two-way integration</a:t>
            </a:r>
          </a:p>
          <a:p>
            <a:r>
              <a:rPr lang="en-US" sz="3000" noProof="1"/>
              <a:t>Supported by major browsers: </a:t>
            </a:r>
            <a:r>
              <a:rPr lang="en-US" sz="3000" noProof="1">
                <a:hlinkClick r:id="rId3"/>
              </a:rPr>
              <a:t>https://caniuse.com/#feat=wasm</a:t>
            </a:r>
            <a:endParaRPr lang="en-US" sz="3000" noProof="1"/>
          </a:p>
          <a:p>
            <a:pPr lvl="1"/>
            <a:r>
              <a:rPr lang="en-US" sz="2800" noProof="1"/>
              <a:t>Polyfill: </a:t>
            </a:r>
            <a:r>
              <a:rPr lang="en-US" sz="2800" b="1" noProof="1">
                <a:solidFill>
                  <a:schemeClr val="bg1"/>
                </a:solidFill>
              </a:rPr>
              <a:t>asm.js </a:t>
            </a:r>
            <a:r>
              <a:rPr lang="en-US" sz="2800" noProof="1"/>
              <a:t>can execute </a:t>
            </a:r>
            <a:r>
              <a:rPr lang="en-US" sz="2800" b="1" noProof="1">
                <a:solidFill>
                  <a:schemeClr val="bg1"/>
                </a:solidFill>
              </a:rPr>
              <a:t>.wasm </a:t>
            </a:r>
            <a:r>
              <a:rPr lang="en-US" sz="2800" noProof="1"/>
              <a:t>files in JavaScript</a:t>
            </a:r>
          </a:p>
          <a:p>
            <a:pPr lvl="2"/>
            <a:r>
              <a:rPr lang="en-US" sz="2600" noProof="1"/>
              <a:t>It did before </a:t>
            </a:r>
            <a:r>
              <a:rPr lang="en-US" sz="2600" b="1" noProof="1">
                <a:solidFill>
                  <a:schemeClr val="bg1"/>
                </a:solidFill>
              </a:rPr>
              <a:t>WebAssembly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592F-E51E-4973-A57E-F0E82DE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WebAssembly (WASM)?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C3C-3BFA-4DA8-9195-70A34936995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412493"/>
          </a:xfrm>
        </p:spPr>
        <p:txBody>
          <a:bodyPr>
            <a:normAutofit fontScale="92500" lnSpcReduction="10000"/>
          </a:bodyPr>
          <a:lstStyle/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Mono</a:t>
            </a:r>
            <a:r>
              <a:rPr lang="en-US" sz="3000" noProof="1"/>
              <a:t> runtime is the </a:t>
            </a:r>
            <a:r>
              <a:rPr lang="en-US" sz="3000" b="1" noProof="1">
                <a:solidFill>
                  <a:schemeClr val="bg1"/>
                </a:solidFill>
              </a:rPr>
              <a:t>VM</a:t>
            </a:r>
            <a:r>
              <a:rPr lang="en-US" sz="3000" noProof="1"/>
              <a:t> that runs </a:t>
            </a:r>
            <a:r>
              <a:rPr lang="en-US" sz="3000" b="1" noProof="1">
                <a:solidFill>
                  <a:schemeClr val="bg1"/>
                </a:solidFill>
              </a:rPr>
              <a:t>.NET code</a:t>
            </a:r>
            <a:r>
              <a:rPr lang="en-US" sz="3000" noProof="1"/>
              <a:t> for </a:t>
            </a:r>
            <a:r>
              <a:rPr lang="en-US" sz="3000" b="1" noProof="1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sz="2800" noProof="1"/>
              <a:t>Started as a separate project to run .NET on Linux</a:t>
            </a:r>
          </a:p>
          <a:p>
            <a:pPr lvl="1"/>
            <a:r>
              <a:rPr lang="en-US" sz="2800" noProof="1"/>
              <a:t>Now runs on </a:t>
            </a:r>
            <a:r>
              <a:rPr lang="en-US" sz="2800" b="1" noProof="1">
                <a:solidFill>
                  <a:schemeClr val="bg1"/>
                </a:solidFill>
              </a:rPr>
              <a:t>WASM</a:t>
            </a:r>
            <a:r>
              <a:rPr lang="en-US" sz="2800" noProof="1"/>
              <a:t> (browser), </a:t>
            </a:r>
            <a:r>
              <a:rPr lang="en-US" sz="2800" b="1" noProof="1">
                <a:solidFill>
                  <a:schemeClr val="bg1"/>
                </a:solidFill>
              </a:rPr>
              <a:t>Xamarin</a:t>
            </a:r>
            <a:r>
              <a:rPr lang="en-US" sz="2800" noProof="1"/>
              <a:t> (mobile apps) and </a:t>
            </a:r>
            <a:r>
              <a:rPr lang="en-US" sz="2800" b="1" noProof="1">
                <a:solidFill>
                  <a:schemeClr val="bg1"/>
                </a:solidFill>
              </a:rPr>
              <a:t>Unity</a:t>
            </a:r>
            <a:r>
              <a:rPr lang="en-US" sz="2800" noProof="1"/>
              <a:t> (games)</a:t>
            </a:r>
          </a:p>
          <a:p>
            <a:pPr lvl="1"/>
            <a:r>
              <a:rPr lang="en-US" sz="2800" noProof="1"/>
              <a:t>Supported by the .NET Foundation and Microsoft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Mono</a:t>
            </a:r>
            <a:r>
              <a:rPr lang="en-US" sz="3000" noProof="1"/>
              <a:t> supports .NET Standard 2.1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Mono</a:t>
            </a:r>
            <a:r>
              <a:rPr lang="en-US" sz="3000" noProof="1"/>
              <a:t> runtime is compiled to WebAssembly (</a:t>
            </a:r>
            <a:r>
              <a:rPr lang="en-US" sz="3000" b="1" noProof="1">
                <a:solidFill>
                  <a:schemeClr val="bg1"/>
                </a:solidFill>
              </a:rPr>
              <a:t>mono.wasm </a:t>
            </a:r>
            <a:r>
              <a:rPr lang="en-US" sz="3000" noProof="1"/>
              <a:t>file)</a:t>
            </a:r>
          </a:p>
          <a:p>
            <a:pPr lvl="1"/>
            <a:r>
              <a:rPr lang="en-US" sz="2800" noProof="1"/>
              <a:t>The actual </a:t>
            </a:r>
            <a:r>
              <a:rPr lang="en-US" sz="2800" b="1" noProof="1">
                <a:solidFill>
                  <a:schemeClr val="bg1"/>
                </a:solidFill>
              </a:rPr>
              <a:t>.dll </a:t>
            </a:r>
            <a:r>
              <a:rPr lang="en-US" sz="2800" noProof="1"/>
              <a:t>files are downloaded as-is and ran by the </a:t>
            </a:r>
            <a:r>
              <a:rPr lang="en-US" sz="2800" b="1" noProof="1">
                <a:solidFill>
                  <a:schemeClr val="bg1"/>
                </a:solidFill>
              </a:rPr>
              <a:t>Mono</a:t>
            </a:r>
            <a:r>
              <a:rPr lang="en-US" sz="2800" noProof="1"/>
              <a:t> runtime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Mono</a:t>
            </a:r>
            <a:r>
              <a:rPr lang="en-US" sz="2800" noProof="1"/>
              <a:t> handles </a:t>
            </a:r>
            <a:r>
              <a:rPr lang="en-US" sz="2800" b="1" noProof="1">
                <a:solidFill>
                  <a:schemeClr val="bg1"/>
                </a:solidFill>
              </a:rPr>
              <a:t>threads</a:t>
            </a:r>
            <a:r>
              <a:rPr lang="en-US" sz="2800" noProof="1"/>
              <a:t> and </a:t>
            </a:r>
            <a:r>
              <a:rPr lang="en-US" sz="2800" b="1" noProof="1">
                <a:solidFill>
                  <a:schemeClr val="bg1"/>
                </a:solidFill>
              </a:rPr>
              <a:t>garbage collection </a:t>
            </a:r>
            <a:r>
              <a:rPr lang="en-US" sz="2800" noProof="1"/>
              <a:t>into the browser </a:t>
            </a:r>
          </a:p>
          <a:p>
            <a:r>
              <a:rPr lang="en-US" sz="3000" noProof="1"/>
              <a:t>Blazor uses </a:t>
            </a:r>
            <a:r>
              <a:rPr lang="en-US" sz="3000" b="1" noProof="1">
                <a:solidFill>
                  <a:schemeClr val="bg1"/>
                </a:solidFill>
              </a:rPr>
              <a:t>Mono</a:t>
            </a:r>
            <a:r>
              <a:rPr lang="en-US" sz="3000" noProof="1"/>
              <a:t>'s IL Linker to reduce the size of your app</a:t>
            </a:r>
          </a:p>
          <a:p>
            <a:r>
              <a:rPr lang="en-US" sz="3000" noProof="1"/>
              <a:t>The whole </a:t>
            </a:r>
            <a:r>
              <a:rPr lang="en-US" sz="3000" b="1" noProof="1">
                <a:solidFill>
                  <a:schemeClr val="bg1"/>
                </a:solidFill>
              </a:rPr>
              <a:t>Mono</a:t>
            </a:r>
            <a:r>
              <a:rPr lang="en-US" sz="3000" noProof="1"/>
              <a:t> with the required dll files are about 4.5 MB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5319-A9A1-43A2-8367-D440612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.NET runs in the WebAssembly?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D2C88-AC81-40D9-8FAE-1FD6F17C3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Blazor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35CAC6-8639-4EB8-A063-90F96BBFF0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Web-based UIs with C# and Razor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6EB7A-4C43-4100-ADB2-A76D783238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6CD843C5-93E2-4A61-89BD-4C866E17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7" y="1393480"/>
            <a:ext cx="2625754" cy="2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23526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is a framework for building interactive client-side web UI with .NET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Create rich interactive UIs using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instead of JavaScript</a:t>
            </a:r>
            <a:endParaRPr lang="en-US" sz="2600" dirty="0"/>
          </a:p>
          <a:p>
            <a:pPr lvl="1"/>
            <a:r>
              <a:rPr lang="en-US" dirty="0"/>
              <a:t>Share </a:t>
            </a:r>
            <a:r>
              <a:rPr lang="en-US" b="1" dirty="0">
                <a:solidFill>
                  <a:schemeClr val="bg1"/>
                </a:solidFill>
              </a:rPr>
              <a:t>server-side and client-side </a:t>
            </a:r>
            <a:r>
              <a:rPr lang="en-US" dirty="0"/>
              <a:t>app logic written in .NET</a:t>
            </a:r>
          </a:p>
          <a:p>
            <a:pPr lvl="1"/>
            <a:r>
              <a:rPr lang="en-US" dirty="0"/>
              <a:t>Render the UI as HTML and CSS (using </a:t>
            </a: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syntax)</a:t>
            </a:r>
            <a:endParaRPr lang="bg-BG" dirty="0"/>
          </a:p>
          <a:p>
            <a:pPr lvl="2"/>
            <a:r>
              <a:rPr lang="en-US" dirty="0"/>
              <a:t>Wide browser support,</a:t>
            </a:r>
            <a:r>
              <a:rPr lang="bg-BG" dirty="0"/>
              <a:t> </a:t>
            </a:r>
            <a:r>
              <a:rPr lang="en-US" dirty="0"/>
              <a:t>including mobile browsers</a:t>
            </a:r>
          </a:p>
          <a:p>
            <a:pPr lvl="2"/>
            <a:r>
              <a:rPr lang="en-US" sz="2800" dirty="0"/>
              <a:t>Blazor uses only the latest web standards. </a:t>
            </a:r>
            <a:r>
              <a:rPr lang="en-US" sz="2800" noProof="1"/>
              <a:t>No plugins needed.</a:t>
            </a:r>
          </a:p>
          <a:p>
            <a:r>
              <a:rPr lang="en-US" sz="3400" noProof="1"/>
              <a:t>Do full-stack .NET development </a:t>
            </a:r>
          </a:p>
          <a:p>
            <a:pPr lvl="1"/>
            <a:r>
              <a:rPr lang="en-US" dirty="0"/>
              <a:t>Stay productive with </a:t>
            </a:r>
            <a:r>
              <a:rPr lang="en-US" b="1" dirty="0">
                <a:solidFill>
                  <a:schemeClr val="bg1"/>
                </a:solidFill>
              </a:rPr>
              <a:t>Visual Studio </a:t>
            </a:r>
            <a:r>
              <a:rPr lang="en-US" dirty="0"/>
              <a:t>on Windows, Linux, and macOS</a:t>
            </a:r>
            <a:endParaRPr lang="bg-BG" dirty="0"/>
          </a:p>
          <a:p>
            <a:pPr lvl="1"/>
            <a:r>
              <a:rPr lang="en-US" dirty="0"/>
              <a:t>Leverages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advantages on both server and client</a:t>
            </a:r>
            <a:endParaRPr lang="bg-BG" dirty="0"/>
          </a:p>
          <a:p>
            <a:pPr lvl="1"/>
            <a:r>
              <a:rPr lang="en-US" dirty="0"/>
              <a:t>Benefit from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's performance, reliability, and security</a:t>
            </a:r>
            <a:endParaRPr lang="bg-BG" sz="3000" noProof="1"/>
          </a:p>
          <a:p>
            <a:pPr lvl="1"/>
            <a:endParaRPr lang="en-US" sz="30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pic>
        <p:nvPicPr>
          <p:cNvPr id="7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8E2ADD0B-4D94-4107-8376-BE65815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1929468"/>
            <a:ext cx="2053205" cy="20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7E0BD-9E5B-4C31-86EE-67C3E7C6C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56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Blazor is an open source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based web UI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Blazor is a full </a:t>
            </a:r>
            <a:r>
              <a:rPr lang="en-US" b="1" dirty="0">
                <a:solidFill>
                  <a:schemeClr val="bg1"/>
                </a:solidFill>
              </a:rPr>
              <a:t>single-page application</a:t>
            </a:r>
            <a:r>
              <a:rPr lang="en-US" dirty="0"/>
              <a:t> (SPA)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Inspired by the latest JavaScript SPA frameworks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Featuring support for offline/progressive web applications PWA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With app size trimming and browser-based debugging</a:t>
            </a:r>
          </a:p>
          <a:p>
            <a:pPr>
              <a:buClr>
                <a:schemeClr val="tx1"/>
              </a:buClr>
            </a:pPr>
            <a:r>
              <a:rPr lang="en-US" dirty="0"/>
              <a:t>Blazor supports 2 hosting models: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in browser on </a:t>
            </a:r>
            <a:r>
              <a:rPr lang="en-US" b="1" dirty="0">
                <a:solidFill>
                  <a:schemeClr val="bg1"/>
                </a:solidFill>
              </a:rPr>
              <a:t>WebAssembly</a:t>
            </a:r>
            <a:r>
              <a:rPr lang="en-US" dirty="0"/>
              <a:t> (ASP.NET Core 3.1)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as part of an ASP.NET Core (3.0)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app and component models </a:t>
            </a:r>
            <a:r>
              <a:rPr lang="en-US" i="1" dirty="0"/>
              <a:t>are the same</a:t>
            </a:r>
            <a:r>
              <a:rPr lang="en-US" dirty="0"/>
              <a:t> on both models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773658-2AA1-43D7-98B1-8CD11F4A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8C6E-1E62-4E0A-805F-649B780E0E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12532</TotalTime>
  <Words>1920</Words>
  <Application>Microsoft Office PowerPoint</Application>
  <PresentationFormat>Widescreen</PresentationFormat>
  <Paragraphs>373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Blazor</vt:lpstr>
      <vt:lpstr>Table of Contents</vt:lpstr>
      <vt:lpstr>Have a Question?</vt:lpstr>
      <vt:lpstr>PowerPoint Presentation</vt:lpstr>
      <vt:lpstr>What is WebAssembly (WASM)?</vt:lpstr>
      <vt:lpstr>How .NET runs in the WebAssembly?</vt:lpstr>
      <vt:lpstr>PowerPoint Presentation</vt:lpstr>
      <vt:lpstr>What is Blazor?</vt:lpstr>
      <vt:lpstr>What is Blazor?</vt:lpstr>
      <vt:lpstr>Client-side Blazor</vt:lpstr>
      <vt:lpstr>Server-side Blazor</vt:lpstr>
      <vt:lpstr>Client-side vs Server-side Blazor</vt:lpstr>
      <vt:lpstr>Get started with ASP.NET Core Blazor</vt:lpstr>
      <vt:lpstr>PowerPoint Presentation</vt:lpstr>
      <vt:lpstr>PowerPoint Presentation</vt:lpstr>
      <vt:lpstr>Blazor Features</vt:lpstr>
      <vt:lpstr>Components in Blazor</vt:lpstr>
      <vt:lpstr>Components in Blazor</vt:lpstr>
      <vt:lpstr>Routing in Blazor</vt:lpstr>
      <vt:lpstr>Dependency Injection</vt:lpstr>
      <vt:lpstr>Lifecycle of Blazor Components</vt:lpstr>
      <vt:lpstr>Data Binding in Blazor</vt:lpstr>
      <vt:lpstr>Data Binding in Blazor (2)</vt:lpstr>
      <vt:lpstr>Data Binding in Blazor (3)</vt:lpstr>
      <vt:lpstr>Forms and Validation</vt:lpstr>
      <vt:lpstr>Events in Blazor</vt:lpstr>
      <vt:lpstr>JS Interop: Call JavaScript from .NET</vt:lpstr>
      <vt:lpstr>Capture References to Elements</vt:lpstr>
      <vt:lpstr>JS Interop: Call .NET from JavaScript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7783</cp:revision>
  <dcterms:created xsi:type="dcterms:W3CDTF">2018-05-23T13:08:44Z</dcterms:created>
  <dcterms:modified xsi:type="dcterms:W3CDTF">2019-08-01T19:21:49Z</dcterms:modified>
</cp:coreProperties>
</file>