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274" r:id="rId2"/>
    <p:sldId id="276" r:id="rId3"/>
    <p:sldId id="530" r:id="rId4"/>
    <p:sldId id="625" r:id="rId5"/>
    <p:sldId id="629" r:id="rId6"/>
    <p:sldId id="631" r:id="rId7"/>
    <p:sldId id="632" r:id="rId8"/>
    <p:sldId id="633" r:id="rId9"/>
    <p:sldId id="668" r:id="rId10"/>
    <p:sldId id="637" r:id="rId11"/>
    <p:sldId id="667" r:id="rId12"/>
    <p:sldId id="641" r:id="rId13"/>
    <p:sldId id="666" r:id="rId14"/>
    <p:sldId id="635" r:id="rId15"/>
    <p:sldId id="636" r:id="rId16"/>
    <p:sldId id="517" r:id="rId17"/>
    <p:sldId id="519" r:id="rId18"/>
    <p:sldId id="522" r:id="rId19"/>
    <p:sldId id="520" r:id="rId20"/>
    <p:sldId id="523" r:id="rId21"/>
    <p:sldId id="524" r:id="rId22"/>
    <p:sldId id="610" r:id="rId23"/>
    <p:sldId id="611" r:id="rId24"/>
    <p:sldId id="531" r:id="rId25"/>
    <p:sldId id="532" r:id="rId26"/>
    <p:sldId id="533" r:id="rId27"/>
    <p:sldId id="644" r:id="rId28"/>
    <p:sldId id="651" r:id="rId29"/>
    <p:sldId id="652" r:id="rId30"/>
    <p:sldId id="653" r:id="rId31"/>
    <p:sldId id="646" r:id="rId32"/>
    <p:sldId id="645" r:id="rId33"/>
    <p:sldId id="648" r:id="rId34"/>
    <p:sldId id="521" r:id="rId35"/>
    <p:sldId id="647" r:id="rId36"/>
    <p:sldId id="649" r:id="rId37"/>
    <p:sldId id="650" r:id="rId38"/>
    <p:sldId id="654" r:id="rId39"/>
    <p:sldId id="655" r:id="rId40"/>
    <p:sldId id="656" r:id="rId41"/>
    <p:sldId id="657" r:id="rId42"/>
    <p:sldId id="658" r:id="rId43"/>
    <p:sldId id="659" r:id="rId44"/>
    <p:sldId id="660" r:id="rId45"/>
    <p:sldId id="661" r:id="rId46"/>
    <p:sldId id="662" r:id="rId47"/>
    <p:sldId id="663" r:id="rId48"/>
    <p:sldId id="349" r:id="rId49"/>
    <p:sldId id="528" r:id="rId50"/>
    <p:sldId id="664" r:id="rId51"/>
    <p:sldId id="665" r:id="rId52"/>
    <p:sldId id="529" r:id="rId53"/>
    <p:sldId id="40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Common Web Security Problems" id="{1735E3C9-2C13-4DE1-9584-842098D14E6F}">
          <p14:sldIdLst>
            <p14:sldId id="625"/>
          </p14:sldIdLst>
        </p14:section>
        <p14:section name="Cross Site Scripting (XSS)" id="{C775164B-676D-40CF-B5EA-B6B66C45031C}">
          <p14:sldIdLst>
            <p14:sldId id="629"/>
            <p14:sldId id="631"/>
            <p14:sldId id="632"/>
            <p14:sldId id="633"/>
            <p14:sldId id="668"/>
          </p14:sldIdLst>
        </p14:section>
        <p14:section name="Cross-Site Request Forgery" id="{1070D69C-9700-4A31-8BFA-49BCF9A340BA}">
          <p14:sldIdLst>
            <p14:sldId id="637"/>
            <p14:sldId id="667"/>
            <p14:sldId id="641"/>
            <p14:sldId id="666"/>
          </p14:sldIdLst>
        </p14:section>
        <p14:section name="Identity" id="{93B376F0-EDEE-4B7E-A919-49F8BE6BF414}">
          <p14:sldIdLst>
            <p14:sldId id="635"/>
            <p14:sldId id="636"/>
            <p14:sldId id="517"/>
            <p14:sldId id="519"/>
            <p14:sldId id="522"/>
            <p14:sldId id="520"/>
            <p14:sldId id="523"/>
            <p14:sldId id="524"/>
            <p14:sldId id="610"/>
            <p14:sldId id="611"/>
            <p14:sldId id="531"/>
            <p14:sldId id="532"/>
            <p14:sldId id="533"/>
            <p14:sldId id="644"/>
            <p14:sldId id="651"/>
            <p14:sldId id="652"/>
            <p14:sldId id="653"/>
          </p14:sldIdLst>
        </p14:section>
        <p14:section name="Scaffolding Identity" id="{D081826D-FE19-4DB9-90F1-BA1FC518C88C}">
          <p14:sldIdLst>
            <p14:sldId id="646"/>
            <p14:sldId id="645"/>
            <p14:sldId id="648"/>
            <p14:sldId id="521"/>
            <p14:sldId id="647"/>
            <p14:sldId id="649"/>
            <p14:sldId id="650"/>
          </p14:sldIdLst>
        </p14:section>
        <p14:section name="JWT" id="{A0375EBB-077D-4A15-909A-28B49C377DB9}">
          <p14:sldIdLst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</p14:sldIdLst>
        </p14:section>
        <p14:section name="Conclusion" id="{10E03AB1-9AA8-4E86-9A64-D741901E50A2}">
          <p14:sldIdLst>
            <p14:sldId id="349"/>
            <p14:sldId id="528"/>
            <p14:sldId id="664"/>
            <p14:sldId id="665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91" d="100"/>
          <a:sy n="91" d="100"/>
        </p:scale>
        <p:origin x="245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577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3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3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5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76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sv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png"/><Relationship Id="rId15" Type="http://schemas.openxmlformats.org/officeDocument/2006/relationships/hyperlink" Target="https://www.exploit-db.com/" TargetMode="External"/><Relationship Id="rId10" Type="http://schemas.openxmlformats.org/officeDocument/2006/relationships/image" Target="../media/image54.png"/><Relationship Id="rId4" Type="http://schemas.openxmlformats.org/officeDocument/2006/relationships/image" Target="../media/image48.svg"/><Relationship Id="rId9" Type="http://schemas.openxmlformats.org/officeDocument/2006/relationships/image" Target="../media/image53.svg"/><Relationship Id="rId14" Type="http://schemas.openxmlformats.org/officeDocument/2006/relationships/image" Target="../media/image5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84.png"/><Relationship Id="rId26" Type="http://schemas.openxmlformats.org/officeDocument/2006/relationships/image" Target="../media/image8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8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3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8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7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82.png"/><Relationship Id="rId22" Type="http://schemas.openxmlformats.org/officeDocument/2006/relationships/image" Target="../media/image8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8.jpeg"/><Relationship Id="rId7" Type="http://schemas.openxmlformats.org/officeDocument/2006/relationships/image" Target="../media/image9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1.gi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anss/HtmlSanitizer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Security, XSS, CSRF, ASP.NET Core Identity, JWT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Security &amp; Identity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7B7C16-55B3-44B9-BE76-11340C871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1936473"/>
            <a:ext cx="56578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B9793-1370-4055-86BE-DF3AEA922A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90625"/>
            <a:ext cx="10961783" cy="768084"/>
          </a:xfrm>
        </p:spPr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91E63-DF9B-41E6-8ADC-4908C71796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7ED66-DE39-49EC-847D-B383E537F0B6}"/>
              </a:ext>
            </a:extLst>
          </p:cNvPr>
          <p:cNvSpPr txBox="1"/>
          <p:nvPr/>
        </p:nvSpPr>
        <p:spPr>
          <a:xfrm>
            <a:off x="4613664" y="1708266"/>
            <a:ext cx="2964669" cy="18262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solidFill>
                  <a:schemeClr val="bg2"/>
                </a:solidFill>
              </a:rPr>
              <a:t>CSRF</a:t>
            </a:r>
          </a:p>
        </p:txBody>
      </p:sp>
    </p:spTree>
    <p:extLst>
      <p:ext uri="{BB962C8B-B14F-4D97-AF65-F5344CB8AC3E}">
        <p14:creationId xmlns:p14="http://schemas.microsoft.com/office/powerpoint/2010/main" val="17776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F5F4D-DAD5-49B7-B10F-CB8E9B387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90" y="1196125"/>
            <a:ext cx="11970364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Cross-Site Request Forgery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XSRF</a:t>
            </a:r>
            <a:r>
              <a:rPr lang="en-US" sz="3000" dirty="0"/>
              <a:t>) is a web security attack over </a:t>
            </a:r>
            <a:br>
              <a:rPr lang="en-US" sz="3000" dirty="0"/>
            </a:br>
            <a:r>
              <a:rPr lang="en-US" sz="3000" dirty="0"/>
              <a:t>the HTTP protocol</a:t>
            </a:r>
          </a:p>
          <a:p>
            <a:pPr lvl="1"/>
            <a:r>
              <a:rPr lang="en-US" sz="2800" dirty="0"/>
              <a:t>Allows </a:t>
            </a:r>
            <a:r>
              <a:rPr lang="en-US" sz="2800" b="1" dirty="0">
                <a:solidFill>
                  <a:schemeClr val="bg1"/>
                </a:solidFill>
              </a:rPr>
              <a:t>executing unauthorized commands </a:t>
            </a:r>
            <a:r>
              <a:rPr lang="en-US" sz="2800" dirty="0"/>
              <a:t>on behalf of some user</a:t>
            </a:r>
          </a:p>
          <a:p>
            <a:pPr lvl="2"/>
            <a:r>
              <a:rPr lang="en-US" sz="2600" dirty="0"/>
              <a:t>By using his cookies stored in the browser</a:t>
            </a:r>
          </a:p>
          <a:p>
            <a:pPr lvl="1"/>
            <a:r>
              <a:rPr lang="en-US" sz="2800" dirty="0"/>
              <a:t>The user has valid permissions to execute the requested command</a:t>
            </a:r>
          </a:p>
          <a:p>
            <a:pPr lvl="1"/>
            <a:r>
              <a:rPr lang="en-US" sz="2800" dirty="0"/>
              <a:t>The attacker uses these permissions maliciously, unbeknownst to the user</a:t>
            </a:r>
          </a:p>
          <a:p>
            <a:endParaRPr lang="en-US" sz="3000" dirty="0"/>
          </a:p>
          <a:p>
            <a:pPr lvl="1"/>
            <a:endParaRPr lang="en-US" sz="2800" dirty="0"/>
          </a:p>
          <a:p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BB64A7-257B-4883-9619-C0EB21A5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EBD86-F817-469D-AB85-D3E4996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44" y="4635592"/>
            <a:ext cx="9672712" cy="20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451E5-B2A6-4E9B-9C5B-51982288A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4484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b="1" dirty="0">
                <a:solidFill>
                  <a:schemeClr val="bg1"/>
                </a:solidFill>
              </a:rPr>
              <a:t>Cross-Site Request Forgery </a:t>
            </a:r>
            <a:r>
              <a:rPr lang="en-US" dirty="0"/>
              <a:t>actually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user can even </a:t>
            </a:r>
            <a:r>
              <a:rPr lang="en-US" b="1" noProof="1">
                <a:solidFill>
                  <a:schemeClr val="bg1"/>
                </a:solidFill>
              </a:rPr>
              <a:t>misclick</a:t>
            </a:r>
            <a:r>
              <a:rPr lang="en-US" dirty="0"/>
              <a:t> the button accidentally</a:t>
            </a:r>
          </a:p>
          <a:p>
            <a:pPr lvl="1"/>
            <a:r>
              <a:rPr lang="en-US" dirty="0"/>
              <a:t>This will still trigger the attack</a:t>
            </a:r>
          </a:p>
          <a:p>
            <a:pPr lvl="1"/>
            <a:r>
              <a:rPr lang="en-US" dirty="0"/>
              <a:t>Security against such attacks is necessary</a:t>
            </a:r>
          </a:p>
          <a:p>
            <a:pPr lvl="2"/>
            <a:r>
              <a:rPr lang="en-US" dirty="0"/>
              <a:t>It protects both </a:t>
            </a:r>
            <a:r>
              <a:rPr lang="en-US" b="1" dirty="0">
                <a:solidFill>
                  <a:schemeClr val="bg1"/>
                </a:solidFill>
              </a:rPr>
              <a:t>your app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your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69B0F-801E-4F05-A411-B3AB9F7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C1AE2-D2B4-4AFB-8AB5-38E4C05223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FA0F3B5-9022-4D12-98FD-F773128EB11D}"/>
              </a:ext>
            </a:extLst>
          </p:cNvPr>
          <p:cNvSpPr>
            <a:spLocks noGrp="1"/>
          </p:cNvSpPr>
          <p:nvPr/>
        </p:nvSpPr>
        <p:spPr>
          <a:xfrm>
            <a:off x="771707" y="1878452"/>
            <a:ext cx="913722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&lt;!-- SOME MULTI-COLOR USELESS CLICKBAIT CONTENT --&gt;</a:t>
            </a:r>
            <a:br>
              <a:rPr lang="en-US" sz="1800" noProof="1">
                <a:solidFill>
                  <a:schemeClr val="tx1"/>
                </a:solidFill>
                <a:effectLst/>
              </a:rPr>
            </a:br>
            <a:br>
              <a:rPr lang="en-US" sz="1800" noProof="1">
                <a:solidFill>
                  <a:schemeClr val="tx1"/>
                </a:solidFill>
                <a:effectLst/>
              </a:rPr>
            </a:br>
            <a:r>
              <a:rPr lang="en-US" sz="1800" noProof="1">
                <a:solidFill>
                  <a:schemeClr val="tx1"/>
                </a:solidFill>
                <a:effectLst/>
              </a:rPr>
              <a:t>&lt;form action="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http://good-banking-site.com/api/account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method="post"&gt;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Transaction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withdraw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Amount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1000000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type="submit" value="Click to collect your prize!"&gt;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97F0B-6E4A-4EF0-9F09-529AF096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36" y="3972122"/>
            <a:ext cx="3045398" cy="30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05ED3-993C-46EC-AB27-382772F5D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509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you use the </a:t>
            </a:r>
            <a:r>
              <a:rPr lang="en-US" b="1" dirty="0">
                <a:solidFill>
                  <a:schemeClr val="bg1"/>
                </a:solidFill>
              </a:rPr>
              <a:t>&lt;form&gt; </a:t>
            </a:r>
            <a:r>
              <a:rPr lang="en-US" dirty="0"/>
              <a:t>tag helper in ASP.NET Core it will</a:t>
            </a:r>
            <a:br>
              <a:rPr lang="en-US" dirty="0"/>
            </a:br>
            <a:r>
              <a:rPr lang="en-US" dirty="0"/>
              <a:t>automatically add a special hidden field in the form, with random</a:t>
            </a:r>
            <a:br>
              <a:rPr lang="en-US" dirty="0"/>
            </a:br>
            <a:r>
              <a:rPr lang="en-US" dirty="0"/>
              <a:t>value called </a:t>
            </a:r>
            <a:r>
              <a:rPr lang="en-US" b="1" dirty="0">
                <a:solidFill>
                  <a:schemeClr val="bg1"/>
                </a:solidFill>
              </a:rPr>
              <a:t>anti-forgery token</a:t>
            </a:r>
          </a:p>
          <a:p>
            <a:r>
              <a:rPr lang="en-US" dirty="0"/>
              <a:t>Then you should require this token to be send</a:t>
            </a:r>
          </a:p>
          <a:p>
            <a:pPr lvl="1"/>
            <a:r>
              <a:rPr lang="en-US" dirty="0"/>
              <a:t>For a specific action</a:t>
            </a:r>
          </a:p>
          <a:p>
            <a:pPr marL="609219" lvl="1" indent="0">
              <a:lnSpc>
                <a:spcPct val="90000"/>
              </a:lnSpc>
              <a:buNone/>
            </a:pPr>
            <a:endParaRPr lang="en-US" dirty="0"/>
          </a:p>
          <a:p>
            <a:pPr lvl="1"/>
            <a:r>
              <a:rPr lang="en-US" dirty="0"/>
              <a:t>For all action in a given controller</a:t>
            </a:r>
          </a:p>
          <a:p>
            <a:pPr lvl="1">
              <a:lnSpc>
                <a:spcPct val="134000"/>
              </a:lnSpc>
            </a:pPr>
            <a:endParaRPr lang="en-US" dirty="0"/>
          </a:p>
          <a:p>
            <a:pPr lvl="1"/>
            <a:r>
              <a:rPr lang="en-US" dirty="0"/>
              <a:t>Globally for the whole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2E498-A6E4-48DC-BC3F-837C8E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AutoValidateAntiforgeryToken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CF6DA-BA66-4F4F-96FD-BB48448626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C7E6F2A-5006-45F4-9F7E-5B5E80119278}"/>
              </a:ext>
            </a:extLst>
          </p:cNvPr>
          <p:cNvSpPr>
            <a:spLocks noGrp="1"/>
          </p:cNvSpPr>
          <p:nvPr/>
        </p:nvSpPr>
        <p:spPr>
          <a:xfrm>
            <a:off x="4581052" y="3176396"/>
            <a:ext cx="626522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</a:t>
            </a:r>
            <a:r>
              <a:rPr lang="en-US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public IActionResult SendMoney(…) { … 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C7E6F2A-5006-45F4-9F7E-5B5E80119278}"/>
              </a:ext>
            </a:extLst>
          </p:cNvPr>
          <p:cNvSpPr>
            <a:spLocks noGrp="1"/>
          </p:cNvSpPr>
          <p:nvPr/>
        </p:nvSpPr>
        <p:spPr>
          <a:xfrm>
            <a:off x="698648" y="5843732"/>
            <a:ext cx="1079470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services.AddMvc(options =&gt; 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options.Filters.Add(new 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AutoValidateAntiforgeryTokenAttribute()</a:t>
            </a:r>
            <a:r>
              <a:rPr lang="en-US" noProof="1">
                <a:solidFill>
                  <a:schemeClr val="tx1"/>
                </a:solidFill>
                <a:effectLst/>
              </a:rPr>
              <a:t>));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4E5EA-47E2-47AC-A5ED-A184FF889806}"/>
              </a:ext>
            </a:extLst>
          </p:cNvPr>
          <p:cNvSpPr>
            <a:spLocks noGrp="1"/>
          </p:cNvSpPr>
          <p:nvPr/>
        </p:nvSpPr>
        <p:spPr>
          <a:xfrm>
            <a:off x="4581052" y="4616623"/>
            <a:ext cx="62652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</a:t>
            </a:r>
            <a:r>
              <a:rPr lang="en-US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public class ManageController : Controller</a:t>
            </a:r>
          </a:p>
        </p:txBody>
      </p:sp>
    </p:spTree>
    <p:extLst>
      <p:ext uri="{BB962C8B-B14F-4D97-AF65-F5344CB8AC3E}">
        <p14:creationId xmlns:p14="http://schemas.microsoft.com/office/powerpoint/2010/main" val="8444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57FC8F-6FC9-4DEB-A4CF-462689F84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76325"/>
            <a:ext cx="10961783" cy="768084"/>
          </a:xfrm>
        </p:spPr>
        <p:txBody>
          <a:bodyPr/>
          <a:lstStyle/>
          <a:p>
            <a:r>
              <a:rPr lang="en-US" dirty="0"/>
              <a:t>ASP.NET Core Identity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9E427C89-B79E-4027-8CC5-5DAA5EAF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40601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</a:p>
          <a:p>
            <a:pPr lvl="1"/>
            <a:r>
              <a:rPr lang="en-US" dirty="0"/>
              <a:t>Supports ASP.NET MVC</a:t>
            </a:r>
            <a:r>
              <a:rPr lang="bg-BG" noProof="1"/>
              <a:t>, </a:t>
            </a:r>
            <a:r>
              <a:rPr lang="en-US" noProof="1"/>
              <a:t>Pages</a:t>
            </a:r>
            <a:r>
              <a:rPr lang="en-US" dirty="0"/>
              <a:t>, Web API (JWT), </a:t>
            </a:r>
            <a:r>
              <a:rPr lang="en-US" noProof="1"/>
              <a:t>SignalR</a:t>
            </a:r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Handles cookie consent and GDPR</a:t>
            </a:r>
          </a:p>
          <a:p>
            <a:pPr lvl="1"/>
            <a:r>
              <a:rPr lang="en-US" dirty="0"/>
              <a:t>Supports external login providers</a:t>
            </a:r>
          </a:p>
          <a:p>
            <a:pPr lvl="2"/>
            <a:r>
              <a:rPr lang="en-US" dirty="0"/>
              <a:t>Facebook, Google, Twitter, etc.</a:t>
            </a:r>
          </a:p>
          <a:p>
            <a:pPr lvl="1"/>
            <a:r>
              <a:rPr lang="en-US" dirty="0"/>
              <a:t>Supports database, Azure, Active Directory, Windows Users,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E0570-34B8-49C4-A2CF-881641E8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697" y="4006382"/>
            <a:ext cx="4710616" cy="17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sz="3000" dirty="0"/>
              <a:t>Typically, the </a:t>
            </a: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identity data is stored in relational database</a:t>
            </a:r>
          </a:p>
          <a:p>
            <a:pPr lvl="1"/>
            <a:r>
              <a:rPr lang="en-US" sz="2800" dirty="0"/>
              <a:t>Data is persisted using </a:t>
            </a:r>
            <a:r>
              <a:rPr lang="en-US" sz="2800" b="1" dirty="0">
                <a:solidFill>
                  <a:schemeClr val="bg1"/>
                </a:solidFill>
              </a:rPr>
              <a:t>Entity Framework Core</a:t>
            </a:r>
          </a:p>
          <a:p>
            <a:pPr lvl="1"/>
            <a:r>
              <a:rPr lang="en-US" sz="2800" dirty="0"/>
              <a:t>You have some control over the internal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2" y="2980593"/>
            <a:ext cx="10694975" cy="35710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649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Setup </a:t>
            </a:r>
            <a:r>
              <a:rPr lang="en-US" b="1" dirty="0">
                <a:solidFill>
                  <a:schemeClr val="bg1"/>
                </a:solidFill>
              </a:rPr>
              <a:t>ASP.NET Identity</a:t>
            </a:r>
            <a:endParaRPr lang="en-US" dirty="0"/>
          </a:p>
          <a:p>
            <a:pPr lvl="1"/>
            <a:r>
              <a:rPr lang="en-US" dirty="0"/>
              <a:t>Using the ASP.NET </a:t>
            </a:r>
            <a:r>
              <a:rPr lang="en-US" b="1" dirty="0">
                <a:solidFill>
                  <a:schemeClr val="bg1"/>
                </a:solidFill>
              </a:rPr>
              <a:t>project templates </a:t>
            </a:r>
            <a:r>
              <a:rPr lang="en-US" dirty="0"/>
              <a:t>from Visual Studio</a:t>
            </a:r>
          </a:p>
          <a:p>
            <a:pPr lvl="2"/>
            <a:r>
              <a:rPr lang="en-US" dirty="0"/>
              <a:t>And then customize it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By hand</a:t>
            </a:r>
            <a:endParaRPr lang="en-US" dirty="0"/>
          </a:p>
          <a:p>
            <a:pPr lvl="2">
              <a:buClr>
                <a:srgbClr val="234465"/>
              </a:buClr>
            </a:pPr>
            <a:r>
              <a:rPr lang="en-US" dirty="0"/>
              <a:t>Install </a:t>
            </a:r>
            <a:r>
              <a:rPr lang="en-US" noProof="1"/>
              <a:t>NuGet</a:t>
            </a:r>
            <a:r>
              <a:rPr lang="en-US" dirty="0"/>
              <a:t> packages, manual configuration, create </a:t>
            </a:r>
            <a:br>
              <a:rPr lang="en-US" dirty="0"/>
            </a:br>
            <a:r>
              <a:rPr lang="en-US" dirty="0"/>
              <a:t>EF mappings (models), view models, controllers, views, etc.</a:t>
            </a:r>
          </a:p>
          <a:p>
            <a:r>
              <a:rPr lang="en-US" dirty="0"/>
              <a:t>Required </a:t>
            </a:r>
            <a:r>
              <a:rPr lang="en-US" noProof="1"/>
              <a:t>NuGet</a:t>
            </a:r>
            <a:r>
              <a:rPr lang="en-US" dirty="0"/>
              <a:t> package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Microsoft.AspNetCore.Identity.EntityFrameworkCore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 System Setup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67B80-D8D1-4E8C-A74B-82A95ECC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36" y="2127011"/>
            <a:ext cx="2554778" cy="12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33963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ApplicationDbContext.cs</a:t>
            </a:r>
          </a:p>
          <a:p>
            <a:pPr lvl="1"/>
            <a:r>
              <a:rPr lang="en-US" dirty="0"/>
              <a:t>Holds the EF data context </a:t>
            </a:r>
            <a:endParaRPr lang="en-US" noProof="1"/>
          </a:p>
          <a:p>
            <a:pPr lvl="1"/>
            <a:r>
              <a:rPr lang="en-US" dirty="0"/>
              <a:t>Provides access to the application</a:t>
            </a:r>
            <a:r>
              <a:rPr lang="bg-BG" dirty="0"/>
              <a:t>'</a:t>
            </a:r>
            <a:r>
              <a:rPr lang="en-US" dirty="0"/>
              <a:t>s data using model objects</a:t>
            </a:r>
            <a:endParaRPr lang="en-US" noProof="1"/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Startup.cs</a:t>
            </a:r>
          </a:p>
          <a:p>
            <a:pPr lvl="1"/>
            <a:r>
              <a:rPr lang="en-US" dirty="0"/>
              <a:t>Can configure cookie-based (or JWT) authentication</a:t>
            </a:r>
          </a:p>
          <a:p>
            <a:pPr lvl="1"/>
            <a:r>
              <a:rPr lang="en-US" dirty="0"/>
              <a:t>May enable external login (e.g. Facebook login)</a:t>
            </a:r>
            <a:endParaRPr lang="bg-BG" dirty="0"/>
          </a:p>
          <a:p>
            <a:pPr lvl="1"/>
            <a:r>
              <a:rPr lang="en-US" dirty="0"/>
              <a:t>Can change default identity settings</a:t>
            </a:r>
          </a:p>
          <a:p>
            <a:pPr lvl="1"/>
            <a:r>
              <a:rPr lang="en-US" dirty="0"/>
              <a:t>Can enable </a:t>
            </a:r>
            <a:r>
              <a:rPr lang="en-US" dirty="0" err="1"/>
              <a:t>RoleManager</a:t>
            </a:r>
            <a:r>
              <a:rPr lang="en-US" dirty="0"/>
              <a:t> with 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AddRoles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IdentityRole</a:t>
            </a:r>
            <a:r>
              <a:rPr lang="en-US" dirty="0">
                <a:solidFill>
                  <a:schemeClr val="bg1"/>
                </a:solidFill>
              </a:rPr>
              <a:t>&gt;()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ASP.NET Core Project Template Authentication</a:t>
            </a:r>
            <a:r>
              <a:rPr lang="bg-BG" sz="3500" dirty="0"/>
              <a:t> </a:t>
            </a:r>
            <a:endParaRPr lang="en-US" sz="3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 descr="C:\Users\Roy Jones Jr\Desktop\database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524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y Jones Jr\Desktop\Images\Apps-preferences-desktop-user-passwor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369" y="38771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0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Password settings </a:t>
            </a:r>
            <a:r>
              <a:rPr lang="en-US" dirty="0"/>
              <a:t>– can be defined in </a:t>
            </a:r>
            <a:r>
              <a:rPr lang="en-US" b="1" noProof="1">
                <a:solidFill>
                  <a:schemeClr val="bg1"/>
                </a:solidFill>
              </a:rPr>
              <a:t>Startup.cs</a:t>
            </a:r>
          </a:p>
          <a:p>
            <a:endParaRPr lang="en-US" noProof="1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ASP.NET Core Project Template Authentication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220200" y="4250049"/>
            <a:ext cx="2494800" cy="1053606"/>
            <a:chOff x="8228012" y="4769963"/>
            <a:chExt cx="3320313" cy="140223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053269" y="4769963"/>
              <a:ext cx="1495056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Roy Jones Jr\Desktop\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012" y="4769963"/>
              <a:ext cx="1498599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 Placeholder 5"/>
          <p:cNvSpPr txBox="1">
            <a:spLocks/>
          </p:cNvSpPr>
          <p:nvPr/>
        </p:nvSpPr>
        <p:spPr>
          <a:xfrm>
            <a:off x="503235" y="1870842"/>
            <a:ext cx="11277602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  ...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services.</a:t>
            </a:r>
            <a:r>
              <a:rPr lang="en-US" sz="2000" dirty="0">
                <a:solidFill>
                  <a:schemeClr val="bg1"/>
                </a:solidFill>
                <a:effectLst/>
              </a:rPr>
              <a:t>AddDefaultIdentity</a:t>
            </a:r>
            <a:r>
              <a:rPr lang="en-US" sz="2000" dirty="0">
                <a:solidFill>
                  <a:schemeClr val="tx1"/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IdentityUser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&gt;(options =&gt;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// Password, lockout, emails, etc.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 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options.Password.RequireNonAlphanumeric</a:t>
            </a:r>
            <a:r>
              <a:rPr lang="en-US" sz="2000" dirty="0">
                <a:solidFill>
                  <a:schemeClr val="tx1"/>
                </a:solidFill>
                <a:effectLst/>
              </a:rPr>
              <a:t> = false;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})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.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AddDefaultUI</a:t>
            </a:r>
            <a:r>
              <a:rPr lang="en-US" sz="2000" dirty="0">
                <a:solidFill>
                  <a:schemeClr val="tx1"/>
                </a:solidFill>
                <a:effectLst/>
              </a:rPr>
              <a:t>(UIFramework.Bootstrap4)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.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AddRoles</a:t>
            </a:r>
            <a:r>
              <a:rPr lang="en-US" sz="2000" dirty="0">
                <a:solidFill>
                  <a:schemeClr val="tx1"/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IdentityRole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.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AddEntityFrameworkStores</a:t>
            </a:r>
            <a:r>
              <a:rPr lang="en-US" sz="2000" dirty="0">
                <a:solidFill>
                  <a:schemeClr val="tx1"/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ApplicationDbContext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3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Security in ASP.NET Core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Common security problems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XSS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CSRF/XSRF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ASP.NET Core Identity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Extending &amp; Scaffolding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JWT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314742"/>
            <a:ext cx="103632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var newUser = new ApplicationUser()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UserName = "maria",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Email = "mm@gmail.com",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PhoneNumber = "+359 2 981 981"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};</a:t>
            </a:r>
          </a:p>
          <a:p>
            <a:endParaRPr lang="en-US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var result = </a:t>
            </a:r>
            <a:r>
              <a:rPr lang="en-US" noProof="1">
                <a:solidFill>
                  <a:schemeClr val="bg1"/>
                </a:solidFill>
                <a:effectLst/>
              </a:rPr>
              <a:t>await userManager.CreateAsync</a:t>
            </a:r>
            <a:r>
              <a:rPr lang="en-US" noProof="1">
                <a:solidFill>
                  <a:schemeClr val="tx1"/>
                </a:solidFill>
                <a:effectLst/>
              </a:rPr>
              <a:t>(newUser, "S0m3@Pa$$");</a:t>
            </a:r>
          </a:p>
          <a:p>
            <a:endParaRPr lang="en-US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if (result.Succeeded)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// User registered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// </a:t>
            </a:r>
            <a:r>
              <a:rPr lang="en-US" noProof="1">
                <a:solidFill>
                  <a:schemeClr val="bg1"/>
                </a:solidFill>
                <a:effectLst/>
              </a:rPr>
              <a:t>result.Errors </a:t>
            </a:r>
            <a:r>
              <a:rPr lang="en-US" noProof="1">
                <a:solidFill>
                  <a:schemeClr val="tx1"/>
                </a:solidFill>
                <a:effectLst/>
              </a:rPr>
              <a:t>holds the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4346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Login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</a:rPr>
              <a:t>Logout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 / Logout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857828"/>
            <a:ext cx="10363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bool rememberMe = true;</a:t>
            </a:r>
          </a:p>
          <a:p>
            <a:r>
              <a:rPr lang="en-US" noProof="1">
                <a:effectLst/>
              </a:rPr>
              <a:t>bool shouldLockout = false;</a:t>
            </a:r>
          </a:p>
          <a:p>
            <a:r>
              <a:rPr lang="en-US" noProof="1">
                <a:effectLst/>
              </a:rPr>
              <a:t>var signInStatus = </a:t>
            </a:r>
            <a:r>
              <a:rPr lang="en-US" noProof="1">
                <a:solidFill>
                  <a:schemeClr val="bg1"/>
                </a:solidFill>
                <a:effectLst/>
              </a:rPr>
              <a:t>await signInManager.PasswordSignInAsync</a:t>
            </a:r>
            <a:r>
              <a:rPr lang="en-US" noProof="1">
                <a:effectLst/>
              </a:rPr>
              <a:t>(</a:t>
            </a:r>
          </a:p>
          <a:p>
            <a:r>
              <a:rPr lang="en-US" noProof="1">
                <a:effectLst/>
              </a:rPr>
              <a:t>    "maria", "S0m3@Pa$$", rememberMe, shouldLockout);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if (signInStatus.Succeeded)</a:t>
            </a:r>
          </a:p>
          <a:p>
            <a:r>
              <a:rPr lang="en-US" noProof="1">
                <a:effectLst/>
              </a:rPr>
              <a:t>    // Sucessfull login</a:t>
            </a:r>
          </a:p>
          <a:p>
            <a:r>
              <a:rPr lang="en-US" noProof="1">
                <a:effectLst/>
              </a:rPr>
              <a:t>else</a:t>
            </a:r>
          </a:p>
          <a:p>
            <a:r>
              <a:rPr lang="en-US" noProof="1">
                <a:effectLst/>
              </a:rPr>
              <a:t>    // Login failed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14400" y="6019801"/>
            <a:ext cx="103632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await signInManager.</a:t>
            </a:r>
            <a:r>
              <a:rPr lang="en-US" noProof="1">
                <a:solidFill>
                  <a:schemeClr val="bg1"/>
                </a:solidFill>
                <a:effectLst/>
              </a:rPr>
              <a:t>SignOutAsync</a:t>
            </a:r>
            <a:r>
              <a:rPr lang="en-US" noProof="1">
                <a:effectLst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924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Use the [</a:t>
            </a:r>
            <a:r>
              <a:rPr lang="en-US" sz="3000" b="1" dirty="0">
                <a:solidFill>
                  <a:schemeClr val="bg1"/>
                </a:solidFill>
              </a:rPr>
              <a:t>Authorize</a:t>
            </a:r>
            <a:r>
              <a:rPr lang="en-US" sz="3000" dirty="0"/>
              <a:t>] and </a:t>
            </a:r>
            <a:r>
              <a:rPr lang="en-US" sz="3000" noProof="1"/>
              <a:t>[</a:t>
            </a:r>
            <a:r>
              <a:rPr lang="en-US" sz="3000" b="1" noProof="1">
                <a:solidFill>
                  <a:schemeClr val="bg1"/>
                </a:solidFill>
              </a:rPr>
              <a:t>AllowAnonymous</a:t>
            </a:r>
            <a:r>
              <a:rPr lang="en-US" sz="3000" noProof="1"/>
              <a:t>]</a:t>
            </a:r>
            <a:r>
              <a:rPr lang="en-US" sz="3000" dirty="0"/>
              <a:t> attributes to configure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Authorized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Anonymous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for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Authorization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2362201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Authorize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public class AccountController : Controller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// GET: /Account/Login (</a:t>
            </a:r>
            <a:r>
              <a:rPr lang="en-US" noProof="1">
                <a:solidFill>
                  <a:schemeClr val="bg1"/>
                </a:solidFill>
                <a:effectLst/>
              </a:rPr>
              <a:t>anonymous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AllowAnonymous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  public async Task&lt;IActionResult&gt; Login(string returnUrl) { … }</a:t>
            </a:r>
          </a:p>
          <a:p>
            <a:r>
              <a:rPr lang="en-US" noProof="1">
                <a:effectLst/>
              </a:rPr>
              <a:t>  </a:t>
            </a:r>
          </a:p>
          <a:p>
            <a:r>
              <a:rPr lang="en-US" noProof="1">
                <a:effectLst/>
              </a:rPr>
              <a:t>  // POST: /Account/LogOff (</a:t>
            </a:r>
            <a:r>
              <a:rPr lang="en-US" noProof="1">
                <a:solidFill>
                  <a:schemeClr val="bg1"/>
                </a:solidFill>
                <a:effectLst/>
              </a:rPr>
              <a:t>for logged-in users only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[HttpPost]</a:t>
            </a:r>
          </a:p>
          <a:p>
            <a:r>
              <a:rPr lang="en-US" noProof="1">
                <a:effectLst/>
              </a:rPr>
              <a:t>  public async Task&lt;IActionResult&gt; Logout() { … }</a:t>
            </a:r>
          </a:p>
          <a:p>
            <a:r>
              <a:rPr lang="en-US" noProof="1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2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Currently Logged-In User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40655" y="1290446"/>
            <a:ext cx="8240637" cy="251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effectLst/>
              </a:rPr>
              <a:t>// GET: /Account/Roles (for logged-in users only)</a:t>
            </a:r>
          </a:p>
          <a:p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sz="18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sz="1800" noProof="1">
                <a:effectLst/>
              </a:rPr>
              <a:t>public ActionResult Roles()</a:t>
            </a:r>
          </a:p>
          <a:p>
            <a:r>
              <a:rPr lang="en-US" sz="1800" noProof="1">
                <a:effectLst/>
              </a:rPr>
              <a:t>{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userManager.GetUserAsync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this</a:t>
            </a:r>
            <a:r>
              <a:rPr lang="en-US" sz="1800" noProof="1"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1800" noProof="1">
                <a:effectLst/>
              </a:rPr>
              <a:t>);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roles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userManager.GetRolesAsync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);</a:t>
            </a:r>
          </a:p>
          <a:p>
            <a:r>
              <a:rPr lang="en-US" sz="1800" noProof="1">
                <a:effectLst/>
              </a:rPr>
              <a:t>    ...</a:t>
            </a:r>
          </a:p>
          <a:p>
            <a:r>
              <a:rPr lang="en-US" sz="1800" noProof="1"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FFD27A-5549-4326-ADE0-E1BBAA7F7219}"/>
              </a:ext>
            </a:extLst>
          </p:cNvPr>
          <p:cNvSpPr txBox="1">
            <a:spLocks/>
          </p:cNvSpPr>
          <p:nvPr/>
        </p:nvSpPr>
        <p:spPr>
          <a:xfrm>
            <a:off x="2435469" y="4038494"/>
            <a:ext cx="9130944" cy="251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effectLst/>
              </a:rPr>
              <a:t>// GET: /Account/Data (for logged-in users only)</a:t>
            </a:r>
          </a:p>
          <a:p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sz="18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sz="1800" noProof="1">
                <a:effectLst/>
              </a:rPr>
              <a:t>public ActionResult Data()</a:t>
            </a:r>
          </a:p>
          <a:p>
            <a:r>
              <a:rPr lang="en-US" sz="1800" noProof="1">
                <a:effectLst/>
              </a:rPr>
              <a:t>{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currentUserUsername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userManager.GetUserName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this</a:t>
            </a:r>
            <a:r>
              <a:rPr lang="en-US" sz="1800" noProof="1"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1800" noProof="1">
                <a:effectLst/>
              </a:rPr>
              <a:t>);</a:t>
            </a:r>
            <a:br>
              <a:rPr lang="en-US" sz="1800" noProof="1">
                <a:effectLst/>
              </a:rPr>
            </a:br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currentUserId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userManager.GetUserIdAsync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this</a:t>
            </a:r>
            <a:r>
              <a:rPr lang="en-US" sz="1800" noProof="1"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1800" noProof="1">
                <a:effectLst/>
              </a:rPr>
              <a:t>);</a:t>
            </a:r>
          </a:p>
          <a:p>
            <a:r>
              <a:rPr lang="en-US" sz="1800" noProof="1">
                <a:effectLst/>
              </a:rPr>
              <a:t>    ...</a:t>
            </a:r>
          </a:p>
          <a:p>
            <a:r>
              <a:rPr lang="en-US" sz="1800" noProof="1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263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noProof="1"/>
              <a:t>Adding a User to existing role: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Add User to a Role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noProof="1" dirty="0" smtClean="0"/>
              <a:pPr/>
              <a:t>24</a:t>
            </a:fld>
            <a:endParaRPr lang="en-US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8200" y="2057401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var roleName = "Administrator";</a:t>
            </a:r>
          </a:p>
          <a:p>
            <a:r>
              <a:rPr lang="en-US" noProof="1">
                <a:effectLst/>
              </a:rPr>
              <a:t>var roleExists = await roleManager.RoleExistsAsync(roleName);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if (roleExists)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 var user = await userManager.GetUserAsync(User);</a:t>
            </a:r>
          </a:p>
          <a:p>
            <a:r>
              <a:rPr lang="en-US" noProof="1">
                <a:effectLst/>
              </a:rPr>
              <a:t>    var result = </a:t>
            </a:r>
            <a:r>
              <a:rPr lang="en-US" noProof="1">
                <a:solidFill>
                  <a:schemeClr val="bg1"/>
                </a:solidFill>
                <a:effectLst/>
              </a:rPr>
              <a:t>await userManager.AddToRoleAsync</a:t>
            </a:r>
            <a:r>
              <a:rPr lang="en-US" noProof="1">
                <a:effectLst/>
              </a:rPr>
              <a:t>(user, roleName);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    if (result.Succeeded) </a:t>
            </a:r>
          </a:p>
          <a:p>
            <a:r>
              <a:rPr lang="en-US" noProof="1">
                <a:effectLst/>
              </a:rPr>
              <a:t>        // The user is now Administrator</a:t>
            </a:r>
          </a:p>
          <a:p>
            <a:r>
              <a:rPr lang="en-US" noProof="1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76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Give access only to Users in Role "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r>
              <a:rPr lang="en-US" dirty="0"/>
              <a:t>":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 access if User</a:t>
            </a:r>
            <a:r>
              <a:rPr lang="bg-BG" dirty="0"/>
              <a:t>'</a:t>
            </a:r>
            <a:r>
              <a:rPr lang="en-US" dirty="0"/>
              <a:t>s Role is "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Trainer</a:t>
            </a:r>
            <a:r>
              <a:rPr lang="en-US" dirty="0"/>
              <a:t>":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 Logged-In User in Certain Role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1981200"/>
            <a:ext cx="105156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[Authorize(Roles="Administrator")]</a:t>
            </a:r>
          </a:p>
          <a:p>
            <a:r>
              <a:rPr lang="en-US" noProof="1">
                <a:effectLst/>
              </a:rPr>
              <a:t>public class AdminController : Controller</a:t>
            </a:r>
          </a:p>
          <a:p>
            <a:r>
              <a:rPr lang="en-US" noProof="1">
                <a:effectLst/>
              </a:rPr>
              <a:t>{ … }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0" y="4128797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[Authorize(Roles="User, Student, Trainer")]</a:t>
            </a:r>
          </a:p>
          <a:p>
            <a:r>
              <a:rPr lang="en-US" noProof="1">
                <a:effectLst/>
              </a:rPr>
              <a:t>public ActionResult Roles()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…</a:t>
            </a:r>
          </a:p>
          <a:p>
            <a:r>
              <a:rPr lang="en-US" noProof="1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06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Currently Logged-In User's Role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495486"/>
            <a:ext cx="10363200" cy="4540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// GET: /Home/Admin (for logged-in admins only)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Authorize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public ActionResult Admin()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 if (</a:t>
            </a:r>
            <a:r>
              <a:rPr lang="en-US" noProof="1">
                <a:solidFill>
                  <a:schemeClr val="bg1"/>
                </a:solidFill>
                <a:effectLst/>
              </a:rPr>
              <a:t>this.User.IsInRole("Administrator")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  {</a:t>
            </a:r>
          </a:p>
          <a:p>
            <a:r>
              <a:rPr lang="en-US" noProof="1">
                <a:effectLst/>
              </a:rPr>
              <a:t>        ViewBag.Message = "Welcome to the admin area!";</a:t>
            </a:r>
          </a:p>
          <a:p>
            <a:r>
              <a:rPr lang="en-US" noProof="1">
                <a:effectLst/>
              </a:rPr>
              <a:t>        return View();</a:t>
            </a:r>
          </a:p>
          <a:p>
            <a:r>
              <a:rPr lang="en-US" noProof="1">
                <a:effectLst/>
              </a:rPr>
              <a:t>    }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    return this.View("Unauthorized");</a:t>
            </a:r>
          </a:p>
          <a:p>
            <a:r>
              <a:rPr lang="en-US" noProof="1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7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5D055-ABDF-400C-9EB4-041304A40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UserManager&lt;TUser&gt; </a:t>
            </a:r>
            <a:r>
              <a:rPr lang="en-US" sz="3000" noProof="1"/>
              <a:t>- APIs </a:t>
            </a:r>
            <a:r>
              <a:rPr lang="en-US" sz="3000" dirty="0"/>
              <a:t>for managing users in a persistence 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2578DC-39C0-4DC9-82AF-813906DD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User 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B48CC-776A-47CA-A8B9-DDE9311FA1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7C5A-C09A-489A-A406-6692F6820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13223"/>
              </p:ext>
            </p:extLst>
          </p:nvPr>
        </p:nvGraphicFramePr>
        <p:xfrm>
          <a:off x="360066" y="1951453"/>
          <a:ext cx="11471867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14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3072189">
                  <a:extLst>
                    <a:ext uri="{9D8B030D-6E8A-4147-A177-3AD203B41FA5}">
                      <a16:colId xmlns:a16="http://schemas.microsoft.com/office/drawing/2014/main" val="673176494"/>
                    </a:ext>
                  </a:extLst>
                </a:gridCol>
                <a:gridCol w="5565531">
                  <a:extLst>
                    <a:ext uri="{9D8B030D-6E8A-4147-A177-3AD203B41FA5}">
                      <a16:colId xmlns:a16="http://schemas.microsoft.com/office/drawing/2014/main" val="2411368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2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AddClaimsAsync(…)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GenerateChangeEmailTokenAsync(…)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AddToRoleAsync(…)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FindByIdAsync(…)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GenerateEmailConfirmationTokenAsync(…)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IsInRoleAsync(…)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FindByNameAsync(…)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GeneratePasswordResetTokenAsync(…)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GetUserId(…)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GetAuthenticationTokenAsync(…)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ConfirmEmailAsync(…)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IsEmailConfirmedAsync(…)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ChangeEmailAsync(…)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GetRolesAsync(…)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CreateSecurityTokenAsync(…)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CreateAsync(…)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GetUserAsync(…)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ResetPasswordAsync(…)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107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DeleteAsync(…)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CheckPasswordAsync(…)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RemoveFromRoleAsync(…)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56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Dispose(…)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UpdateAsync(…)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RemoveClaimsAsync(…)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879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2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C0393-EB76-4AC4-8136-59CFA8526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identity is a common technique used in applications</a:t>
            </a:r>
          </a:p>
          <a:p>
            <a:pPr lvl="1"/>
            <a:r>
              <a:rPr lang="en-US" sz="3000" dirty="0"/>
              <a:t>Applications acquire identity info about their users through </a:t>
            </a:r>
            <a:r>
              <a:rPr lang="en-US" sz="3000" b="1" dirty="0">
                <a:solidFill>
                  <a:schemeClr val="bg1"/>
                </a:solidFill>
              </a:rPr>
              <a:t>Claims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 is a statement that one subject makes about itself</a:t>
            </a:r>
          </a:p>
          <a:p>
            <a:pPr lvl="1"/>
            <a:r>
              <a:rPr lang="en-US" sz="3000" dirty="0"/>
              <a:t>It can be about a name, group, ethnicity, privilege, association etc.</a:t>
            </a:r>
          </a:p>
          <a:p>
            <a:pPr lvl="1"/>
            <a:r>
              <a:rPr lang="en-US" sz="3000" dirty="0"/>
              <a:t>The subject making the claim is a </a:t>
            </a:r>
            <a:r>
              <a:rPr lang="en-US" sz="3000" b="1" dirty="0">
                <a:solidFill>
                  <a:schemeClr val="bg1"/>
                </a:solidFill>
              </a:rPr>
              <a:t>provider</a:t>
            </a:r>
            <a:endParaRPr lang="en-US" sz="3000" dirty="0"/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identity </a:t>
            </a:r>
            <a:r>
              <a:rPr lang="en-US" sz="3200" b="1" dirty="0">
                <a:solidFill>
                  <a:schemeClr val="bg1"/>
                </a:solidFill>
              </a:rPr>
              <a:t>simplifies</a:t>
            </a:r>
            <a:r>
              <a:rPr lang="en-US" sz="3200" dirty="0"/>
              <a:t> authentication logic</a:t>
            </a:r>
          </a:p>
          <a:p>
            <a:pPr lvl="1"/>
            <a:r>
              <a:rPr lang="en-US" sz="3000" dirty="0"/>
              <a:t>Commonly used in individual application parts, or micro-apps</a:t>
            </a:r>
          </a:p>
          <a:p>
            <a:pPr lvl="1"/>
            <a:r>
              <a:rPr lang="en-US" sz="3000" dirty="0"/>
              <a:t>No mechanism is required for </a:t>
            </a:r>
            <a:r>
              <a:rPr lang="en-US" sz="3000" b="1" dirty="0">
                <a:solidFill>
                  <a:schemeClr val="bg1"/>
                </a:solidFill>
              </a:rPr>
              <a:t>account creation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modification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ABB0E-7DB1-40E0-829A-F3C2510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65D62-950A-4254-9A0C-F622EB0AD9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2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A46EB-698C-4FCF-85D7-85B22510D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</a:t>
            </a:r>
            <a:r>
              <a:rPr lang="en-US" sz="3200" noProof="1"/>
              <a:t>auth</a:t>
            </a:r>
            <a:r>
              <a:rPr lang="en-US" sz="3200" dirty="0"/>
              <a:t> checks are </a:t>
            </a:r>
            <a:r>
              <a:rPr lang="en-US" sz="3200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sz="3000" dirty="0"/>
              <a:t>The developer embeds them against a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or an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</a:p>
          <a:p>
            <a:pPr lvl="1"/>
            <a:r>
              <a:rPr lang="en-US" sz="3000" dirty="0"/>
              <a:t>The developer specifies </a:t>
            </a:r>
            <a:r>
              <a:rPr lang="en-US" sz="3000" b="1" dirty="0">
                <a:solidFill>
                  <a:schemeClr val="bg1"/>
                </a:solidFill>
              </a:rPr>
              <a:t>required claims </a:t>
            </a:r>
            <a:r>
              <a:rPr lang="en-US" sz="3000" dirty="0"/>
              <a:t>to access the functionality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requirements</a:t>
            </a:r>
            <a:r>
              <a:rPr lang="en-US" sz="3200" dirty="0"/>
              <a:t> are policy based</a:t>
            </a:r>
          </a:p>
          <a:p>
            <a:pPr lvl="1"/>
            <a:r>
              <a:rPr lang="en-US" sz="3000" dirty="0"/>
              <a:t>The developer must register a policy expressing claims requirements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name-value</a:t>
            </a:r>
            <a:r>
              <a:rPr lang="en-US" sz="3200" dirty="0"/>
              <a:t> pairs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BB8F5-0E51-40F9-9520-F1C66D85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F96F6-82FE-48C3-B893-633421CB3A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B0B4D-F429-465D-9FBB-568F0121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62" y="4404399"/>
            <a:ext cx="6392167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3A620-9D8C-4935-800C-91ADCF39B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simplest type of </a:t>
            </a:r>
            <a:r>
              <a:rPr lang="en-US" sz="3000" b="1" dirty="0">
                <a:solidFill>
                  <a:schemeClr val="bg1"/>
                </a:solidFill>
              </a:rPr>
              <a:t>claim</a:t>
            </a:r>
            <a:r>
              <a:rPr lang="en-US" sz="3000" dirty="0"/>
              <a:t> policy checks only for the </a:t>
            </a:r>
            <a:r>
              <a:rPr lang="en-US" sz="3000" b="1" dirty="0">
                <a:solidFill>
                  <a:schemeClr val="bg1"/>
                </a:solidFill>
              </a:rPr>
              <a:t>presence</a:t>
            </a:r>
            <a:r>
              <a:rPr lang="en-US" sz="3000" dirty="0"/>
              <a:t> of a claim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 of the </a:t>
            </a:r>
            <a:r>
              <a:rPr lang="en-US" sz="2800" b="1" dirty="0">
                <a:solidFill>
                  <a:schemeClr val="bg1"/>
                </a:solidFill>
              </a:rPr>
              <a:t>claim</a:t>
            </a:r>
            <a:r>
              <a:rPr lang="en-US" sz="2800" dirty="0"/>
              <a:t> is not checked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9AF33A-0265-474E-9D33-D05DB9D2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1A866-6D93-4453-84EE-936F1C92C7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597A67-9D35-42D2-A263-9DCCFD71E092}"/>
              </a:ext>
            </a:extLst>
          </p:cNvPr>
          <p:cNvSpPr txBox="1">
            <a:spLocks/>
          </p:cNvSpPr>
          <p:nvPr/>
        </p:nvSpPr>
        <p:spPr>
          <a:xfrm>
            <a:off x="914400" y="2369918"/>
            <a:ext cx="10363200" cy="224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600" noProof="1">
                <a:effectLst/>
              </a:rPr>
              <a:t>public void </a:t>
            </a:r>
            <a:r>
              <a:rPr lang="en-US" sz="16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noProof="1">
                <a:effectLst/>
              </a:rPr>
              <a:t>(IServiceCollection services)</a:t>
            </a:r>
          </a:p>
          <a:p>
            <a:r>
              <a:rPr lang="en-US" sz="1600" noProof="1">
                <a:effectLst/>
              </a:rPr>
              <a:t>{</a:t>
            </a:r>
          </a:p>
          <a:p>
            <a:r>
              <a:rPr lang="en-US" sz="1600" noProof="1">
                <a:effectLst/>
              </a:rPr>
              <a:t>    ...</a:t>
            </a:r>
          </a:p>
          <a:p>
            <a:r>
              <a:rPr lang="en-US" sz="1600" noProof="1">
                <a:effectLst/>
              </a:rPr>
              <a:t>    services.</a:t>
            </a:r>
            <a:r>
              <a:rPr lang="en-US" sz="1600" noProof="1">
                <a:solidFill>
                  <a:schemeClr val="bg1"/>
                </a:solidFill>
                <a:effectLst/>
              </a:rPr>
              <a:t>AddAuthorization</a:t>
            </a:r>
            <a:r>
              <a:rPr lang="en-US" sz="1600" noProof="1">
                <a:effectLst/>
              </a:rPr>
              <a:t>(options =&gt;</a:t>
            </a:r>
          </a:p>
          <a:p>
            <a:r>
              <a:rPr lang="en-US" sz="1600" noProof="1">
                <a:effectLst/>
              </a:rPr>
              <a:t>    {</a:t>
            </a:r>
          </a:p>
          <a:p>
            <a:r>
              <a:rPr lang="en-US" sz="1600" noProof="1">
                <a:effectLst/>
              </a:rPr>
              <a:t>        options.</a:t>
            </a:r>
            <a:r>
              <a:rPr lang="en-US" sz="1600" noProof="1">
                <a:solidFill>
                  <a:schemeClr val="bg1"/>
                </a:solidFill>
                <a:effectLst/>
              </a:rPr>
              <a:t>AddPolicy</a:t>
            </a:r>
            <a:r>
              <a:rPr lang="en-US" sz="1600" noProof="1">
                <a:effectLst/>
              </a:rPr>
              <a:t>("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EmployeeOnly</a:t>
            </a:r>
            <a:r>
              <a:rPr lang="en-US" sz="1600" noProof="1">
                <a:effectLst/>
              </a:rPr>
              <a:t>", </a:t>
            </a:r>
            <a:r>
              <a:rPr lang="en-US" sz="1600" noProof="1">
                <a:solidFill>
                  <a:schemeClr val="bg1"/>
                </a:solidFill>
                <a:effectLst/>
              </a:rPr>
              <a:t>policy</a:t>
            </a:r>
            <a:r>
              <a:rPr lang="en-US" sz="1600" noProof="1">
                <a:effectLst/>
              </a:rPr>
              <a:t> =&gt; policy.</a:t>
            </a:r>
            <a:r>
              <a:rPr lang="en-US" sz="1600" noProof="1">
                <a:solidFill>
                  <a:schemeClr val="bg1"/>
                </a:solidFill>
                <a:effectLst/>
              </a:rPr>
              <a:t>RequireClaim</a:t>
            </a:r>
            <a:r>
              <a:rPr lang="en-US" sz="1600" noProof="1">
                <a:effectLst/>
              </a:rPr>
              <a:t>("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EmployeeNumber</a:t>
            </a:r>
            <a:r>
              <a:rPr lang="en-US" sz="1600" noProof="1">
                <a:effectLst/>
              </a:rPr>
              <a:t>"));</a:t>
            </a:r>
          </a:p>
          <a:p>
            <a:r>
              <a:rPr lang="en-US" sz="1600" noProof="1">
                <a:effectLst/>
              </a:rPr>
              <a:t>    });</a:t>
            </a:r>
          </a:p>
          <a:p>
            <a:r>
              <a:rPr lang="en-US" sz="1600" noProof="1"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D4C5D52-4270-42F7-B47F-2808A50F6EF7}"/>
              </a:ext>
            </a:extLst>
          </p:cNvPr>
          <p:cNvSpPr txBox="1">
            <a:spLocks/>
          </p:cNvSpPr>
          <p:nvPr/>
        </p:nvSpPr>
        <p:spPr>
          <a:xfrm>
            <a:off x="914400" y="4826779"/>
            <a:ext cx="10363200" cy="17024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600" noProof="1">
                <a:effectLst/>
              </a:rPr>
              <a:t>[</a:t>
            </a:r>
            <a:r>
              <a:rPr lang="en-US" sz="16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600" noProof="1">
                <a:effectLst/>
              </a:rPr>
              <a:t>(</a:t>
            </a:r>
            <a:r>
              <a:rPr lang="en-US" sz="1600" noProof="1">
                <a:solidFill>
                  <a:schemeClr val="bg1"/>
                </a:solidFill>
                <a:effectLst/>
              </a:rPr>
              <a:t>Policy</a:t>
            </a:r>
            <a:r>
              <a:rPr lang="en-US" sz="1600" noProof="1">
                <a:effectLst/>
              </a:rPr>
              <a:t> = 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EmployeeOnly</a:t>
            </a:r>
            <a:r>
              <a:rPr lang="en-US" sz="1600" noProof="1">
                <a:effectLst/>
              </a:rPr>
              <a:t>")]</a:t>
            </a:r>
          </a:p>
          <a:p>
            <a:r>
              <a:rPr lang="en-US" sz="1600" noProof="1">
                <a:effectLst/>
              </a:rPr>
              <a:t>public IActionResult VacationBalance()</a:t>
            </a:r>
          </a:p>
          <a:p>
            <a:r>
              <a:rPr lang="en-US" sz="1600" noProof="1">
                <a:effectLst/>
              </a:rPr>
              <a:t>{</a:t>
            </a:r>
          </a:p>
          <a:p>
            <a:r>
              <a:rPr lang="en-US" sz="1600" noProof="1">
                <a:solidFill>
                  <a:schemeClr val="accent2"/>
                </a:solidFill>
                <a:effectLst/>
              </a:rPr>
              <a:t>    //This action is accessible only by Identities with the "EmployeeOnly" Claim...</a:t>
            </a:r>
          </a:p>
          <a:p>
            <a:r>
              <a:rPr lang="en-US" sz="1600" noProof="1">
                <a:effectLst/>
              </a:rPr>
              <a:t>    return View(); </a:t>
            </a:r>
          </a:p>
          <a:p>
            <a:r>
              <a:rPr lang="en-US" sz="1600" noProof="1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8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43D17-6EF8-4A34-8DFE-052B19FDC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76325"/>
            <a:ext cx="10961783" cy="768084"/>
          </a:xfrm>
        </p:spPr>
        <p:txBody>
          <a:bodyPr/>
          <a:lstStyle/>
          <a:p>
            <a:r>
              <a:rPr lang="en-US" dirty="0"/>
              <a:t>Identity – Extending &amp; Scaffolding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A8A0-E4E5-4B03-A898-17AF730553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AF266BA-3368-4D0A-9835-B8AC389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4A54EA32-1733-4AF4-801F-9CBB7B7D2C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964" y="1861341"/>
            <a:ext cx="1047749" cy="1047749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CD94B703-D0F9-4E83-948B-83BE02D2873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289" y="1861341"/>
            <a:ext cx="1047749" cy="1047749"/>
          </a:xfrm>
          <a:prstGeom prst="rect">
            <a:avLst/>
          </a:prstGeom>
        </p:spPr>
      </p:pic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CD815154-1DCC-458A-ACAA-1C63DC1CC5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96">
            <a:off x="4240085" y="2411679"/>
            <a:ext cx="1047749" cy="1047749"/>
          </a:xfrm>
          <a:prstGeom prst="rect">
            <a:avLst/>
          </a:prstGeom>
        </p:spPr>
      </p:pic>
      <p:pic>
        <p:nvPicPr>
          <p:cNvPr id="13" name="Graphic 12" descr="Single gear">
            <a:extLst>
              <a:ext uri="{FF2B5EF4-FFF2-40B4-BE49-F238E27FC236}">
                <a16:creationId xmlns:a16="http://schemas.microsoft.com/office/drawing/2014/main" id="{B61D8415-4C67-4837-AE81-E982D1AF18D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9982">
            <a:off x="6879351" y="2411678"/>
            <a:ext cx="1047749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2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F5120-63B2-4C5E-BE7E-79A5FBF7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81436" cy="5561125"/>
          </a:xfrm>
        </p:spPr>
        <p:txBody>
          <a:bodyPr/>
          <a:lstStyle/>
          <a:p>
            <a:r>
              <a:rPr lang="en-US" sz="3200" dirty="0"/>
              <a:t>As of </a:t>
            </a:r>
            <a:r>
              <a:rPr lang="en-US" sz="3200" b="1" dirty="0">
                <a:solidFill>
                  <a:schemeClr val="bg1"/>
                </a:solidFill>
              </a:rPr>
              <a:t>ASP.NET Core 2.</a:t>
            </a:r>
            <a:r>
              <a:rPr lang="bg-BG" sz="3200" b="1" dirty="0">
                <a:solidFill>
                  <a:schemeClr val="bg1"/>
                </a:solidFill>
              </a:rPr>
              <a:t>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Identity</a:t>
            </a:r>
            <a:r>
              <a:rPr lang="en-US" sz="3200" dirty="0"/>
              <a:t> is provided as a </a:t>
            </a:r>
            <a:r>
              <a:rPr lang="en-US" sz="3200" b="1" dirty="0">
                <a:solidFill>
                  <a:schemeClr val="bg1"/>
                </a:solidFill>
              </a:rPr>
              <a:t>Razor Class Library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  <a:r>
              <a:rPr lang="en-US" sz="3200" dirty="0"/>
              <a:t> can be configured to generate source code</a:t>
            </a:r>
          </a:p>
          <a:p>
            <a:pPr lvl="1"/>
            <a:r>
              <a:rPr lang="en-US" dirty="0"/>
              <a:t>If you need to modify the code and change the behavior</a:t>
            </a:r>
          </a:p>
          <a:p>
            <a:r>
              <a:rPr lang="en-US" sz="3200" dirty="0"/>
              <a:t>Most of the necessary code is generated by 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</a:p>
          <a:p>
            <a:pPr lvl="1"/>
            <a:r>
              <a:rPr lang="en-US" dirty="0"/>
              <a:t>Your project will need 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, before the process is complete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  <a:r>
              <a:rPr lang="en-US" sz="3200" dirty="0"/>
              <a:t> generates a helpful </a:t>
            </a:r>
            <a:r>
              <a:rPr lang="en-US" sz="3200" b="1" i="1" dirty="0">
                <a:solidFill>
                  <a:schemeClr val="bg1"/>
                </a:solidFill>
              </a:rPr>
              <a:t>ScaffoldingReadme.txt </a:t>
            </a:r>
            <a:r>
              <a:rPr lang="en-US" sz="3200" dirty="0"/>
              <a:t>file</a:t>
            </a:r>
          </a:p>
          <a:p>
            <a:pPr lvl="1"/>
            <a:r>
              <a:rPr lang="en-US" sz="3000" dirty="0"/>
              <a:t>Contains instructions on what's needed to complete the scaffolding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Source control </a:t>
            </a:r>
            <a:r>
              <a:rPr lang="en-US" sz="3200" dirty="0"/>
              <a:t>is suggested, before attempting </a:t>
            </a:r>
            <a:r>
              <a:rPr lang="en-US" sz="3200" b="1" dirty="0">
                <a:solidFill>
                  <a:schemeClr val="bg1"/>
                </a:solidFill>
              </a:rPr>
              <a:t>scaffolding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252148-19E3-4B22-B097-0B5BF996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ASP.NET Core Identity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664F6-4D68-4962-8D3D-A0748E231B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69B5C5-EC93-4177-9893-3D89DF77FD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47725"/>
            <a:ext cx="10961783" cy="768084"/>
          </a:xfrm>
        </p:spPr>
        <p:txBody>
          <a:bodyPr/>
          <a:lstStyle/>
          <a:p>
            <a:r>
              <a:rPr lang="en-US" dirty="0"/>
              <a:t>Scaffolding ASP.NET Core Identity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1AB03D-7C81-4D90-BBA4-D71021FB88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897806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A3DD-91E9-4EDA-A45D-3E61B09541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256445-3ACC-4EAB-A5C0-60CE9FAEA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08" b="16797"/>
          <a:stretch/>
        </p:blipFill>
        <p:spPr>
          <a:xfrm>
            <a:off x="1624011" y="861646"/>
            <a:ext cx="8943975" cy="36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ApplicationUser.cs</a:t>
            </a:r>
            <a:r>
              <a:rPr lang="en-US" dirty="0"/>
              <a:t> – can add user functionality</a:t>
            </a:r>
            <a:endParaRPr lang="en-US" noProof="1"/>
          </a:p>
          <a:p>
            <a:r>
              <a:rPr lang="en-US" dirty="0"/>
              <a:t>Extends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information for the ASP.NET Core application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derived from </a:t>
            </a:r>
            <a:r>
              <a:rPr lang="en-US" b="1" noProof="1">
                <a:solidFill>
                  <a:schemeClr val="bg1"/>
                </a:solidFill>
              </a:rPr>
              <a:t>IdentityUser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Id</a:t>
            </a:r>
            <a:r>
              <a:rPr lang="en-US" dirty="0"/>
              <a:t> (unique User Id, string holding a </a:t>
            </a:r>
            <a:r>
              <a:rPr lang="en-US" b="1" dirty="0">
                <a:solidFill>
                  <a:schemeClr val="bg1"/>
                </a:solidFill>
              </a:rPr>
              <a:t>GUID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313c241a-29ed-4398-b185-9a143bbd03ef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Username</a:t>
            </a:r>
            <a:r>
              <a:rPr lang="en-US" dirty="0"/>
              <a:t> (unique username), e.g. </a:t>
            </a:r>
            <a:r>
              <a:rPr lang="en-US" b="1" noProof="1">
                <a:solidFill>
                  <a:schemeClr val="bg1"/>
                </a:solidFill>
              </a:rPr>
              <a:t>maria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Email</a:t>
            </a:r>
            <a:r>
              <a:rPr lang="en-US" dirty="0"/>
              <a:t> (email address – can be unique), e.g. </a:t>
            </a:r>
            <a:r>
              <a:rPr lang="en-US" b="1" dirty="0">
                <a:solidFill>
                  <a:schemeClr val="bg1"/>
                </a:solidFill>
              </a:rPr>
              <a:t>mm@gmail.com</a:t>
            </a:r>
          </a:p>
          <a:p>
            <a:r>
              <a:rPr lang="en-US" dirty="0"/>
              <a:t>May hold </a:t>
            </a:r>
            <a:r>
              <a:rPr lang="en-US" b="1" dirty="0">
                <a:solidFill>
                  <a:schemeClr val="bg1"/>
                </a:solidFill>
              </a:rPr>
              <a:t>additional fields</a:t>
            </a:r>
            <a:r>
              <a:rPr lang="en-US" dirty="0"/>
              <a:t>, e.g. first name, last name,</a:t>
            </a:r>
            <a:br>
              <a:rPr lang="en-US" dirty="0"/>
            </a:br>
            <a:r>
              <a:rPr lang="en-US" dirty="0"/>
              <a:t>date of birth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Extending ASP.NET Core Identity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7" name="Picture 3" descr="C:\Users\Roy Jones Jr\Desktop\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2395635"/>
            <a:ext cx="2066730" cy="20667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A2FD4DB-74A4-47C6-A21C-16974765109C}"/>
              </a:ext>
            </a:extLst>
          </p:cNvPr>
          <p:cNvSpPr/>
          <p:nvPr/>
        </p:nvSpPr>
        <p:spPr bwMode="auto">
          <a:xfrm>
            <a:off x="4286865" y="792820"/>
            <a:ext cx="3608437" cy="374968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07DA7-E80E-457E-804F-5B597B23A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783528"/>
            <a:ext cx="10961783" cy="768084"/>
          </a:xfrm>
        </p:spPr>
        <p:txBody>
          <a:bodyPr/>
          <a:lstStyle/>
          <a:p>
            <a:r>
              <a:rPr lang="en-US" dirty="0"/>
              <a:t>Gaining Full Control over Identity 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644B9-E677-40AE-961C-225F051EFF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E2071-4A9C-4E94-9294-D95FD76C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82" y="306388"/>
            <a:ext cx="10198602" cy="54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default identity behavior is replaced with a custom such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implement a custom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and a Custom </a:t>
            </a:r>
            <a:r>
              <a:rPr lang="en-US" b="1" dirty="0">
                <a:solidFill>
                  <a:schemeClr val="bg1"/>
                </a:solidFill>
              </a:rPr>
              <a:t>User Role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Full Identity Control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720969" y="2023578"/>
            <a:ext cx="10363200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public void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noProof="1">
                <a:solidFill>
                  <a:schemeClr val="tx1"/>
                </a:solidFill>
                <a:effectLst/>
              </a:rPr>
              <a:t>(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noProof="1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...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    services.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AddIdentity</a:t>
            </a:r>
            <a:r>
              <a:rPr lang="en-US" sz="2000" noProof="1">
                <a:effectLst/>
              </a:rPr>
              <a:t>&lt;</a:t>
            </a:r>
            <a:r>
              <a:rPr lang="en-US" sz="2000" noProof="1">
                <a:solidFill>
                  <a:schemeClr val="bg1"/>
                </a:solidFill>
                <a:effectLst/>
              </a:rPr>
              <a:t>IdentityUser</a:t>
            </a:r>
            <a:r>
              <a:rPr lang="en-US" sz="2000" noProof="1">
                <a:effectLst/>
              </a:rPr>
              <a:t>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IdentityRole</a:t>
            </a:r>
            <a:r>
              <a:rPr lang="en-US" sz="2000" noProof="1">
                <a:effectLst/>
              </a:rPr>
              <a:t>&gt;()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effectLst/>
              </a:rPr>
              <a:t>// services.AddDefaultIdentity&lt;IdentityUser&gt;()</a:t>
            </a:r>
          </a:p>
          <a:p>
            <a:r>
              <a:rPr lang="en-US" sz="2000" noProof="1">
                <a:effectLst/>
              </a:rPr>
              <a:t>        .AddEntityFrameworkStores&lt;ApplicationDbContext&gt;()</a:t>
            </a:r>
          </a:p>
          <a:p>
            <a:r>
              <a:rPr lang="en-US" sz="2000" noProof="1">
                <a:effectLst/>
              </a:rPr>
              <a:t>        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AddDefaultTokenProviders</a:t>
            </a:r>
            <a:r>
              <a:rPr lang="en-US" sz="2000" noProof="1">
                <a:effectLst/>
              </a:rPr>
              <a:t>();</a:t>
            </a:r>
          </a:p>
          <a:p>
            <a:r>
              <a:rPr lang="en-US" sz="2000" noProof="1">
                <a:effectLst/>
              </a:rPr>
              <a:t>    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36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24483"/>
          </a:xfrm>
        </p:spPr>
        <p:txBody>
          <a:bodyPr>
            <a:normAutofit/>
          </a:bodyPr>
          <a:lstStyle/>
          <a:p>
            <a:r>
              <a:rPr lang="en-US" sz="3200" noProof="1"/>
              <a:t>The following sets the </a:t>
            </a:r>
            <a:r>
              <a:rPr lang="en-US" sz="3200" b="1" noProof="1">
                <a:solidFill>
                  <a:schemeClr val="bg1"/>
                </a:solidFill>
              </a:rPr>
              <a:t>LoginPath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LogoutPath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AccessDeniedPath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Full Identity Control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914400" y="2170334"/>
            <a:ext cx="10363200" cy="3797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public void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noProof="1">
                <a:solidFill>
                  <a:schemeClr val="tx1"/>
                </a:solidFill>
                <a:effectLst/>
              </a:rPr>
              <a:t>(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noProof="1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...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    services.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ConfigureApplicationCookie</a:t>
            </a:r>
            <a:r>
              <a:rPr lang="en-US" sz="2000" noProof="1">
                <a:effectLst/>
              </a:rPr>
              <a:t>(options =&gt;</a:t>
            </a:r>
          </a:p>
          <a:p>
            <a:r>
              <a:rPr lang="en-US" sz="2000" noProof="1">
                <a:effectLst/>
              </a:rPr>
              <a:t>    {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LoginPath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/Identity/Account/Login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LogoutPath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/Identity/Account/Logout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 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AccessDeniedPath</a:t>
            </a:r>
            <a:r>
              <a:rPr lang="en-US" sz="2000" noProof="1">
                <a:effectLst/>
              </a:rPr>
              <a:t> = $"</a:t>
            </a:r>
            <a:r>
              <a:rPr lang="en-US" sz="2000" noProof="1">
                <a:solidFill>
                  <a:schemeClr val="bg1"/>
                </a:solidFill>
                <a:effectLst/>
              </a:rPr>
              <a:t>/Identity/Account/AccessDenied</a:t>
            </a:r>
            <a:r>
              <a:rPr lang="en-US" sz="2000" noProof="1">
                <a:effectLst/>
              </a:rPr>
              <a:t>";</a:t>
            </a:r>
          </a:p>
          <a:p>
            <a:r>
              <a:rPr lang="en-US" sz="2000" noProof="1">
                <a:effectLst/>
              </a:rPr>
              <a:t>    });    </a:t>
            </a:r>
          </a:p>
          <a:p>
            <a:r>
              <a:rPr lang="en-US" sz="2000" noProof="1">
                <a:effectLst/>
              </a:rPr>
              <a:t>    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55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3D339-7BE2-468B-B1FA-E6EC3C133E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986179"/>
            <a:ext cx="10961783" cy="768084"/>
          </a:xfrm>
        </p:spPr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0D1B6-D54C-459F-9DD8-C8F3B7B05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771792"/>
            <a:ext cx="10961783" cy="499819"/>
          </a:xfrm>
        </p:spPr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AFFF0-F813-4E9E-8F70-379F9A1187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204546"/>
            <a:ext cx="2895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JWT</a:t>
            </a:r>
            <a:r>
              <a:rPr lang="en-US" sz="3000" dirty="0"/>
              <a:t> is a method for representing claims between two parties</a:t>
            </a:r>
          </a:p>
          <a:p>
            <a:pPr lvl="1"/>
            <a:r>
              <a:rPr lang="en-US" sz="2800" dirty="0"/>
              <a:t>An open, industry standard – RFC 7519</a:t>
            </a:r>
          </a:p>
          <a:p>
            <a:pPr lvl="1"/>
            <a:r>
              <a:rPr lang="en-US" sz="2800" dirty="0"/>
              <a:t>Easy to use, and at the same time – absolutely secured</a:t>
            </a:r>
          </a:p>
          <a:p>
            <a:r>
              <a:rPr lang="en-US" sz="3000" dirty="0"/>
              <a:t>When the user successfully </a:t>
            </a:r>
            <a:r>
              <a:rPr lang="en-US" sz="3000" b="1" dirty="0">
                <a:solidFill>
                  <a:schemeClr val="bg1"/>
                </a:solidFill>
              </a:rPr>
              <a:t>authenticates</a:t>
            </a:r>
            <a:r>
              <a:rPr lang="en-US" sz="3000" dirty="0"/>
              <a:t> (login) using their credentials: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2"/>
            <a:r>
              <a:rPr lang="en-US" sz="2600" dirty="0"/>
              <a:t>It must be stored (in </a:t>
            </a:r>
            <a:r>
              <a:rPr lang="en-US" sz="2600" b="1" dirty="0">
                <a:solidFill>
                  <a:schemeClr val="bg1"/>
                </a:solidFill>
              </a:rPr>
              <a:t>local</a:t>
            </a:r>
            <a:r>
              <a:rPr lang="en-US" sz="2600" dirty="0"/>
              <a:t> / </a:t>
            </a:r>
            <a:r>
              <a:rPr lang="en-US" sz="2600" b="1" dirty="0">
                <a:solidFill>
                  <a:schemeClr val="bg1"/>
                </a:solidFill>
              </a:rPr>
              <a:t>session</a:t>
            </a:r>
            <a:r>
              <a:rPr lang="en-US" sz="2600" dirty="0"/>
              <a:t> storage, </a:t>
            </a:r>
            <a:r>
              <a:rPr lang="en-US" sz="2600" b="1" dirty="0">
                <a:solidFill>
                  <a:schemeClr val="bg1"/>
                </a:solidFill>
              </a:rPr>
              <a:t>cookies</a:t>
            </a:r>
            <a:r>
              <a:rPr lang="en-US" sz="2600" dirty="0"/>
              <a:t> are also an option)</a:t>
            </a:r>
          </a:p>
          <a:p>
            <a:r>
              <a:rPr lang="en-US" sz="3000" dirty="0"/>
              <a:t>Whenever a protected route is accessed, the user agent sends the </a:t>
            </a:r>
            <a:r>
              <a:rPr lang="en-US" sz="30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6003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FAD76C-A732-4825-84AF-BA65DC58F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5"/>
            <a:ext cx="11818096" cy="556112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Injection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URL/HTTP manipulation attacks (</a:t>
            </a:r>
            <a:r>
              <a:rPr lang="en-US" sz="3000" b="1" dirty="0">
                <a:solidFill>
                  <a:schemeClr val="bg1"/>
                </a:solidFill>
              </a:rPr>
              <a:t>Parameter Tampering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/>
              <a:t>Cross-site Scripting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XSS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/>
              <a:t>Cross-site Request Forgery 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Brute Force Attacks (also </a:t>
            </a:r>
            <a:r>
              <a:rPr lang="en-US" sz="3000" b="1" dirty="0">
                <a:solidFill>
                  <a:schemeClr val="bg1"/>
                </a:solidFill>
              </a:rPr>
              <a:t>DDoS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Insufficient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Control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Too much </a:t>
            </a:r>
            <a:r>
              <a:rPr lang="en-US" sz="3000" b="1" dirty="0">
                <a:solidFill>
                  <a:schemeClr val="bg1"/>
                </a:solidFill>
              </a:rPr>
              <a:t>information</a:t>
            </a:r>
            <a:r>
              <a:rPr lang="en-US" sz="3000" dirty="0"/>
              <a:t> in Errors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Missing </a:t>
            </a:r>
            <a:r>
              <a:rPr lang="en-US" sz="3000" b="1" dirty="0">
                <a:solidFill>
                  <a:schemeClr val="bg1"/>
                </a:solidFill>
              </a:rPr>
              <a:t>SSL</a:t>
            </a:r>
            <a:r>
              <a:rPr lang="en-US" sz="3000" dirty="0"/>
              <a:t> (HTTPS) / </a:t>
            </a:r>
            <a:r>
              <a:rPr lang="en-US" sz="3000" b="1" dirty="0">
                <a:solidFill>
                  <a:schemeClr val="bg1"/>
                </a:solidFill>
              </a:rPr>
              <a:t>MITM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Phishing/Social Engineering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Security flows in other software we use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8C6C4-C51D-4336-B527-FD873271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Web Security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8C4CC-6FCD-4823-9112-CBB3E50EA5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5876B-4056-4F3F-962D-1B5E43722BEF}"/>
              </a:ext>
            </a:extLst>
          </p:cNvPr>
          <p:cNvGrpSpPr/>
          <p:nvPr/>
        </p:nvGrpSpPr>
        <p:grpSpPr>
          <a:xfrm>
            <a:off x="8608452" y="1312129"/>
            <a:ext cx="3797842" cy="3526358"/>
            <a:chOff x="8227265" y="2398834"/>
            <a:chExt cx="3889431" cy="355355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F6A0AA-41A0-47D7-9B11-C95B057943B3}"/>
                </a:ext>
              </a:extLst>
            </p:cNvPr>
            <p:cNvGrpSpPr/>
            <p:nvPr/>
          </p:nvGrpSpPr>
          <p:grpSpPr>
            <a:xfrm>
              <a:off x="8227265" y="2398834"/>
              <a:ext cx="3889431" cy="3553556"/>
              <a:chOff x="8227265" y="2398834"/>
              <a:chExt cx="3889431" cy="355355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20B0442-2192-431C-B96A-7541E3316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5416">
                <a:off x="10339158" y="3270737"/>
                <a:ext cx="1777538" cy="1414624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4ED78A-149B-4040-8227-35B091A079F2}"/>
                  </a:ext>
                </a:extLst>
              </p:cNvPr>
              <p:cNvGrpSpPr/>
              <p:nvPr/>
            </p:nvGrpSpPr>
            <p:grpSpPr>
              <a:xfrm>
                <a:off x="8227265" y="2398834"/>
                <a:ext cx="3668727" cy="3553556"/>
                <a:chOff x="8227264" y="2398834"/>
                <a:chExt cx="3713556" cy="3553556"/>
              </a:xfrm>
            </p:grpSpPr>
            <p:pic>
              <p:nvPicPr>
                <p:cNvPr id="8" name="Graphic 7" descr="Man">
                  <a:extLst>
                    <a:ext uri="{FF2B5EF4-FFF2-40B4-BE49-F238E27FC236}">
                      <a16:creationId xmlns:a16="http://schemas.microsoft.com/office/drawing/2014/main" id="{2E937178-0A01-47C9-BF56-66228FD10C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7264" y="2398834"/>
                  <a:ext cx="3553556" cy="3553556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0045DBB0-C9D5-400A-AE8D-654919C45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27880">
                  <a:off x="8471068" y="3595728"/>
                  <a:ext cx="1609282" cy="1609282"/>
                </a:xfrm>
                <a:prstGeom prst="rect">
                  <a:avLst/>
                </a:prstGeom>
              </p:spPr>
            </p:pic>
            <p:pic>
              <p:nvPicPr>
                <p:cNvPr id="14" name="Graphic 13" descr="Lock">
                  <a:extLst>
                    <a:ext uri="{FF2B5EF4-FFF2-40B4-BE49-F238E27FC236}">
                      <a16:creationId xmlns:a16="http://schemas.microsoft.com/office/drawing/2014/main" id="{7ABC87D2-8119-4080-9982-641D0C2636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21062043">
                  <a:off x="8793835" y="38623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Glasses">
                  <a:extLst>
                    <a:ext uri="{FF2B5EF4-FFF2-40B4-BE49-F238E27FC236}">
                      <a16:creationId xmlns:a16="http://schemas.microsoft.com/office/drawing/2014/main" id="{191B7580-C3D7-48D2-9EA7-EE77077299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96452" y="2439658"/>
                  <a:ext cx="635242" cy="635242"/>
                </a:xfrm>
                <a:prstGeom prst="rect">
                  <a:avLst/>
                </a:prstGeom>
              </p:spPr>
            </p:pic>
            <p:pic>
              <p:nvPicPr>
                <p:cNvPr id="18" name="Graphic 17" descr="Atom">
                  <a:extLst>
                    <a:ext uri="{FF2B5EF4-FFF2-40B4-BE49-F238E27FC236}">
                      <a16:creationId xmlns:a16="http://schemas.microsoft.com/office/drawing/2014/main" id="{A4F1240F-C60D-4BDB-842D-65EA71BFD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0904889" y="389272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19" name="Graphic 18" descr="Atom">
                  <a:extLst>
                    <a:ext uri="{FF2B5EF4-FFF2-40B4-BE49-F238E27FC236}">
                      <a16:creationId xmlns:a16="http://schemas.microsoft.com/office/drawing/2014/main" id="{68A8379F-CDB4-4B92-B9B2-674CBBE8CF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078188" y="375030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20" name="Graphic 19" descr="Atom">
                  <a:extLst>
                    <a:ext uri="{FF2B5EF4-FFF2-40B4-BE49-F238E27FC236}">
                      <a16:creationId xmlns:a16="http://schemas.microsoft.com/office/drawing/2014/main" id="{8F342C15-DEEB-41DF-8D31-971D4E2759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248379" y="3570564"/>
                  <a:ext cx="358020" cy="35802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Atom">
                  <a:extLst>
                    <a:ext uri="{FF2B5EF4-FFF2-40B4-BE49-F238E27FC236}">
                      <a16:creationId xmlns:a16="http://schemas.microsoft.com/office/drawing/2014/main" id="{0DEBCEE1-D1B1-4640-88E3-548009BA4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419998" y="3400256"/>
                  <a:ext cx="388922" cy="388922"/>
                </a:xfrm>
                <a:prstGeom prst="rect">
                  <a:avLst/>
                </a:prstGeom>
              </p:spPr>
            </p:pic>
            <p:pic>
              <p:nvPicPr>
                <p:cNvPr id="22" name="Graphic 21" descr="Atom">
                  <a:extLst>
                    <a:ext uri="{FF2B5EF4-FFF2-40B4-BE49-F238E27FC236}">
                      <a16:creationId xmlns:a16="http://schemas.microsoft.com/office/drawing/2014/main" id="{2FD3C23E-E3ED-4368-89B4-6DE335407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613833" y="3283738"/>
                  <a:ext cx="326987" cy="326987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30289-2AF9-440C-AE4D-C41C6468C57A}"/>
                </a:ext>
              </a:extLst>
            </p:cNvPr>
            <p:cNvSpPr txBox="1"/>
            <p:nvPr/>
          </p:nvSpPr>
          <p:spPr>
            <a:xfrm>
              <a:off x="9618040" y="3351275"/>
              <a:ext cx="850407" cy="56252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Dev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21AF17D-540F-4878-B7BE-D5275A19C9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08" y="4714966"/>
            <a:ext cx="6263226" cy="1233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857E9C-E3D9-4DF7-8695-DD958088AA1A}"/>
              </a:ext>
            </a:extLst>
          </p:cNvPr>
          <p:cNvSpPr txBox="1"/>
          <p:nvPr/>
        </p:nvSpPr>
        <p:spPr>
          <a:xfrm>
            <a:off x="7712978" y="6043961"/>
            <a:ext cx="396694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hlinkClick r:id="rId15"/>
              </a:rPr>
              <a:t>https://www.exploit-db.com/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80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absolutely </a:t>
            </a:r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/>
              <a:t>, </a:t>
            </a:r>
            <a:r>
              <a:rPr lang="en-US" sz="2600" dirty="0"/>
              <a:t>nothing is stored on the server</a:t>
            </a:r>
          </a:p>
          <a:p>
            <a:r>
              <a:rPr lang="en-US" sz="2800" dirty="0"/>
              <a:t>Here is an example of an encoded and decoded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5089" y="3903013"/>
            <a:ext cx="4320911" cy="1557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980" y="3429000"/>
            <a:ext cx="1179127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8148" y="1884561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7347" y="1408006"/>
            <a:ext cx="1295055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8148" y="2350822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8147" y="3637365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8147" y="4102126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8147" y="5379417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8146" y="5862097"/>
            <a:ext cx="4153450" cy="74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2802579"/>
            <a:ext cx="2991398" cy="994073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separated by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5550678"/>
            <a:ext cx="2991398" cy="994073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in a strict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01" y="5539599"/>
            <a:ext cx="2991398" cy="994073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token data does not change the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7" y="2802578"/>
            <a:ext cx="2991398" cy="994073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As any normal auth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JWT 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also has an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expiration</a:t>
            </a:r>
          </a:p>
        </p:txBody>
      </p:sp>
    </p:spTree>
    <p:extLst>
      <p:ext uri="{BB962C8B-B14F-4D97-AF65-F5344CB8AC3E}">
        <p14:creationId xmlns:p14="http://schemas.microsoft.com/office/powerpoint/2010/main" val="24681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48827"/>
            <a:ext cx="11818096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  <a:p>
            <a:pPr lvl="1"/>
            <a:r>
              <a:rPr lang="en-US" sz="3000" dirty="0"/>
              <a:t>We would need a configuration for this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D9EB-57AA-4156-B572-5A80D98ECF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351327" y="2358012"/>
            <a:ext cx="4525474" cy="12197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17AF55C-811A-4734-9336-C3EFED4380CB}"/>
              </a:ext>
            </a:extLst>
          </p:cNvPr>
          <p:cNvSpPr txBox="1">
            <a:spLocks/>
          </p:cNvSpPr>
          <p:nvPr/>
        </p:nvSpPr>
        <p:spPr>
          <a:xfrm>
            <a:off x="351327" y="3664351"/>
            <a:ext cx="4525474" cy="2997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": "super-secret"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"Logging":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"LogLevel":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"Default": "Warning"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"AllowedHosts": "*"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0BDC0D8-41E1-4E5F-8C45-ABA83DE8461F}"/>
              </a:ext>
            </a:extLst>
          </p:cNvPr>
          <p:cNvSpPr txBox="1">
            <a:spLocks/>
          </p:cNvSpPr>
          <p:nvPr/>
        </p:nvSpPr>
        <p:spPr>
          <a:xfrm>
            <a:off x="2891328" y="3664351"/>
            <a:ext cx="1985473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appsettings.json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5B2221-375C-4E84-AC54-4A9C1FC9FF33}"/>
              </a:ext>
            </a:extLst>
          </p:cNvPr>
          <p:cNvSpPr txBox="1">
            <a:spLocks/>
          </p:cNvSpPr>
          <p:nvPr/>
        </p:nvSpPr>
        <p:spPr>
          <a:xfrm>
            <a:off x="5052464" y="2358012"/>
            <a:ext cx="6611216" cy="4266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public void ConfigureServices(IServiceCollection services)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strongly typed settings objects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jwtSettingsSection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        Configuration.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GetSection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Configure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&gt;(jwtSettingsSection);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JWT authentication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= jwtSettingsSection.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= Encoding.ASCII.GetBytes(jwtSettings.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services.AddAuthentication(...)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    .AddJwtBearer(...);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DI for application services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services.AddScoped&lt;IUserService, UserService&gt;();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44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D9EB-57AA-4156-B572-5A80D98ECF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32316" y="1860530"/>
            <a:ext cx="9127368" cy="453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services.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AddAuthentication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(options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DefaultAuthenticateScheme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JwtBearerDefaults.AuthenticationScheme;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DefaultChallengeScheme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JwtBearerDefaults.AuthenticationScheme;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}).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AddJwtBearer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(options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RequireHttpsMetadata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TokenValidationParameters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TokenValidationParameters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ValidateIssuerSigningKey = true,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IssuerSigningKey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SymmetricSecurityKey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ValidateIssuer = false,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ValidateAudience = false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};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// Don't forget to add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app.UseAuthentication();</a:t>
            </a:r>
          </a:p>
        </p:txBody>
      </p:sp>
    </p:spTree>
    <p:extLst>
      <p:ext uri="{BB962C8B-B14F-4D97-AF65-F5344CB8AC3E}">
        <p14:creationId xmlns:p14="http://schemas.microsoft.com/office/powerpoint/2010/main" val="25011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D9EB-57AA-4156-B572-5A80D98ECF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798366" y="1744111"/>
            <a:ext cx="10595267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ApiController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[Route("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api/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[controller]")]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UsersController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 : ControllerBase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private IUserService _userService;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public UsersController(IUserService userService)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userService = userService;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bg-BG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HttpPost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public IActionResult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FromBody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]LoginUserBindingModel loginUser)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6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  <a:p>
            <a:pPr lvl="1"/>
            <a:r>
              <a:rPr lang="en-US" sz="3000" dirty="0"/>
              <a:t>The Controller Action (</a:t>
            </a:r>
            <a:r>
              <a:rPr lang="en-US" sz="3000" b="1" dirty="0">
                <a:solidFill>
                  <a:schemeClr val="bg1"/>
                </a:solidFill>
              </a:rPr>
              <a:t>Endpoint</a:t>
            </a:r>
            <a:r>
              <a:rPr lang="en-US" sz="3000" dirty="0"/>
              <a:t>) is kept "</a:t>
            </a:r>
            <a:r>
              <a:rPr lang="en-US" sz="3000" b="1" dirty="0">
                <a:solidFill>
                  <a:schemeClr val="bg1"/>
                </a:solidFill>
              </a:rPr>
              <a:t>thin</a:t>
            </a:r>
            <a:r>
              <a:rPr lang="en-US" sz="3000" dirty="0"/>
              <a:t>" to a maximum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D9EB-57AA-4156-B572-5A80D98ECF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798366" y="2673057"/>
            <a:ext cx="10595267" cy="3724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[HttpPost("login")]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public IActionResult Login([FromBody]LoginUserBindingModel loginUser)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var user = this.userService.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(loginUser.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, loginUser.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if (user ==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BadRequest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(new { message = "Username or password is incorrect" 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21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D9EB-57AA-4156-B572-5A80D98ECF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53558" y="1802405"/>
            <a:ext cx="9084884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class UserService : IUserService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private readonly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AppDbContext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context;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private readonly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jwtSettings;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public UserService(AppDbContext context,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IOptions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&gt; jwtSettings)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this.context = context;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jwtSettings.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public User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10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D9EB-57AA-4156-B572-5A80D98ECF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43398" y="1802405"/>
            <a:ext cx="9105204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User Authenticate(string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user = this.context.Users.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SingleOrDefault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(x =&gt; x.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                   &amp;&amp; x.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if (user == null) return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Return null if user not found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Authentication successful so generate jwt token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tokenHandler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JwtSecurityTokenHandler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Encoding.ASCII.GetBytes(this.jwtSettings.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tokenDescriptor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SecurityTokenDescriptor{...};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token = tokenHandler.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(tokenDescriptor);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tokenHandler.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(token);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Return user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D9EB-57AA-4156-B572-5A80D98ECF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914699" y="1678899"/>
            <a:ext cx="8362602" cy="50783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User Authenticate(string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...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tokenDescriptor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SecurityTokenDescriptor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Subject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ClaimsIdentity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(new Claim[]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(ClaimTypes.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, user.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.ToString())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}),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Expires = DateTime.UtcNow.AddDays(7),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SigningCredentials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SigningCredentials(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SymmetricSecurityKey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SecurityAlgorithms.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HmacSha256Signature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...</a:t>
            </a:r>
            <a:endParaRPr lang="en-US" sz="1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9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Security </a:t>
            </a:r>
            <a:endParaRPr lang="bg-BG" sz="2800" b="1" noProof="1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Common security problems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XSS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CSRF/XSRF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ASP.NET Core Identity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Extending &amp; Scaffolding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3FE02-C8CC-4307-97D2-38B2977B4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566471"/>
            <a:ext cx="10961783" cy="768084"/>
          </a:xfrm>
        </p:spPr>
        <p:txBody>
          <a:bodyPr/>
          <a:lstStyle/>
          <a:p>
            <a:r>
              <a:rPr lang="en-US" dirty="0"/>
              <a:t>Cross Site Scripting (XSS)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0AE2-3B11-4032-87A5-72DE2FFE5C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DC5D4-E332-4F1A-BD80-FC2F66D27682}"/>
              </a:ext>
            </a:extLst>
          </p:cNvPr>
          <p:cNvSpPr txBox="1"/>
          <p:nvPr/>
        </p:nvSpPr>
        <p:spPr>
          <a:xfrm>
            <a:off x="4939616" y="1734923"/>
            <a:ext cx="2312765" cy="18262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solidFill>
                  <a:schemeClr val="bg2"/>
                </a:solidFill>
              </a:rPr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7906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2752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489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23E3D-F242-46EA-8703-C594B59FD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6981"/>
            <a:ext cx="11897966" cy="575015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The Razor view engine </a:t>
            </a:r>
            <a:r>
              <a:rPr lang="en-US" dirty="0"/>
              <a:t>secures you against </a:t>
            </a:r>
            <a:r>
              <a:rPr lang="en-US" b="1" dirty="0">
                <a:solidFill>
                  <a:schemeClr val="bg1"/>
                </a:solidFill>
              </a:rPr>
              <a:t>XSS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If you decide to break it –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Html.Raw</a:t>
            </a:r>
            <a:r>
              <a:rPr lang="en-US" dirty="0">
                <a:solidFill>
                  <a:schemeClr val="bg1"/>
                </a:solidFill>
              </a:rPr>
              <a:t>(…)</a:t>
            </a:r>
          </a:p>
          <a:p>
            <a:r>
              <a:rPr lang="en-US" dirty="0"/>
              <a:t>There are several rules you must follow to be secured:</a:t>
            </a:r>
          </a:p>
          <a:p>
            <a:pPr lvl="1"/>
            <a:r>
              <a:rPr lang="en-US" dirty="0"/>
              <a:t>Never put untrusted data into your HTML output</a:t>
            </a:r>
          </a:p>
          <a:p>
            <a:pPr lvl="1"/>
            <a:r>
              <a:rPr lang="en-US" dirty="0"/>
              <a:t>Before putting untrusted data somewhere, ensure it is secured</a:t>
            </a:r>
          </a:p>
          <a:p>
            <a:pPr lvl="2"/>
            <a:r>
              <a:rPr lang="en-US" dirty="0"/>
              <a:t>Encoded, Parsed, Validated, Checked for malicious contents</a:t>
            </a:r>
          </a:p>
          <a:p>
            <a:pPr lvl="1"/>
            <a:r>
              <a:rPr lang="en-US" dirty="0"/>
              <a:t>Untrusted data can be inputted anywhere in the application</a:t>
            </a:r>
          </a:p>
          <a:p>
            <a:pPr lvl="2"/>
            <a:r>
              <a:rPr lang="en-US" dirty="0"/>
              <a:t>URLs, HTML Elements, HTML Attributes, JavaScript code etc.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D56DA5-5389-4D6A-866A-5BBDA703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88AA-65A5-4126-AAB6-267EFAF10E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A8A2B-CC09-4C56-A4DB-1A46B12AA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provides you with anything needed to secure your app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Razor</a:t>
            </a:r>
            <a:r>
              <a:rPr lang="en-US" sz="2800" dirty="0"/>
              <a:t> automatically encodes all output sourced from variables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You can inject Encoders directly to your Views and use them.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F2FBC-1880-4333-B4D0-CFD74591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ED6B-E69C-4102-8A43-D09A5B923D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E782B34-18E5-4CBB-8D6D-90C64A48ED53}"/>
              </a:ext>
            </a:extLst>
          </p:cNvPr>
          <p:cNvSpPr>
            <a:spLocks noGrp="1"/>
          </p:cNvSpPr>
          <p:nvPr/>
        </p:nvSpPr>
        <p:spPr>
          <a:xfrm>
            <a:off x="519206" y="2505670"/>
            <a:ext cx="513470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@{ var untrustedInput = 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&lt;\"</a:t>
            </a:r>
            <a:r>
              <a:rPr lang="en-US" sz="1800" noProof="1">
                <a:solidFill>
                  <a:schemeClr val="tx1"/>
                </a:solidFill>
                <a:effectLst/>
              </a:rPr>
              <a:t>123</a:t>
            </a:r>
            <a:r>
              <a:rPr lang="en-US" sz="1800" noProof="1">
                <a:solidFill>
                  <a:schemeClr val="bg1"/>
                </a:solidFill>
                <a:effectLst/>
              </a:rPr>
              <a:t>\"&gt;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 }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@untrustedInput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DD44B0-B77D-4CC2-BF05-6F587CCBB237}"/>
              </a:ext>
            </a:extLst>
          </p:cNvPr>
          <p:cNvSpPr>
            <a:spLocks noGrp="1"/>
          </p:cNvSpPr>
          <p:nvPr/>
        </p:nvSpPr>
        <p:spPr>
          <a:xfrm>
            <a:off x="7578969" y="2782669"/>
            <a:ext cx="308406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noProof="1">
                <a:solidFill>
                  <a:schemeClr val="bg1"/>
                </a:solidFill>
                <a:effectLst/>
              </a:rPr>
              <a:t>&amp;lt;&amp;quot;</a:t>
            </a:r>
            <a:r>
              <a:rPr lang="fr-FR" sz="1800" noProof="1">
                <a:solidFill>
                  <a:schemeClr val="tx1"/>
                </a:solidFill>
                <a:effectLst/>
              </a:rPr>
              <a:t>123</a:t>
            </a:r>
            <a:r>
              <a:rPr lang="fr-FR" sz="1800" noProof="1">
                <a:solidFill>
                  <a:schemeClr val="bg1"/>
                </a:solidFill>
                <a:effectLst/>
              </a:rPr>
              <a:t>&amp;quot;&amp;gt;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E4AF40C-9E5F-4F74-B67B-8FDF7D259BA2}"/>
              </a:ext>
            </a:extLst>
          </p:cNvPr>
          <p:cNvSpPr>
            <a:spLocks noGrp="1"/>
          </p:cNvSpPr>
          <p:nvPr/>
        </p:nvSpPr>
        <p:spPr>
          <a:xfrm>
            <a:off x="519206" y="4146868"/>
            <a:ext cx="696057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@using System.Text.Encodings.Web;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</a:t>
            </a:r>
            <a:r>
              <a:rPr lang="en-US" sz="1800" noProof="1">
                <a:solidFill>
                  <a:schemeClr val="bg1"/>
                </a:solidFill>
                <a:effectLst/>
              </a:rPr>
              <a:t>inject</a:t>
            </a:r>
            <a:r>
              <a:rPr lang="en-US" sz="1800" noProof="1">
                <a:solidFill>
                  <a:schemeClr val="tx1"/>
                </a:solidFill>
                <a:effectLst/>
              </a:rPr>
              <a:t> </a:t>
            </a:r>
            <a:r>
              <a:rPr lang="en-US" sz="1800" noProof="1">
                <a:solidFill>
                  <a:schemeClr val="bg1"/>
                </a:solidFill>
                <a:effectLst/>
              </a:rPr>
              <a:t>JavaScriptEncoder</a:t>
            </a:r>
            <a:r>
              <a:rPr lang="en-US" sz="1800" noProof="1">
                <a:solidFill>
                  <a:schemeClr val="tx1"/>
                </a:solidFill>
                <a:effectLst/>
              </a:rPr>
              <a:t> encoder;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@{ var untrustedInput = 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&lt;\"</a:t>
            </a:r>
            <a:r>
              <a:rPr lang="en-US" sz="1800" noProof="1">
                <a:solidFill>
                  <a:schemeClr val="tx1"/>
                </a:solidFill>
                <a:effectLst/>
              </a:rPr>
              <a:t>123</a:t>
            </a:r>
            <a:r>
              <a:rPr lang="en-US" sz="1800" noProof="1">
                <a:solidFill>
                  <a:schemeClr val="bg1"/>
                </a:solidFill>
                <a:effectLst/>
              </a:rPr>
              <a:t>\"&gt;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 }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document.write("@</a:t>
            </a:r>
            <a:r>
              <a:rPr lang="en-US" sz="1800" noProof="1">
                <a:solidFill>
                  <a:schemeClr val="bg1"/>
                </a:solidFill>
                <a:effectLst/>
              </a:rPr>
              <a:t>encoder</a:t>
            </a:r>
            <a:r>
              <a:rPr lang="en-US" sz="1800" noProof="1">
                <a:solidFill>
                  <a:schemeClr val="tx1"/>
                </a:solidFill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Encode</a:t>
            </a:r>
            <a:r>
              <a:rPr lang="en-US" sz="1800" noProof="1">
                <a:solidFill>
                  <a:schemeClr val="tx1"/>
                </a:solidFill>
                <a:effectLst/>
              </a:rPr>
              <a:t>(untrustedInput)");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818A0CD-CA61-41AB-8B23-1250BD9AB9B9}"/>
              </a:ext>
            </a:extLst>
          </p:cNvPr>
          <p:cNvSpPr>
            <a:spLocks noGrp="1"/>
          </p:cNvSpPr>
          <p:nvPr/>
        </p:nvSpPr>
        <p:spPr>
          <a:xfrm>
            <a:off x="7578969" y="4154347"/>
            <a:ext cx="409382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noProof="1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nl-NL" sz="1800" noProof="1">
                <a:solidFill>
                  <a:schemeClr val="tx1"/>
                </a:solidFill>
                <a:effectLst/>
              </a:rPr>
              <a:t>document.write("</a:t>
            </a:r>
            <a:r>
              <a:rPr lang="nl-NL" sz="1800" noProof="1">
                <a:solidFill>
                  <a:schemeClr val="bg1"/>
                </a:solidFill>
                <a:effectLst/>
              </a:rPr>
              <a:t>\u003C\u0022</a:t>
            </a:r>
            <a:r>
              <a:rPr lang="nl-NL" sz="1800" noProof="1">
                <a:solidFill>
                  <a:schemeClr val="tx1"/>
                </a:solidFill>
                <a:effectLst/>
              </a:rPr>
              <a:t>123</a:t>
            </a:r>
            <a:r>
              <a:rPr lang="nl-NL" sz="1800" noProof="1">
                <a:solidFill>
                  <a:schemeClr val="bg1"/>
                </a:solidFill>
                <a:effectLst/>
              </a:rPr>
              <a:t>\u0022\u003E</a:t>
            </a:r>
            <a:r>
              <a:rPr lang="nl-NL" sz="1800" noProof="1"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nl-NL" sz="1800" noProof="1">
                <a:solidFill>
                  <a:schemeClr val="tx1"/>
                </a:solidFill>
                <a:effectLst/>
              </a:rPr>
              <a:t>   &lt;/script&gt;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39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05ED3-993C-46EC-AB27-382772F5D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7956"/>
          </a:xfrm>
        </p:spPr>
        <p:txBody>
          <a:bodyPr>
            <a:normAutofit/>
          </a:bodyPr>
          <a:lstStyle/>
          <a:p>
            <a:r>
              <a:rPr lang="en-US" dirty="0"/>
              <a:t>You can also use ASP.NET Core </a:t>
            </a:r>
            <a:r>
              <a:rPr lang="en-US" b="1" dirty="0">
                <a:solidFill>
                  <a:schemeClr val="bg1"/>
                </a:solidFill>
              </a:rPr>
              <a:t>Encoder Services</a:t>
            </a:r>
          </a:p>
          <a:p>
            <a:pPr lvl="1"/>
            <a:r>
              <a:rPr lang="en-US" noProof="1"/>
              <a:t>HtmlEncoder</a:t>
            </a:r>
          </a:p>
          <a:p>
            <a:pPr lvl="1"/>
            <a:r>
              <a:rPr lang="en-US" noProof="1"/>
              <a:t>JavaScriptEncoder</a:t>
            </a:r>
          </a:p>
          <a:p>
            <a:pPr lvl="1"/>
            <a:r>
              <a:rPr lang="en-US" noProof="1"/>
              <a:t>UrlEncoder</a:t>
            </a:r>
          </a:p>
          <a:p>
            <a:r>
              <a:rPr lang="en-US" dirty="0"/>
              <a:t>Alternatively you can use the static methods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WebUtility.HtmlEncode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WebUtility.HtmlDecode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WebUtility.UrlEncode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WebUtility.UrlDecode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2E498-A6E4-48DC-BC3F-837C8E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CF6DA-BA66-4F4F-96FD-BB48448626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98708-5333-403E-AEC1-6524AFC34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3" b="27067"/>
          <a:stretch/>
        </p:blipFill>
        <p:spPr>
          <a:xfrm rot="5400000">
            <a:off x="8876809" y="3122444"/>
            <a:ext cx="4594213" cy="13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6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BFF43-5EA9-4A47-BE70-091411D5C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HtmlSanitizer is a .NET library for cleaning HTML fragments and documents from constructs that can lead to XSS attacks</a:t>
            </a:r>
          </a:p>
          <a:p>
            <a:r>
              <a:rPr lang="en-US" b="1" dirty="0">
                <a:hlinkClick r:id="rId2"/>
              </a:rPr>
              <a:t>https://github.com/mganss/HtmlSanitizer</a:t>
            </a:r>
            <a:endParaRPr lang="en-US" b="1" dirty="0"/>
          </a:p>
          <a:p>
            <a:r>
              <a:rPr lang="en-US" dirty="0"/>
              <a:t>Install the HtmlSanitizer NuGet package, then: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D126D-2D6B-4F88-A7AA-EB862A54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HtmlSanitizer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47D8B-A58B-420E-AE63-2387C90A69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EE5AF-68C0-4266-80D0-E5B35457B90C}"/>
              </a:ext>
            </a:extLst>
          </p:cNvPr>
          <p:cNvSpPr>
            <a:spLocks noGrp="1"/>
          </p:cNvSpPr>
          <p:nvPr/>
        </p:nvSpPr>
        <p:spPr>
          <a:xfrm>
            <a:off x="302600" y="3964198"/>
            <a:ext cx="11586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var sanitizer = new HtmlSanitizer();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var html =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&lt;script&gt;alert('xss')&lt;/script&gt;&lt;div onload=""alert('xss')""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style=""background-color: test""&gt;Test&lt;img src=""test.gif""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style=""background-image: url(javascript:alert('xss')); margin: 10px""&gt;&lt;/div&gt;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var sanitized = sanitizer.Sanitize(html, "http://www.example.com");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Assert.That(sanitized, Is.EqualTo(@"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&lt;div style=""background-color: test""&gt;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+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Test&lt;img style=""margin: 10px"" src=""http://www.example.com/test.gif""&gt;&lt;/div&gt;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27873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8273</TotalTime>
  <Words>3224</Words>
  <Application>Microsoft Office PowerPoint</Application>
  <PresentationFormat>Widescreen</PresentationFormat>
  <Paragraphs>652</Paragraphs>
  <Slides>53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1_SoftUni3_1</vt:lpstr>
      <vt:lpstr>Security &amp; Identity</vt:lpstr>
      <vt:lpstr>Table of Contents</vt:lpstr>
      <vt:lpstr>Have a Question?</vt:lpstr>
      <vt:lpstr>Most Common Web Security Problems</vt:lpstr>
      <vt:lpstr>PowerPoint Presentation</vt:lpstr>
      <vt:lpstr>XSS</vt:lpstr>
      <vt:lpstr>XSS</vt:lpstr>
      <vt:lpstr>XSS</vt:lpstr>
      <vt:lpstr>HtmlSanitizer</vt:lpstr>
      <vt:lpstr>PowerPoint Presentation</vt:lpstr>
      <vt:lpstr>Cross-Site Request Forgery</vt:lpstr>
      <vt:lpstr>Cross-Site Request Forgery</vt:lpstr>
      <vt:lpstr>AutoValidateAntiforgeryToken</vt:lpstr>
      <vt:lpstr>PowerPoint Presentation</vt:lpstr>
      <vt:lpstr>ASP.NET Identity</vt:lpstr>
      <vt:lpstr>ASP.NET Core Identity</vt:lpstr>
      <vt:lpstr>ASP.NET Identity System Setup</vt:lpstr>
      <vt:lpstr>ASP.NET Core Project Template Authentication </vt:lpstr>
      <vt:lpstr>ASP.NET Core Project Template Authentication</vt:lpstr>
      <vt:lpstr>User Registration</vt:lpstr>
      <vt:lpstr>User Login / Logout</vt:lpstr>
      <vt:lpstr>ASP.NET Authorization</vt:lpstr>
      <vt:lpstr>Check the Currently Logged-In User</vt:lpstr>
      <vt:lpstr>Add User to a Role</vt:lpstr>
      <vt:lpstr>Require Logged-In User in Certain Role</vt:lpstr>
      <vt:lpstr>Check the Currently Logged-In User's Role</vt:lpstr>
      <vt:lpstr>ASP.NET Core User Manager</vt:lpstr>
      <vt:lpstr>Claims</vt:lpstr>
      <vt:lpstr>Claims</vt:lpstr>
      <vt:lpstr>Claims</vt:lpstr>
      <vt:lpstr>PowerPoint Presentation</vt:lpstr>
      <vt:lpstr>Scaffolding ASP.NET Core Identity</vt:lpstr>
      <vt:lpstr>PowerPoint Presentation</vt:lpstr>
      <vt:lpstr>Extending ASP.NET Core Identity</vt:lpstr>
      <vt:lpstr>PowerPoint Presentation</vt:lpstr>
      <vt:lpstr>Gaining Full Identity Control</vt:lpstr>
      <vt:lpstr>Gaining Full Identity Control</vt:lpstr>
      <vt:lpstr>PowerPoint Presentation</vt:lpstr>
      <vt:lpstr>JSON Web Tokens</vt:lpstr>
      <vt:lpstr>JSON Web Tokens</vt:lpstr>
      <vt:lpstr>JWT in ASP.NET Core</vt:lpstr>
      <vt:lpstr>JWT in ASP.NET Core</vt:lpstr>
      <vt:lpstr>JWT in ASP.NET Core</vt:lpstr>
      <vt:lpstr>JWT in ASP.NET Core</vt:lpstr>
      <vt:lpstr>JWT in ASP.NET Core</vt:lpstr>
      <vt:lpstr>JWT in ASP.NET Core</vt:lpstr>
      <vt:lpstr>JWT in ASP.NET Core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Nikolay Kostov</cp:lastModifiedBy>
  <cp:revision>3340</cp:revision>
  <dcterms:created xsi:type="dcterms:W3CDTF">2018-05-23T13:08:44Z</dcterms:created>
  <dcterms:modified xsi:type="dcterms:W3CDTF">2019-07-04T14:13:34Z</dcterms:modified>
</cp:coreProperties>
</file>