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4"/>
  </p:notesMasterIdLst>
  <p:handoutMasterIdLst>
    <p:handoutMasterId r:id="rId45"/>
  </p:handoutMasterIdLst>
  <p:sldIdLst>
    <p:sldId id="274" r:id="rId2"/>
    <p:sldId id="276" r:id="rId3"/>
    <p:sldId id="530" r:id="rId4"/>
    <p:sldId id="613" r:id="rId5"/>
    <p:sldId id="477" r:id="rId6"/>
    <p:sldId id="469" r:id="rId7"/>
    <p:sldId id="470" r:id="rId8"/>
    <p:sldId id="471" r:id="rId9"/>
    <p:sldId id="472" r:id="rId10"/>
    <p:sldId id="608" r:id="rId11"/>
    <p:sldId id="614" r:id="rId12"/>
    <p:sldId id="615" r:id="rId13"/>
    <p:sldId id="616" r:id="rId14"/>
    <p:sldId id="396" r:id="rId15"/>
    <p:sldId id="443" r:id="rId16"/>
    <p:sldId id="399" r:id="rId17"/>
    <p:sldId id="397" r:id="rId18"/>
    <p:sldId id="609" r:id="rId19"/>
    <p:sldId id="478" r:id="rId20"/>
    <p:sldId id="479" r:id="rId21"/>
    <p:sldId id="480" r:id="rId22"/>
    <p:sldId id="446" r:id="rId23"/>
    <p:sldId id="481" r:id="rId24"/>
    <p:sldId id="482" r:id="rId25"/>
    <p:sldId id="483" r:id="rId26"/>
    <p:sldId id="484" r:id="rId27"/>
    <p:sldId id="489" r:id="rId28"/>
    <p:sldId id="487" r:id="rId29"/>
    <p:sldId id="496" r:id="rId30"/>
    <p:sldId id="497" r:id="rId31"/>
    <p:sldId id="498" r:id="rId32"/>
    <p:sldId id="499" r:id="rId33"/>
    <p:sldId id="515" r:id="rId34"/>
    <p:sldId id="516" r:id="rId35"/>
    <p:sldId id="419" r:id="rId36"/>
    <p:sldId id="420" r:id="rId37"/>
    <p:sldId id="349" r:id="rId38"/>
    <p:sldId id="528" r:id="rId39"/>
    <p:sldId id="492" r:id="rId40"/>
    <p:sldId id="493" r:id="rId41"/>
    <p:sldId id="529" r:id="rId42"/>
    <p:sldId id="400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530"/>
          </p14:sldIdLst>
        </p14:section>
        <p14:section name="ASP.NET Core MVC" id="{044E6A22-B2DB-4F8F-B0F8-04FDA1F90E26}">
          <p14:sldIdLst>
            <p14:sldId id="613"/>
            <p14:sldId id="477"/>
            <p14:sldId id="469"/>
            <p14:sldId id="470"/>
            <p14:sldId id="471"/>
            <p14:sldId id="472"/>
            <p14:sldId id="608"/>
          </p14:sldIdLst>
        </p14:section>
        <p14:section name="Controllers and Actions" id="{38AE5707-6C3A-46A9-A783-2DA76B54A498}">
          <p14:sldIdLst>
            <p14:sldId id="614"/>
            <p14:sldId id="615"/>
            <p14:sldId id="616"/>
            <p14:sldId id="396"/>
            <p14:sldId id="443"/>
            <p14:sldId id="399"/>
            <p14:sldId id="397"/>
          </p14:sldIdLst>
        </p14:section>
        <p14:section name="MVC Routing" id="{8F74F66B-F82E-4194-BF7F-E8502B6FBD36}">
          <p14:sldIdLst>
            <p14:sldId id="609"/>
            <p14:sldId id="478"/>
            <p14:sldId id="479"/>
            <p14:sldId id="480"/>
            <p14:sldId id="446"/>
            <p14:sldId id="481"/>
            <p14:sldId id="482"/>
            <p14:sldId id="483"/>
          </p14:sldIdLst>
        </p14:section>
        <p14:section name="Static File Routing" id="{1410C896-9EB8-4CED-9F4D-B7A9FB9B5B46}">
          <p14:sldIdLst>
            <p14:sldId id="484"/>
            <p14:sldId id="489"/>
            <p14:sldId id="487"/>
          </p14:sldIdLst>
        </p14:section>
        <p14:section name="Razor Engine" id="{A92D591A-EF10-440F-9E77-1357440FDD32}">
          <p14:sldIdLst>
            <p14:sldId id="496"/>
            <p14:sldId id="497"/>
            <p14:sldId id="498"/>
            <p14:sldId id="499"/>
          </p14:sldIdLst>
        </p14:section>
        <p14:section name="Identity" id="{76E3025F-089B-478E-A989-41AC49DEB181}">
          <p14:sldIdLst>
            <p14:sldId id="515"/>
            <p14:sldId id="516"/>
          </p14:sldIdLst>
        </p14:section>
        <p14:section name="Areas" id="{31EF4F47-4E8A-4019-8B4F-FBEA5C0DE828}">
          <p14:sldIdLst>
            <p14:sldId id="419"/>
            <p14:sldId id="420"/>
          </p14:sldIdLst>
        </p14:section>
        <p14:section name="Conclusion" id="{10E03AB1-9AA8-4E86-9A64-D741901E50A2}">
          <p14:sldIdLst>
            <p14:sldId id="349"/>
            <p14:sldId id="528"/>
            <p14:sldId id="492"/>
            <p14:sldId id="493"/>
            <p14:sldId id="529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4620" autoAdjust="0"/>
  </p:normalViewPr>
  <p:slideViewPr>
    <p:cSldViewPr snapToGrid="0" showGuides="1">
      <p:cViewPr varScale="1">
        <p:scale>
          <a:sx n="87" d="100"/>
          <a:sy n="87" d="100"/>
        </p:scale>
        <p:origin x="317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6.11.2018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977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37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07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72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5961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41498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6651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12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51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437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41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17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473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058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0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0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89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812800" y="2743201"/>
            <a:ext cx="105664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812800" y="3469480"/>
            <a:ext cx="105664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084565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691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0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3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sv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sv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sv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78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://codexio.bg/" TargetMode="External"/><Relationship Id="rId12" Type="http://schemas.openxmlformats.org/officeDocument/2006/relationships/image" Target="../media/image76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77.png"/><Relationship Id="rId20" Type="http://schemas.openxmlformats.org/officeDocument/2006/relationships/image" Target="../media/image7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4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80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81.png"/><Relationship Id="rId10" Type="http://schemas.openxmlformats.org/officeDocument/2006/relationships/image" Target="../media/image75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73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82.jpeg"/><Relationship Id="rId7" Type="http://schemas.openxmlformats.org/officeDocument/2006/relationships/image" Target="../media/image8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86.gif"/><Relationship Id="rId5" Type="http://schemas.openxmlformats.org/officeDocument/2006/relationships/image" Target="../media/image83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http://codexio.bg/" TargetMode="External"/><Relationship Id="rId9" Type="http://schemas.openxmlformats.org/officeDocument/2006/relationships/image" Target="../media/image85.jpe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8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8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178878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/>
              <a:t>Controllers &amp; Actions, Routing, Razor, Identity, Areas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ASP.NET Core MVC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76E7BD-FB2A-41FA-BF16-626A0D3B1E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500" y="1878054"/>
            <a:ext cx="4383000" cy="27976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F210C8-DB00-49F2-96D7-A7CE417B3B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Hello, ASP.NET Core MVC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4671A4C-00D4-4D5A-998F-4ED949713A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Creating your first ASP.NET Core MVC Project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A1BC63-A005-4EA5-8572-473BFB161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240" y="970382"/>
            <a:ext cx="2640887" cy="324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72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AB2B67-B3AA-4AC2-875B-F914C01DAB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7" y="5312358"/>
            <a:ext cx="10961783" cy="768084"/>
          </a:xfrm>
        </p:spPr>
        <p:txBody>
          <a:bodyPr/>
          <a:lstStyle/>
          <a:p>
            <a:r>
              <a:rPr lang="en-US" dirty="0"/>
              <a:t>Controllers and Actions</a:t>
            </a:r>
          </a:p>
        </p:txBody>
      </p:sp>
      <p:pic>
        <p:nvPicPr>
          <p:cNvPr id="7" name="Graphic 6" descr="Network">
            <a:extLst>
              <a:ext uri="{FF2B5EF4-FFF2-40B4-BE49-F238E27FC236}">
                <a16:creationId xmlns:a16="http://schemas.microsoft.com/office/drawing/2014/main" id="{0EE9055A-9990-43A0-9631-8165D9B37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55975" y="1161600"/>
            <a:ext cx="2880049" cy="288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53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6CB713-3F47-4297-A390-C42F8E06D8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core component of the MVC pattern</a:t>
            </a:r>
          </a:p>
          <a:p>
            <a:r>
              <a:rPr lang="en-US" dirty="0"/>
              <a:t>All the controllers should be available in a folder name </a:t>
            </a:r>
            <a:r>
              <a:rPr lang="en-US" dirty="0">
                <a:solidFill>
                  <a:schemeClr val="bg1"/>
                </a:solidFill>
              </a:rPr>
              <a:t>Controllers</a:t>
            </a:r>
          </a:p>
          <a:p>
            <a:r>
              <a:rPr lang="en-US" dirty="0"/>
              <a:t>Controller naming standard should be </a:t>
            </a:r>
            <a:r>
              <a:rPr lang="en-US" b="1" dirty="0"/>
              <a:t>{</a:t>
            </a:r>
            <a:r>
              <a:rPr lang="en-US" dirty="0">
                <a:solidFill>
                  <a:schemeClr val="bg1"/>
                </a:solidFill>
              </a:rPr>
              <a:t>name</a:t>
            </a:r>
            <a:r>
              <a:rPr lang="en-US" sz="3400" b="1" dirty="0"/>
              <a:t>}</a:t>
            </a:r>
            <a:r>
              <a:rPr lang="en-US" dirty="0">
                <a:solidFill>
                  <a:schemeClr val="bg1"/>
                </a:solidFill>
              </a:rPr>
              <a:t>Controller</a:t>
            </a:r>
            <a:r>
              <a:rPr lang="en-US" dirty="0"/>
              <a:t> (convention)</a:t>
            </a:r>
          </a:p>
          <a:p>
            <a:r>
              <a:rPr lang="en-US" dirty="0"/>
              <a:t>Every controller should inherit the Controller class</a:t>
            </a:r>
          </a:p>
          <a:p>
            <a:pPr lvl="1"/>
            <a:r>
              <a:rPr lang="en-US" sz="3200" dirty="0"/>
              <a:t>Access to </a:t>
            </a:r>
            <a:r>
              <a:rPr lang="en-US" sz="3200" b="1" noProof="1">
                <a:solidFill>
                  <a:schemeClr val="bg1"/>
                </a:solidFill>
              </a:rPr>
              <a:t>Request</a:t>
            </a:r>
            <a:r>
              <a:rPr lang="en-US" sz="3200" noProof="1"/>
              <a:t>, </a:t>
            </a:r>
            <a:r>
              <a:rPr lang="en-US" sz="3200" b="1" noProof="1">
                <a:solidFill>
                  <a:schemeClr val="bg1"/>
                </a:solidFill>
              </a:rPr>
              <a:t>Response</a:t>
            </a:r>
            <a:r>
              <a:rPr lang="en-US" sz="3200" noProof="1"/>
              <a:t>, </a:t>
            </a:r>
            <a:r>
              <a:rPr lang="en-US" sz="3200" b="1" noProof="1">
                <a:solidFill>
                  <a:schemeClr val="bg1"/>
                </a:solidFill>
              </a:rPr>
              <a:t>HttpContext</a:t>
            </a:r>
            <a:r>
              <a:rPr lang="en-US" sz="3200" noProof="1"/>
              <a:t>, </a:t>
            </a:r>
            <a:r>
              <a:rPr lang="en-US" sz="3200" b="1" noProof="1">
                <a:solidFill>
                  <a:schemeClr val="bg1"/>
                </a:solidFill>
              </a:rPr>
              <a:t>RouteData</a:t>
            </a:r>
            <a:r>
              <a:rPr lang="en-US" sz="3200" noProof="1"/>
              <a:t>, </a:t>
            </a:r>
            <a:r>
              <a:rPr lang="en-US" sz="3200" b="1" noProof="1">
                <a:solidFill>
                  <a:schemeClr val="bg1"/>
                </a:solidFill>
              </a:rPr>
              <a:t>TempData</a:t>
            </a:r>
            <a:r>
              <a:rPr lang="en-US" sz="3200" noProof="1"/>
              <a:t>,</a:t>
            </a:r>
            <a:br>
              <a:rPr lang="en-US" sz="3200" noProof="1"/>
            </a:br>
            <a:r>
              <a:rPr lang="en-US" sz="3200" b="1" noProof="1">
                <a:solidFill>
                  <a:schemeClr val="bg1"/>
                </a:solidFill>
              </a:rPr>
              <a:t>ModelState</a:t>
            </a:r>
            <a:r>
              <a:rPr lang="en-US" sz="3200" noProof="1"/>
              <a:t>, </a:t>
            </a:r>
            <a:r>
              <a:rPr lang="en-US" sz="3200" b="1" noProof="1">
                <a:solidFill>
                  <a:schemeClr val="bg1"/>
                </a:solidFill>
              </a:rPr>
              <a:t>User</a:t>
            </a:r>
            <a:r>
              <a:rPr lang="en-US" sz="3200" noProof="1"/>
              <a:t>, </a:t>
            </a:r>
            <a:r>
              <a:rPr lang="en-US" sz="3200" b="1" noProof="1">
                <a:solidFill>
                  <a:schemeClr val="bg1"/>
                </a:solidFill>
              </a:rPr>
              <a:t>ViewBag </a:t>
            </a:r>
            <a:r>
              <a:rPr lang="en-US" sz="3200" noProof="1"/>
              <a:t>/ </a:t>
            </a:r>
            <a:r>
              <a:rPr lang="en-US" sz="3200" b="1" noProof="1">
                <a:solidFill>
                  <a:schemeClr val="bg1"/>
                </a:solidFill>
              </a:rPr>
              <a:t>ViewData</a:t>
            </a:r>
            <a:r>
              <a:rPr lang="en-US" sz="3200" noProof="1"/>
              <a:t>, </a:t>
            </a:r>
            <a:r>
              <a:rPr lang="en-US" sz="3200" dirty="0"/>
              <a:t>etc.</a:t>
            </a:r>
          </a:p>
          <a:p>
            <a:r>
              <a:rPr lang="en-US" dirty="0"/>
              <a:t>Routes select Controllers in every request</a:t>
            </a:r>
          </a:p>
          <a:p>
            <a:pPr lvl="1"/>
            <a:r>
              <a:rPr lang="en-US" dirty="0"/>
              <a:t>All requests are mapped to a specific action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897904-A925-4097-8AA2-DB5757FC0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Controllers</a:t>
            </a:r>
          </a:p>
        </p:txBody>
      </p:sp>
    </p:spTree>
    <p:extLst>
      <p:ext uri="{BB962C8B-B14F-4D97-AF65-F5344CB8AC3E}">
        <p14:creationId xmlns:p14="http://schemas.microsoft.com/office/powerpoint/2010/main" val="18691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0021CE-5CC8-40B3-8EC6-33F5EACDB0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Actions</a:t>
            </a:r>
            <a:r>
              <a:rPr lang="en-US" dirty="0"/>
              <a:t> are the ultimate </a:t>
            </a:r>
            <a:r>
              <a:rPr lang="en-US" b="1" dirty="0">
                <a:solidFill>
                  <a:schemeClr val="bg1"/>
                </a:solidFill>
              </a:rPr>
              <a:t>Request</a:t>
            </a:r>
            <a:r>
              <a:rPr lang="en-US" dirty="0"/>
              <a:t> destination</a:t>
            </a:r>
          </a:p>
          <a:p>
            <a:pPr lvl="1"/>
            <a:r>
              <a:rPr lang="en-US" dirty="0"/>
              <a:t>Public controller methods</a:t>
            </a:r>
          </a:p>
          <a:p>
            <a:pPr lvl="1"/>
            <a:r>
              <a:rPr lang="en-US" dirty="0"/>
              <a:t>Non-static</a:t>
            </a:r>
          </a:p>
          <a:p>
            <a:pPr lvl="1"/>
            <a:r>
              <a:rPr lang="en-US" dirty="0"/>
              <a:t>No return value restrictions</a:t>
            </a:r>
          </a:p>
          <a:p>
            <a:r>
              <a:rPr lang="en-US" dirty="0"/>
              <a:t>Actions typically return an </a:t>
            </a:r>
            <a:r>
              <a:rPr lang="en-US" b="1" noProof="1">
                <a:solidFill>
                  <a:schemeClr val="bg1"/>
                </a:solidFill>
              </a:rPr>
              <a:t>IActionResult</a:t>
            </a:r>
            <a:r>
              <a:rPr lang="en-US" noProof="1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249D48-6D90-40B7-B1A0-DC7373359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D3006-36A1-4B17-8FBE-09A12D1956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EDD9BA2-B3DC-4855-8AFD-28C73224783E}"/>
              </a:ext>
            </a:extLst>
          </p:cNvPr>
          <p:cNvSpPr txBox="1">
            <a:spLocks/>
          </p:cNvSpPr>
          <p:nvPr/>
        </p:nvSpPr>
        <p:spPr>
          <a:xfrm>
            <a:off x="791129" y="4578378"/>
            <a:ext cx="10609741" cy="1756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public IActionResult Details(int id)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var viewModel = this.dataService.GetById(id).To&lt;DetailsViewModel&gt;();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return this.View();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438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Action Results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90404" y="1185305"/>
            <a:ext cx="11790101" cy="2243695"/>
          </a:xfrm>
        </p:spPr>
        <p:txBody>
          <a:bodyPr/>
          <a:lstStyle/>
          <a:p>
            <a:r>
              <a:rPr lang="en-US" dirty="0"/>
              <a:t>Controller action response to a browser request</a:t>
            </a:r>
          </a:p>
          <a:p>
            <a:pPr lvl="1"/>
            <a:r>
              <a:rPr lang="en-US" dirty="0"/>
              <a:t>Represent various </a:t>
            </a:r>
            <a:r>
              <a:rPr lang="en-US" b="1" dirty="0">
                <a:solidFill>
                  <a:schemeClr val="bg1"/>
                </a:solidFill>
              </a:rPr>
              <a:t>HTTP Status Codes</a:t>
            </a:r>
          </a:p>
          <a:p>
            <a:r>
              <a:rPr lang="en-US" dirty="0"/>
              <a:t>Inherit from the base </a:t>
            </a:r>
            <a:r>
              <a:rPr lang="en-US" b="1" noProof="1">
                <a:solidFill>
                  <a:schemeClr val="bg1"/>
                </a:solidFill>
              </a:rPr>
              <a:t>ActionResult</a:t>
            </a:r>
            <a:r>
              <a:rPr lang="en-US" dirty="0"/>
              <a:t> class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A0A0CF-0F99-4EC1-AA78-4CBA51D4F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21" y="3281542"/>
            <a:ext cx="5362479" cy="12097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9E36A9-10C9-41F7-963C-C374AB7DC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644" y="4844750"/>
            <a:ext cx="5454231" cy="18887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8B2A0A-1725-4A77-B338-5B28E0E135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0374" y="3281542"/>
            <a:ext cx="5048105" cy="15632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AD8D297-8952-414B-BA0B-109A61CCAA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3430" y="4954755"/>
            <a:ext cx="4961991" cy="166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54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Results (2)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46976"/>
              </p:ext>
            </p:extLst>
          </p:nvPr>
        </p:nvGraphicFramePr>
        <p:xfrm>
          <a:off x="309466" y="1579540"/>
          <a:ext cx="11573068" cy="495002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97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7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8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17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kern="1200" baseline="0" noProof="1">
                          <a:solidFill>
                            <a:schemeClr val="bg2"/>
                          </a:solidFill>
                        </a:rPr>
                        <a:t>Name</a:t>
                      </a:r>
                      <a:endParaRPr lang="en-US" sz="1800" b="1" i="0" u="none" strike="noStrike" kern="1200" baseline="0" noProof="1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Framework Behavior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Helping Method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9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StatusCodeResult 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an HTTP Response Result with given Status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StatusCode() </a:t>
                      </a: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Ok()</a:t>
                      </a:r>
                      <a:b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BadRequest() </a:t>
                      </a: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NotFound()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2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JsonResult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data in JSON format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Json()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3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RedirectResult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Redirects the client to a new URL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Redirect() </a:t>
                      </a: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RedirectPermanent()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38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RedirectToRouteResult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 to another action, or another controller’s action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RedirectToRoute() </a:t>
                      </a: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RedirectToAction()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58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ViewResult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PartialViewResult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Response is the responsibility of a view engine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View() </a:t>
                      </a: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PartialView()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2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ContentResult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 string literal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Content()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272454"/>
                  </a:ext>
                </a:extLst>
              </a:tr>
              <a:tr h="4665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EmptyResult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response, no content-type header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512490"/>
                  </a:ext>
                </a:extLst>
              </a:tr>
              <a:tr h="6158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FileContentResult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FilePathResult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FileStreamResult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 the contents of a file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File() </a:t>
                      </a: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u="none" strike="noStrike" kern="1200" baseline="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PhysicalFile</a:t>
                      </a:r>
                      <a:r>
                        <a:rPr lang="en-US" sz="18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339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671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05" y="1219200"/>
            <a:ext cx="11772123" cy="57912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maps the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  <a:r>
              <a:rPr lang="en-US" sz="3200" dirty="0"/>
              <a:t> from the </a:t>
            </a:r>
            <a:r>
              <a:rPr lang="en-US" sz="3200" b="1" dirty="0">
                <a:solidFill>
                  <a:schemeClr val="bg1"/>
                </a:solidFill>
              </a:rPr>
              <a:t>HTTP request </a:t>
            </a:r>
            <a:r>
              <a:rPr lang="en-US" sz="3200" dirty="0"/>
              <a:t>to action </a:t>
            </a:r>
            <a:br>
              <a:rPr lang="en-US" sz="3200" dirty="0"/>
            </a:br>
            <a:r>
              <a:rPr lang="en-US" sz="3200" dirty="0"/>
              <a:t>parameters in few ways:</a:t>
            </a:r>
          </a:p>
          <a:p>
            <a:pPr lvl="1"/>
            <a:r>
              <a:rPr lang="en-US" sz="3000" b="1" dirty="0">
                <a:solidFill>
                  <a:schemeClr val="bg1"/>
                </a:solidFill>
              </a:rPr>
              <a:t>Routing engine </a:t>
            </a:r>
            <a:r>
              <a:rPr lang="en-US" sz="3000" dirty="0"/>
              <a:t>can pass parameters to actions</a:t>
            </a:r>
          </a:p>
          <a:p>
            <a:pPr lvl="2"/>
            <a:r>
              <a:rPr lang="en-US" sz="2800" dirty="0"/>
              <a:t>http://localhost/Users/</a:t>
            </a:r>
            <a:r>
              <a:rPr lang="en-US" sz="2800" b="1" dirty="0">
                <a:solidFill>
                  <a:schemeClr val="bg1"/>
                </a:solidFill>
              </a:rPr>
              <a:t>Niki</a:t>
            </a:r>
          </a:p>
          <a:p>
            <a:pPr lvl="2"/>
            <a:r>
              <a:rPr lang="en-US" sz="2800" b="1" dirty="0">
                <a:solidFill>
                  <a:schemeClr val="bg1"/>
                </a:solidFill>
              </a:rPr>
              <a:t>Routing pattern</a:t>
            </a:r>
            <a:r>
              <a:rPr lang="en-US" sz="2800" dirty="0"/>
              <a:t>: Users/{</a:t>
            </a:r>
            <a:r>
              <a:rPr lang="en-US" sz="2800" b="1" dirty="0">
                <a:solidFill>
                  <a:schemeClr val="bg1"/>
                </a:solidFill>
              </a:rPr>
              <a:t>username</a:t>
            </a:r>
            <a:r>
              <a:rPr lang="en-US" sz="2800" dirty="0"/>
              <a:t>}</a:t>
            </a:r>
          </a:p>
          <a:p>
            <a:pPr lvl="1"/>
            <a:r>
              <a:rPr lang="en-US" sz="3000" dirty="0"/>
              <a:t>URL query string can contains parameters</a:t>
            </a:r>
          </a:p>
          <a:p>
            <a:pPr lvl="2"/>
            <a:r>
              <a:rPr lang="en-US" sz="2800" dirty="0"/>
              <a:t>/Users/</a:t>
            </a:r>
            <a:r>
              <a:rPr lang="en-US" sz="2800" noProof="1"/>
              <a:t>ByUsername?</a:t>
            </a:r>
            <a:r>
              <a:rPr lang="en-US" sz="2800" b="1" noProof="1">
                <a:solidFill>
                  <a:schemeClr val="bg1"/>
                </a:solidFill>
              </a:rPr>
              <a:t>username</a:t>
            </a:r>
            <a:r>
              <a:rPr lang="en-US" sz="2800" noProof="1"/>
              <a:t>=</a:t>
            </a:r>
            <a:r>
              <a:rPr lang="en-US" sz="2800" b="1" noProof="1">
                <a:solidFill>
                  <a:schemeClr val="bg1"/>
                </a:solidFill>
              </a:rPr>
              <a:t>NikolayIT</a:t>
            </a:r>
          </a:p>
          <a:p>
            <a:pPr lvl="1"/>
            <a:r>
              <a:rPr lang="en-US" sz="3000" dirty="0"/>
              <a:t>HTTP post data can also contain parameters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AFACF0-21A1-4940-A4E7-92C0C1BB1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1677" y="3155885"/>
            <a:ext cx="3927605" cy="153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92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Action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3225" y="1192762"/>
            <a:ext cx="8686800" cy="5480599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b="1" noProof="1">
                <a:solidFill>
                  <a:schemeClr val="bg1"/>
                </a:solidFill>
              </a:rPr>
              <a:t>ActionName</a:t>
            </a:r>
            <a:r>
              <a:rPr lang="en-US" sz="3000" noProof="1"/>
              <a:t>(string name)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b="1" noProof="1">
                <a:solidFill>
                  <a:schemeClr val="bg1"/>
                </a:solidFill>
              </a:rPr>
              <a:t>AcceptVerbs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solidFill>
                  <a:schemeClr val="bg1"/>
                </a:solidFill>
              </a:rPr>
              <a:t>HttpPost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solidFill>
                  <a:schemeClr val="bg1"/>
                </a:solidFill>
              </a:rPr>
              <a:t>HttpGet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solidFill>
                  <a:schemeClr val="bg1"/>
                </a:solidFill>
              </a:rPr>
              <a:t>HttpDelete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solidFill>
                  <a:schemeClr val="bg1"/>
                </a:solidFill>
              </a:rPr>
              <a:t>HttpOptions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800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b="1" noProof="1">
                <a:solidFill>
                  <a:schemeClr val="bg1"/>
                </a:solidFill>
              </a:rPr>
              <a:t>NonAction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b="1" noProof="1">
                <a:solidFill>
                  <a:schemeClr val="bg1"/>
                </a:solidFill>
              </a:rPr>
              <a:t>RequireHttps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b="1" noProof="1">
                <a:solidFill>
                  <a:schemeClr val="bg1"/>
                </a:solidFill>
              </a:rPr>
              <a:t>etc.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CA97D9-9B29-4469-B94E-8F55A56C8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067" y="2121644"/>
            <a:ext cx="6515311" cy="354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31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AB2B67-B3AA-4AC2-875B-F914C01DAB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7" y="5312358"/>
            <a:ext cx="10961783" cy="768084"/>
          </a:xfrm>
        </p:spPr>
        <p:txBody>
          <a:bodyPr/>
          <a:lstStyle/>
          <a:p>
            <a:r>
              <a:rPr lang="en-US" dirty="0"/>
              <a:t>ASP.NET Core MVC Routing</a:t>
            </a:r>
          </a:p>
        </p:txBody>
      </p:sp>
      <p:pic>
        <p:nvPicPr>
          <p:cNvPr id="7" name="Graphic 6" descr="Network">
            <a:extLst>
              <a:ext uri="{FF2B5EF4-FFF2-40B4-BE49-F238E27FC236}">
                <a16:creationId xmlns:a16="http://schemas.microsoft.com/office/drawing/2014/main" id="{0EE9055A-9990-43A0-9631-8165D9B37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55975" y="1161600"/>
            <a:ext cx="2880049" cy="288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89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946A00-32FB-4A88-8981-70C5830715A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ASP.NET Core MVC </a:t>
            </a:r>
            <a:r>
              <a:rPr lang="en-US" dirty="0"/>
              <a:t>uses a </a:t>
            </a:r>
            <a:r>
              <a:rPr lang="en-US" b="1" dirty="0">
                <a:solidFill>
                  <a:schemeClr val="bg1"/>
                </a:solidFill>
              </a:rPr>
              <a:t>middleware</a:t>
            </a:r>
            <a:r>
              <a:rPr lang="en-US" dirty="0"/>
              <a:t> for </a:t>
            </a:r>
            <a:r>
              <a:rPr lang="en-US" b="1" dirty="0">
                <a:solidFill>
                  <a:schemeClr val="bg1"/>
                </a:solidFill>
              </a:rPr>
              <a:t>Routing</a:t>
            </a:r>
            <a:r>
              <a:rPr lang="en-US" dirty="0"/>
              <a:t> on client </a:t>
            </a:r>
            <a:br>
              <a:rPr lang="bg-BG" dirty="0"/>
            </a:br>
            <a:r>
              <a:rPr lang="en-US" dirty="0"/>
              <a:t>requests.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655A5A-72A6-430A-B545-B597DCFF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MVC Routing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2A83DA-B08B-44F5-8524-6CFA203BEF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613" y="2818942"/>
            <a:ext cx="5476875" cy="3505200"/>
          </a:xfrm>
          <a:prstGeom prst="rect">
            <a:avLst/>
          </a:prstGeom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A0BBF7FD-DFD7-4B98-AB11-F17F1B041802}"/>
              </a:ext>
            </a:extLst>
          </p:cNvPr>
          <p:cNvSpPr txBox="1">
            <a:spLocks/>
          </p:cNvSpPr>
          <p:nvPr/>
        </p:nvSpPr>
        <p:spPr>
          <a:xfrm>
            <a:off x="159579" y="2332654"/>
            <a:ext cx="11382388" cy="276186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b="1" dirty="0">
                <a:solidFill>
                  <a:schemeClr val="bg1"/>
                </a:solidFill>
              </a:rPr>
              <a:t>Routes</a:t>
            </a:r>
            <a:r>
              <a:rPr lang="en-US" sz="2800" dirty="0"/>
              <a:t> describe how request URL paths should be mapped to </a:t>
            </a:r>
            <a:r>
              <a:rPr lang="en-US" sz="2800" b="1" dirty="0">
                <a:solidFill>
                  <a:schemeClr val="bg1"/>
                </a:solidFill>
              </a:rPr>
              <a:t>Controller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Actions</a:t>
            </a:r>
            <a:r>
              <a:rPr lang="en-US" sz="2800" dirty="0"/>
              <a:t>.</a:t>
            </a:r>
          </a:p>
          <a:p>
            <a:pPr lvl="1"/>
            <a:r>
              <a:rPr lang="en-US" sz="2800" dirty="0"/>
              <a:t>There are 2 types of Action routing</a:t>
            </a:r>
          </a:p>
          <a:p>
            <a:pPr lvl="2"/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Conventional</a:t>
            </a:r>
            <a:endParaRPr lang="en-US" sz="2600" b="1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Attribute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989D8F93-CF72-448C-BFD3-96FDB61C29B2}"/>
              </a:ext>
            </a:extLst>
          </p:cNvPr>
          <p:cNvSpPr txBox="1">
            <a:spLocks/>
          </p:cNvSpPr>
          <p:nvPr/>
        </p:nvSpPr>
        <p:spPr>
          <a:xfrm>
            <a:off x="448050" y="2057401"/>
            <a:ext cx="5334000" cy="426674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BE1A4B-740C-4994-8D5F-E1B9ADE588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025" y="4333875"/>
            <a:ext cx="248602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3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5"/>
            <a:ext cx="8723299" cy="5385646"/>
          </a:xfrm>
        </p:spPr>
        <p:txBody>
          <a:bodyPr>
            <a:normAutofit/>
          </a:bodyPr>
          <a:lstStyle/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Introduction to </a:t>
            </a:r>
            <a:r>
              <a:rPr lang="en-US" sz="3200" b="1" dirty="0">
                <a:solidFill>
                  <a:schemeClr val="bg1"/>
                </a:solidFill>
              </a:rPr>
              <a:t>ASP.NET Core MVC</a:t>
            </a:r>
          </a:p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Introduction to </a:t>
            </a:r>
            <a:r>
              <a:rPr lang="en-US" sz="3200" b="1" dirty="0">
                <a:solidFill>
                  <a:schemeClr val="bg1"/>
                </a:solidFill>
              </a:rPr>
              <a:t>Controllers </a:t>
            </a:r>
            <a:r>
              <a:rPr lang="en-US" sz="3200" dirty="0"/>
              <a:t>&amp;</a:t>
            </a:r>
            <a:r>
              <a:rPr lang="en-US" sz="3200" b="1" dirty="0">
                <a:solidFill>
                  <a:schemeClr val="bg1"/>
                </a:solidFill>
              </a:rPr>
              <a:t> Actions</a:t>
            </a:r>
          </a:p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Routing</a:t>
            </a:r>
          </a:p>
          <a:p>
            <a:pPr marL="933139" lvl="1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bg1"/>
                </a:solidFill>
              </a:rPr>
              <a:t>Conventional </a:t>
            </a:r>
            <a:r>
              <a:rPr lang="en-US" sz="3000" dirty="0"/>
              <a:t>&amp; </a:t>
            </a:r>
            <a:r>
              <a:rPr lang="en-US" sz="3000" b="1" dirty="0">
                <a:solidFill>
                  <a:schemeClr val="bg1"/>
                </a:solidFill>
              </a:rPr>
              <a:t>Attribute</a:t>
            </a:r>
          </a:p>
          <a:p>
            <a:pPr marL="933139" lvl="1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bg1"/>
                </a:solidFill>
              </a:rPr>
              <a:t>Static File</a:t>
            </a:r>
          </a:p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Razor View Engine</a:t>
            </a:r>
          </a:p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Identity</a:t>
            </a:r>
          </a:p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Areas</a:t>
            </a:r>
          </a:p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102AD-0FEB-46E1-8922-BE9F54C2720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/>
          </a:bodyPr>
          <a:lstStyle/>
          <a:p>
            <a:r>
              <a:rPr lang="en-US" sz="3000" dirty="0"/>
              <a:t>Called </a:t>
            </a:r>
            <a:r>
              <a:rPr lang="en-US" sz="3000" b="1" dirty="0">
                <a:solidFill>
                  <a:schemeClr val="bg1"/>
                </a:solidFill>
              </a:rPr>
              <a:t>Conventional</a:t>
            </a:r>
            <a:r>
              <a:rPr lang="en-US" sz="3000" dirty="0"/>
              <a:t> because it establishes a </a:t>
            </a:r>
            <a:r>
              <a:rPr lang="en-US" sz="3000" b="1" dirty="0">
                <a:solidFill>
                  <a:schemeClr val="bg1"/>
                </a:solidFill>
              </a:rPr>
              <a:t>convention</a:t>
            </a:r>
            <a:r>
              <a:rPr lang="en-US" sz="3000" dirty="0"/>
              <a:t> for URL paths.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C44A79-1FC1-49D0-BE68-945711CDD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Conventional Routing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000491-0954-4C8C-A31F-32A090096C4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91024C-0573-4328-A5AE-302D4AD07414}"/>
              </a:ext>
            </a:extLst>
          </p:cNvPr>
          <p:cNvSpPr txBox="1">
            <a:spLocks/>
          </p:cNvSpPr>
          <p:nvPr/>
        </p:nvSpPr>
        <p:spPr>
          <a:xfrm>
            <a:off x="976305" y="1896724"/>
            <a:ext cx="10239389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public void </a:t>
            </a:r>
            <a:r>
              <a:rPr lang="en-US" sz="2000" dirty="0">
                <a:solidFill>
                  <a:schemeClr val="bg1"/>
                </a:solidFill>
                <a:effectLst/>
              </a:rPr>
              <a:t>Configure</a:t>
            </a:r>
            <a:r>
              <a:rPr lang="en-US" sz="2000" dirty="0">
                <a:solidFill>
                  <a:schemeClr val="tx1"/>
                </a:solidFill>
                <a:effectLst/>
              </a:rPr>
              <a:t>(</a:t>
            </a:r>
            <a:r>
              <a:rPr lang="en-US" sz="2000" dirty="0">
                <a:solidFill>
                  <a:schemeClr val="bg1"/>
                </a:solidFill>
                <a:effectLst/>
              </a:rPr>
              <a:t>IApplicationBuilder</a:t>
            </a:r>
            <a:r>
              <a:rPr lang="en-US" sz="2000" dirty="0">
                <a:solidFill>
                  <a:schemeClr val="tx1"/>
                </a:solidFill>
                <a:effectLst/>
              </a:rPr>
              <a:t> app, </a:t>
            </a:r>
            <a:r>
              <a:rPr lang="en-US" sz="2000" dirty="0">
                <a:solidFill>
                  <a:schemeClr val="bg1"/>
                </a:solidFill>
                <a:effectLst/>
              </a:rPr>
              <a:t>IHostingEnvironment</a:t>
            </a:r>
            <a:r>
              <a:rPr lang="en-US" sz="2000" dirty="0">
                <a:solidFill>
                  <a:schemeClr val="tx1"/>
                </a:solidFill>
                <a:effectLst/>
              </a:rPr>
              <a:t> env)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PH" sz="2000" dirty="0">
                <a:solidFill>
                  <a:schemeClr val="tx1"/>
                </a:solidFill>
                <a:effectLst/>
              </a:rPr>
              <a:t>    app.</a:t>
            </a:r>
            <a:r>
              <a:rPr lang="en-PH" sz="2000" dirty="0">
                <a:solidFill>
                  <a:schemeClr val="bg1"/>
                </a:solidFill>
                <a:effectLst/>
              </a:rPr>
              <a:t>UseMvc</a:t>
            </a:r>
            <a:r>
              <a:rPr lang="en-PH" sz="2000" dirty="0">
                <a:solidFill>
                  <a:schemeClr val="tx1"/>
                </a:solidFill>
                <a:effectLst/>
              </a:rPr>
              <a:t>(routes =&gt;</a:t>
            </a:r>
          </a:p>
          <a:p>
            <a:r>
              <a:rPr lang="en-PH" sz="2000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PH" sz="2000" dirty="0">
                <a:solidFill>
                  <a:schemeClr val="tx1"/>
                </a:solidFill>
                <a:effectLst/>
              </a:rPr>
              <a:t>        </a:t>
            </a:r>
            <a:r>
              <a:rPr lang="en-US" sz="2000" dirty="0">
                <a:solidFill>
                  <a:schemeClr val="tx1"/>
                </a:solidFill>
                <a:effectLst/>
              </a:rPr>
              <a:t>routes.</a:t>
            </a:r>
            <a:r>
              <a:rPr lang="en-US" sz="2000" dirty="0">
                <a:solidFill>
                  <a:schemeClr val="bg1"/>
                </a:solidFill>
                <a:effectLst/>
              </a:rPr>
              <a:t>MapRoute</a:t>
            </a:r>
            <a:r>
              <a:rPr lang="en-PH" sz="2000" dirty="0">
                <a:solidFill>
                  <a:schemeClr val="tx1"/>
                </a:solidFill>
                <a:effectLst/>
              </a:rPr>
              <a:t>(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    name: "default",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    template:</a:t>
            </a:r>
            <a:r>
              <a:rPr lang="bg-BG" sz="2000" dirty="0">
                <a:solidFill>
                  <a:schemeClr val="tx1"/>
                </a:solidFill>
                <a:effectLst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</a:rPr>
              <a:t>"{controller=Home}/{action=Index}/{id?}");</a:t>
            </a:r>
          </a:p>
          <a:p>
            <a:r>
              <a:rPr lang="bg-BG" sz="2000" dirty="0">
                <a:solidFill>
                  <a:schemeClr val="tx1"/>
                </a:solidFill>
                <a:effectLst/>
              </a:rPr>
              <a:t>    </a:t>
            </a:r>
            <a:r>
              <a:rPr lang="en-US" sz="2000" dirty="0">
                <a:solidFill>
                  <a:schemeClr val="tx1"/>
                </a:solidFill>
                <a:effectLst/>
              </a:rPr>
              <a:t>});</a:t>
            </a:r>
            <a:endParaRPr lang="bg-BG" sz="2000" dirty="0">
              <a:solidFill>
                <a:schemeClr val="tx1"/>
              </a:solidFill>
              <a:effectLst/>
            </a:endParaRP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C931A8A-F297-48D6-91AA-751145589226}"/>
              </a:ext>
            </a:extLst>
          </p:cNvPr>
          <p:cNvSpPr txBox="1">
            <a:spLocks/>
          </p:cNvSpPr>
          <p:nvPr/>
        </p:nvSpPr>
        <p:spPr>
          <a:xfrm>
            <a:off x="192002" y="5029200"/>
            <a:ext cx="11695199" cy="12954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Will match a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route</a:t>
            </a:r>
            <a:r>
              <a:rPr lang="en-US" sz="2800" dirty="0"/>
              <a:t> like “</a:t>
            </a:r>
            <a:r>
              <a:rPr lang="en-US" sz="2800" b="1" dirty="0">
                <a:solidFill>
                  <a:schemeClr val="bg1"/>
                </a:solidFill>
              </a:rPr>
              <a:t>/Cats/Show/1</a:t>
            </a:r>
            <a:r>
              <a:rPr lang="en-US" sz="2800" dirty="0"/>
              <a:t>”.</a:t>
            </a:r>
          </a:p>
          <a:p>
            <a:r>
              <a:rPr lang="en-US" sz="2800" dirty="0"/>
              <a:t>Will extract the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route values</a:t>
            </a:r>
            <a:r>
              <a:rPr lang="en-US" sz="2800" dirty="0"/>
              <a:t>: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5D3E6983-9863-47EF-AB44-D1EA3149CA16}"/>
              </a:ext>
            </a:extLst>
          </p:cNvPr>
          <p:cNvSpPr txBox="1">
            <a:spLocks/>
          </p:cNvSpPr>
          <p:nvPr/>
        </p:nvSpPr>
        <p:spPr>
          <a:xfrm>
            <a:off x="5071312" y="5654336"/>
            <a:ext cx="6496689" cy="5258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{ </a:t>
            </a:r>
            <a:r>
              <a:rPr lang="en-US" sz="2000" dirty="0">
                <a:solidFill>
                  <a:schemeClr val="bg1"/>
                </a:solidFill>
                <a:effectLst/>
              </a:rPr>
              <a:t>controller</a:t>
            </a:r>
            <a:r>
              <a:rPr lang="en-US" sz="2000" dirty="0">
                <a:solidFill>
                  <a:schemeClr val="tx1"/>
                </a:solidFill>
                <a:effectLst/>
              </a:rPr>
              <a:t> = Cats, </a:t>
            </a:r>
            <a:r>
              <a:rPr lang="en-US" sz="2000" dirty="0">
                <a:solidFill>
                  <a:schemeClr val="bg1"/>
                </a:solidFill>
                <a:effectLst/>
              </a:rPr>
              <a:t>action</a:t>
            </a:r>
            <a:r>
              <a:rPr lang="en-US" sz="2000" dirty="0">
                <a:solidFill>
                  <a:schemeClr val="tx1"/>
                </a:solidFill>
                <a:effectLst/>
              </a:rPr>
              <a:t> = Show, </a:t>
            </a:r>
            <a:r>
              <a:rPr lang="en-US" sz="2000" dirty="0">
                <a:solidFill>
                  <a:schemeClr val="bg1"/>
                </a:solidFill>
                <a:effectLst/>
              </a:rPr>
              <a:t>id</a:t>
            </a:r>
            <a:r>
              <a:rPr lang="en-US" sz="2000" dirty="0">
                <a:solidFill>
                  <a:schemeClr val="tx1"/>
                </a:solidFill>
                <a:effectLst/>
              </a:rPr>
              <a:t> = 1 }</a:t>
            </a:r>
          </a:p>
        </p:txBody>
      </p:sp>
    </p:spTree>
    <p:extLst>
      <p:ext uri="{BB962C8B-B14F-4D97-AF65-F5344CB8AC3E}">
        <p14:creationId xmlns:p14="http://schemas.microsoft.com/office/powerpoint/2010/main" val="39628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1B8E6-FCB3-4A29-93BE-7AD2EFA9578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Conventional Routing</a:t>
            </a:r>
            <a:r>
              <a:rPr lang="en-US" dirty="0"/>
              <a:t>, with the default route:</a:t>
            </a:r>
          </a:p>
          <a:p>
            <a:pPr lvl="1"/>
            <a:r>
              <a:rPr lang="en-US" dirty="0"/>
              <a:t>Optimizes an application by preventing the creation of a new </a:t>
            </a:r>
            <a:br>
              <a:rPr lang="bg-BG" dirty="0"/>
            </a:br>
            <a:r>
              <a:rPr lang="en-US" dirty="0"/>
              <a:t>URL pattern for every Action.</a:t>
            </a:r>
          </a:p>
          <a:p>
            <a:pPr lvl="1"/>
            <a:r>
              <a:rPr lang="en-US" dirty="0"/>
              <a:t>Ensures URL consistency in CRUD style applications.</a:t>
            </a:r>
          </a:p>
          <a:p>
            <a:pPr lvl="1"/>
            <a:r>
              <a:rPr lang="en-US" dirty="0"/>
              <a:t>Simplifies code and makes the UI more predictable.</a:t>
            </a:r>
          </a:p>
          <a:p>
            <a:r>
              <a:rPr lang="en-US" dirty="0"/>
              <a:t>Can also be implemented like this: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E71033-90FA-4E3A-A8F3-C09380C54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Conventional Routing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AD295A-D4D4-48A5-92A7-5FA21B1FBC7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A077BB0-541A-4B1E-86B9-FBE8B825175C}"/>
              </a:ext>
            </a:extLst>
          </p:cNvPr>
          <p:cNvSpPr txBox="1">
            <a:spLocks/>
          </p:cNvSpPr>
          <p:nvPr/>
        </p:nvSpPr>
        <p:spPr>
          <a:xfrm>
            <a:off x="974718" y="5075786"/>
            <a:ext cx="10239389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public void </a:t>
            </a:r>
            <a:r>
              <a:rPr lang="en-US" sz="2000" dirty="0">
                <a:solidFill>
                  <a:schemeClr val="bg1"/>
                </a:solidFill>
                <a:effectLst/>
              </a:rPr>
              <a:t>Configure</a:t>
            </a:r>
            <a:r>
              <a:rPr lang="en-US" sz="2000" dirty="0">
                <a:solidFill>
                  <a:schemeClr val="tx1"/>
                </a:solidFill>
                <a:effectLst/>
              </a:rPr>
              <a:t>(</a:t>
            </a:r>
            <a:r>
              <a:rPr lang="en-US" sz="2000" dirty="0">
                <a:solidFill>
                  <a:schemeClr val="bg1"/>
                </a:solidFill>
                <a:effectLst/>
              </a:rPr>
              <a:t>IApplicationBuilder</a:t>
            </a:r>
            <a:r>
              <a:rPr lang="en-US" sz="2000" dirty="0">
                <a:solidFill>
                  <a:schemeClr val="tx1"/>
                </a:solidFill>
                <a:effectLst/>
              </a:rPr>
              <a:t> app, </a:t>
            </a:r>
            <a:r>
              <a:rPr lang="en-US" sz="2000" dirty="0">
                <a:solidFill>
                  <a:schemeClr val="bg1"/>
                </a:solidFill>
                <a:effectLst/>
              </a:rPr>
              <a:t>IHostingEnvironment</a:t>
            </a:r>
            <a:r>
              <a:rPr lang="en-US" sz="2000" dirty="0">
                <a:solidFill>
                  <a:schemeClr val="tx1"/>
                </a:solidFill>
                <a:effectLst/>
              </a:rPr>
              <a:t> env)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PH" sz="2000" dirty="0">
                <a:solidFill>
                  <a:schemeClr val="tx1"/>
                </a:solidFill>
                <a:effectLst/>
              </a:rPr>
              <a:t>    app.</a:t>
            </a:r>
            <a:r>
              <a:rPr lang="en-PH" sz="2000" dirty="0">
                <a:solidFill>
                  <a:schemeClr val="bg1"/>
                </a:solidFill>
                <a:effectLst/>
              </a:rPr>
              <a:t>UseMvcWithDefaultRoute</a:t>
            </a:r>
            <a:r>
              <a:rPr lang="en-PH" sz="2000" dirty="0">
                <a:solidFill>
                  <a:schemeClr val="tx1"/>
                </a:solidFill>
                <a:effectLst/>
              </a:rPr>
              <a:t>(</a:t>
            </a:r>
            <a:r>
              <a:rPr lang="en-US" sz="2000" dirty="0">
                <a:solidFill>
                  <a:schemeClr val="tx1"/>
                </a:solidFill>
                <a:effectLst/>
              </a:rPr>
              <a:t>);</a:t>
            </a:r>
            <a:endParaRPr lang="bg-BG" sz="2000" dirty="0">
              <a:solidFill>
                <a:schemeClr val="tx1"/>
              </a:solidFill>
              <a:effectLst/>
            </a:endParaRP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22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9"/>
            <a:ext cx="11817350" cy="2732800"/>
          </a:xfrm>
        </p:spPr>
        <p:txBody>
          <a:bodyPr>
            <a:normAutofit/>
          </a:bodyPr>
          <a:lstStyle/>
          <a:p>
            <a:r>
              <a:rPr lang="en-US" sz="3200" b="1" noProof="1">
                <a:solidFill>
                  <a:schemeClr val="bg1"/>
                </a:solidFill>
              </a:rPr>
              <a:t>Route Constraints</a:t>
            </a:r>
            <a:r>
              <a:rPr lang="en-US" sz="3200" noProof="1"/>
              <a:t> are rules on the URL segments</a:t>
            </a:r>
          </a:p>
          <a:p>
            <a:r>
              <a:rPr lang="en-US" sz="3200" noProof="1"/>
              <a:t>All the constraints are </a:t>
            </a:r>
            <a:r>
              <a:rPr lang="en-US" sz="3200" b="1" noProof="1">
                <a:solidFill>
                  <a:schemeClr val="bg1"/>
                </a:solidFill>
              </a:rPr>
              <a:t>regular expression compatible </a:t>
            </a:r>
            <a:r>
              <a:rPr lang="en-US" sz="3200" noProof="1"/>
              <a:t>with the </a:t>
            </a:r>
            <a:br>
              <a:rPr lang="en-US" sz="3200" noProof="1"/>
            </a:br>
            <a:r>
              <a:rPr lang="en-US" sz="3200" b="1" noProof="1">
                <a:solidFill>
                  <a:schemeClr val="bg1"/>
                </a:solidFill>
              </a:rPr>
              <a:t>Regex</a:t>
            </a:r>
            <a:r>
              <a:rPr lang="en-US" sz="3200" noProof="1"/>
              <a:t> class</a:t>
            </a:r>
          </a:p>
          <a:p>
            <a:r>
              <a:rPr lang="en-US" sz="3200" noProof="1"/>
              <a:t>Defined as one of the </a:t>
            </a:r>
            <a:r>
              <a:rPr lang="en-US" sz="3200" b="1" noProof="1">
                <a:solidFill>
                  <a:schemeClr val="bg1"/>
                </a:solidFill>
              </a:rPr>
              <a:t>routes</a:t>
            </a:r>
            <a:r>
              <a:rPr lang="en-US" sz="3200" noProof="1"/>
              <a:t>.</a:t>
            </a:r>
            <a:r>
              <a:rPr lang="en-US" sz="3200" b="1" noProof="1">
                <a:solidFill>
                  <a:schemeClr val="bg1"/>
                </a:solidFill>
              </a:rPr>
              <a:t>MapRoute</a:t>
            </a:r>
            <a:r>
              <a:rPr lang="en-US" sz="3200" noProof="1"/>
              <a:t>(…) parameters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Route Constraints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F79FEDA-71EB-4034-A423-2FD3BED696F2}"/>
              </a:ext>
            </a:extLst>
          </p:cNvPr>
          <p:cNvSpPr txBox="1">
            <a:spLocks/>
          </p:cNvSpPr>
          <p:nvPr/>
        </p:nvSpPr>
        <p:spPr>
          <a:xfrm>
            <a:off x="976305" y="4116977"/>
            <a:ext cx="10239389" cy="19108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err="1">
                <a:solidFill>
                  <a:schemeClr val="tx1"/>
                </a:solidFill>
                <a:effectLst/>
              </a:rPr>
              <a:t>routes.MapRoute</a:t>
            </a:r>
            <a:r>
              <a:rPr lang="en-US" dirty="0">
                <a:solidFill>
                  <a:schemeClr val="tx1"/>
                </a:solidFill>
                <a:effectLst/>
              </a:rPr>
              <a:t>(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name: "</a:t>
            </a:r>
            <a:r>
              <a:rPr lang="en-US" dirty="0">
                <a:solidFill>
                  <a:schemeClr val="bg1"/>
                </a:solidFill>
                <a:effectLst/>
              </a:rPr>
              <a:t>blog</a:t>
            </a:r>
            <a:r>
              <a:rPr lang="en-US" dirty="0">
                <a:solidFill>
                  <a:schemeClr val="tx1"/>
                </a:solidFill>
                <a:effectLst/>
              </a:rPr>
              <a:t>",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template: "</a:t>
            </a:r>
            <a:r>
              <a:rPr lang="en-US" dirty="0">
                <a:solidFill>
                  <a:schemeClr val="bg1"/>
                </a:solidFill>
                <a:effectLst/>
              </a:rPr>
              <a:t>{year}/{month}/{day}</a:t>
            </a:r>
            <a:r>
              <a:rPr lang="en-US" dirty="0">
                <a:solidFill>
                  <a:schemeClr val="tx1"/>
                </a:solidFill>
                <a:effectLst/>
              </a:rPr>
              <a:t>",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defaults: new { controller = "</a:t>
            </a:r>
            <a:r>
              <a:rPr lang="en-US" dirty="0">
                <a:solidFill>
                  <a:schemeClr val="bg1"/>
                </a:solidFill>
                <a:effectLst/>
              </a:rPr>
              <a:t>Blog</a:t>
            </a:r>
            <a:r>
              <a:rPr lang="en-US" dirty="0">
                <a:solidFill>
                  <a:schemeClr val="tx1"/>
                </a:solidFill>
                <a:effectLst/>
              </a:rPr>
              <a:t>", action = "</a:t>
            </a:r>
            <a:r>
              <a:rPr lang="en-US" dirty="0" err="1">
                <a:solidFill>
                  <a:schemeClr val="bg1"/>
                </a:solidFill>
                <a:effectLst/>
              </a:rPr>
              <a:t>ByDate</a:t>
            </a:r>
            <a:r>
              <a:rPr lang="en-US" dirty="0">
                <a:solidFill>
                  <a:schemeClr val="tx1"/>
                </a:solidFill>
                <a:effectLst/>
              </a:rPr>
              <a:t>" },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constraints: new { year = @"</a:t>
            </a:r>
            <a:r>
              <a:rPr lang="en-US" dirty="0">
                <a:solidFill>
                  <a:schemeClr val="bg1"/>
                </a:solidFill>
                <a:effectLst/>
              </a:rPr>
              <a:t>\d{4}</a:t>
            </a:r>
            <a:r>
              <a:rPr lang="en-US" dirty="0">
                <a:solidFill>
                  <a:schemeClr val="tx1"/>
                </a:solidFill>
                <a:effectLst/>
              </a:rPr>
              <a:t>", month = @"</a:t>
            </a:r>
            <a:r>
              <a:rPr lang="en-US" dirty="0">
                <a:solidFill>
                  <a:schemeClr val="bg1"/>
                </a:solidFill>
                <a:effectLst/>
              </a:rPr>
              <a:t>\d{1,2}</a:t>
            </a:r>
            <a:r>
              <a:rPr lang="en-US" dirty="0">
                <a:solidFill>
                  <a:schemeClr val="tx1"/>
                </a:solidFill>
                <a:effectLst/>
              </a:rPr>
              <a:t>", day = @"</a:t>
            </a:r>
            <a:r>
              <a:rPr lang="en-US" dirty="0">
                <a:solidFill>
                  <a:schemeClr val="bg1"/>
                </a:solidFill>
                <a:effectLst/>
              </a:rPr>
              <a:t>\d{1,2}</a:t>
            </a:r>
            <a:r>
              <a:rPr lang="en-US" dirty="0">
                <a:solidFill>
                  <a:schemeClr val="tx1"/>
                </a:solidFill>
                <a:effectLst/>
              </a:rPr>
              <a:t>", });</a:t>
            </a:r>
          </a:p>
        </p:txBody>
      </p:sp>
    </p:spTree>
    <p:extLst>
      <p:ext uri="{BB962C8B-B14F-4D97-AF65-F5344CB8AC3E}">
        <p14:creationId xmlns:p14="http://schemas.microsoft.com/office/powerpoint/2010/main" val="402250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088F5-2C37-4755-AEF5-2CE2735D0AD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Attribute routing </a:t>
            </a:r>
            <a:r>
              <a:rPr lang="en-US" sz="3200" dirty="0"/>
              <a:t>uses a set of attributes to map actions directly to route templates.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E06807-FC51-4AB6-9389-4B63448F6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Routing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9FE6A7-1728-4462-9307-D1CA830CD9F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457AF6D-2B0B-49F4-8D1C-45AED5F1FF3E}"/>
              </a:ext>
            </a:extLst>
          </p:cNvPr>
          <p:cNvSpPr txBox="1">
            <a:spLocks/>
          </p:cNvSpPr>
          <p:nvPr/>
        </p:nvSpPr>
        <p:spPr>
          <a:xfrm>
            <a:off x="764852" y="2324350"/>
            <a:ext cx="10239389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public void </a:t>
            </a:r>
            <a:r>
              <a:rPr lang="en-US" dirty="0">
                <a:solidFill>
                  <a:schemeClr val="bg1"/>
                </a:solidFill>
                <a:effectLst/>
              </a:rPr>
              <a:t>Configure</a:t>
            </a:r>
            <a:r>
              <a:rPr lang="en-US" dirty="0">
                <a:solidFill>
                  <a:schemeClr val="tx1"/>
                </a:solidFill>
                <a:effectLst/>
              </a:rPr>
              <a:t>(</a:t>
            </a:r>
            <a:r>
              <a:rPr lang="en-US" dirty="0">
                <a:solidFill>
                  <a:schemeClr val="bg1"/>
                </a:solidFill>
                <a:effectLst/>
              </a:rPr>
              <a:t>IApplicationBuilder</a:t>
            </a:r>
            <a:r>
              <a:rPr lang="en-US" dirty="0">
                <a:solidFill>
                  <a:schemeClr val="tx1"/>
                </a:solidFill>
                <a:effectLst/>
              </a:rPr>
              <a:t> app, </a:t>
            </a:r>
            <a:r>
              <a:rPr lang="en-US" dirty="0">
                <a:solidFill>
                  <a:schemeClr val="bg1"/>
                </a:solidFill>
                <a:effectLst/>
              </a:rPr>
              <a:t>IHostingEnvironment</a:t>
            </a:r>
            <a:r>
              <a:rPr lang="en-US" dirty="0">
                <a:solidFill>
                  <a:schemeClr val="tx1"/>
                </a:solidFill>
                <a:effectLst/>
              </a:rPr>
              <a:t> env)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PH" dirty="0">
                <a:solidFill>
                  <a:schemeClr val="tx1"/>
                </a:solidFill>
                <a:effectLst/>
              </a:rPr>
              <a:t>    app.</a:t>
            </a:r>
            <a:r>
              <a:rPr lang="en-PH" dirty="0">
                <a:solidFill>
                  <a:schemeClr val="bg1"/>
                </a:solidFill>
                <a:effectLst/>
              </a:rPr>
              <a:t>UseMvc</a:t>
            </a:r>
            <a:r>
              <a:rPr lang="en-PH" dirty="0">
                <a:solidFill>
                  <a:schemeClr val="tx1"/>
                </a:solidFill>
                <a:effectLst/>
              </a:rPr>
              <a:t>(</a:t>
            </a:r>
            <a:r>
              <a:rPr lang="en-US" dirty="0">
                <a:solidFill>
                  <a:schemeClr val="tx1"/>
                </a:solidFill>
                <a:effectLst/>
              </a:rPr>
              <a:t>);</a:t>
            </a:r>
            <a:endParaRPr lang="bg-BG" dirty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5EBAB268-6A46-4216-9547-790C453C2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1" y="2825797"/>
            <a:ext cx="2514600" cy="677284"/>
          </a:xfrm>
          <a:prstGeom prst="wedgeRoundRectCallout">
            <a:avLst>
              <a:gd name="adj1" fmla="val -71451"/>
              <a:gd name="adj2" fmla="val -51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Empty method call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D9FE7A2-5D1D-4D57-824C-197B044FFF1F}"/>
              </a:ext>
            </a:extLst>
          </p:cNvPr>
          <p:cNvSpPr txBox="1">
            <a:spLocks/>
          </p:cNvSpPr>
          <p:nvPr/>
        </p:nvSpPr>
        <p:spPr>
          <a:xfrm>
            <a:off x="764852" y="4032990"/>
            <a:ext cx="5407349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public class </a:t>
            </a:r>
            <a:r>
              <a:rPr lang="en-US" dirty="0" err="1">
                <a:solidFill>
                  <a:schemeClr val="bg1"/>
                </a:solidFill>
                <a:effectLst/>
              </a:rPr>
              <a:t>HomeController</a:t>
            </a:r>
            <a:r>
              <a:rPr lang="en-US" dirty="0">
                <a:solidFill>
                  <a:schemeClr val="tx1"/>
                </a:solidFill>
                <a:effectLst/>
              </a:rPr>
              <a:t> : </a:t>
            </a:r>
            <a:r>
              <a:rPr lang="en-US" dirty="0">
                <a:solidFill>
                  <a:schemeClr val="bg1"/>
                </a:solidFill>
                <a:effectLst/>
              </a:rPr>
              <a:t>Controller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[</a:t>
            </a:r>
            <a:r>
              <a:rPr lang="en-US" dirty="0">
                <a:solidFill>
                  <a:schemeClr val="bg1"/>
                </a:solidFill>
                <a:effectLst/>
              </a:rPr>
              <a:t>Route</a:t>
            </a:r>
            <a:r>
              <a:rPr lang="en-US" dirty="0">
                <a:solidFill>
                  <a:schemeClr val="tx1"/>
                </a:solidFill>
                <a:effectLst/>
              </a:rPr>
              <a:t>("/")]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public IActionResult Index()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  return View();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4EFF4C8-DE25-436F-86FD-7D874A71E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1" y="4011654"/>
            <a:ext cx="3291711" cy="24341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3663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EB6028-F224-4D8B-A175-3E29208C5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A136B-C0A6-4732-B447-048753611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765" y="5562601"/>
            <a:ext cx="11310043" cy="753879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bg1"/>
                </a:solidFill>
              </a:rPr>
              <a:t>Http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{</a:t>
            </a:r>
            <a:r>
              <a:rPr lang="en-US" sz="3000" b="1" dirty="0">
                <a:solidFill>
                  <a:schemeClr val="bg1"/>
                </a:solidFill>
              </a:rPr>
              <a:t>action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}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attributes are quite often used in </a:t>
            </a:r>
            <a:r>
              <a:rPr lang="en-US" sz="3000" b="1" dirty="0">
                <a:solidFill>
                  <a:schemeClr val="bg1"/>
                </a:solidFill>
              </a:rPr>
              <a:t>REST APIs</a:t>
            </a:r>
            <a:r>
              <a:rPr lang="en-US" sz="3000" dirty="0"/>
              <a:t>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C6B37F-3FDC-4A8C-811B-5142DFED9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Routing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804FF3C-AB3C-485F-BA35-BD31AC5C205E}"/>
              </a:ext>
            </a:extLst>
          </p:cNvPr>
          <p:cNvSpPr txBox="1">
            <a:spLocks/>
          </p:cNvSpPr>
          <p:nvPr/>
        </p:nvSpPr>
        <p:spPr>
          <a:xfrm>
            <a:off x="533400" y="2057400"/>
            <a:ext cx="5486400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public class </a:t>
            </a:r>
            <a:r>
              <a:rPr lang="en-US" dirty="0">
                <a:solidFill>
                  <a:schemeClr val="bg1"/>
                </a:solidFill>
                <a:effectLst/>
              </a:rPr>
              <a:t>HomeController</a:t>
            </a:r>
            <a:r>
              <a:rPr lang="en-US" dirty="0">
                <a:solidFill>
                  <a:schemeClr val="tx1"/>
                </a:solidFill>
                <a:effectLst/>
              </a:rPr>
              <a:t> : </a:t>
            </a:r>
            <a:r>
              <a:rPr lang="en-US" dirty="0">
                <a:solidFill>
                  <a:schemeClr val="bg1"/>
                </a:solidFill>
                <a:effectLst/>
              </a:rPr>
              <a:t>Controller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//...</a:t>
            </a:r>
          </a:p>
          <a:p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[</a:t>
            </a:r>
            <a:r>
              <a:rPr lang="en-US" dirty="0">
                <a:solidFill>
                  <a:schemeClr val="bg1"/>
                </a:solidFill>
                <a:effectLst/>
              </a:rPr>
              <a:t>HttpGet</a:t>
            </a:r>
            <a:r>
              <a:rPr lang="en-US" dirty="0">
                <a:solidFill>
                  <a:schemeClr val="tx1"/>
                </a:solidFill>
                <a:effectLst/>
              </a:rPr>
              <a:t>("/")]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public IActionResult </a:t>
            </a:r>
            <a:r>
              <a:rPr lang="en-US" dirty="0">
                <a:solidFill>
                  <a:schemeClr val="bg1"/>
                </a:solidFill>
                <a:effectLst/>
              </a:rPr>
              <a:t>Index</a:t>
            </a:r>
            <a:r>
              <a:rPr lang="en-US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  return View();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6ACBA6-9631-4695-BF8E-40B70E2290C9}"/>
              </a:ext>
            </a:extLst>
          </p:cNvPr>
          <p:cNvSpPr txBox="1">
            <a:spLocks/>
          </p:cNvSpPr>
          <p:nvPr/>
        </p:nvSpPr>
        <p:spPr>
          <a:xfrm>
            <a:off x="6248401" y="2057399"/>
            <a:ext cx="5463423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public class </a:t>
            </a:r>
            <a:r>
              <a:rPr lang="en-US" dirty="0">
                <a:solidFill>
                  <a:schemeClr val="bg1"/>
                </a:solidFill>
                <a:effectLst/>
              </a:rPr>
              <a:t>UsersController</a:t>
            </a:r>
            <a:r>
              <a:rPr lang="en-US" dirty="0">
                <a:solidFill>
                  <a:schemeClr val="tx1"/>
                </a:solidFill>
                <a:effectLst/>
              </a:rPr>
              <a:t> : </a:t>
            </a:r>
            <a:r>
              <a:rPr lang="en-US" dirty="0">
                <a:solidFill>
                  <a:schemeClr val="bg1"/>
                </a:solidFill>
                <a:effectLst/>
              </a:rPr>
              <a:t>Controller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{</a:t>
            </a:r>
            <a:endParaRPr lang="en-US" dirty="0">
              <a:solidFill>
                <a:schemeClr val="bg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//...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[</a:t>
            </a:r>
            <a:r>
              <a:rPr lang="en-US" dirty="0" err="1">
                <a:solidFill>
                  <a:schemeClr val="bg1"/>
                </a:solidFill>
                <a:effectLst/>
              </a:rPr>
              <a:t>HttpPost</a:t>
            </a:r>
            <a:r>
              <a:rPr lang="en-US" dirty="0">
                <a:solidFill>
                  <a:schemeClr val="tx1"/>
                </a:solidFill>
                <a:effectLst/>
              </a:rPr>
              <a:t>("Login")]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public IActionResult </a:t>
            </a:r>
            <a:r>
              <a:rPr lang="en-US" dirty="0">
                <a:solidFill>
                  <a:schemeClr val="bg1"/>
                </a:solidFill>
                <a:effectLst/>
              </a:rPr>
              <a:t>Login</a:t>
            </a:r>
            <a:r>
              <a:rPr lang="en-US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  return View();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3641AB7-693E-4E2B-9F7D-D227158A537A}"/>
              </a:ext>
            </a:extLst>
          </p:cNvPr>
          <p:cNvSpPr txBox="1">
            <a:spLocks/>
          </p:cNvSpPr>
          <p:nvPr/>
        </p:nvSpPr>
        <p:spPr>
          <a:xfrm>
            <a:off x="344401" y="1303522"/>
            <a:ext cx="11804822" cy="7538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>
                <a:solidFill>
                  <a:schemeClr val="bg1"/>
                </a:solidFill>
              </a:rPr>
              <a:t>Attribute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routing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can also directly define the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Request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Method</a:t>
            </a:r>
            <a:r>
              <a:rPr lang="en-US" sz="3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554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6072E-0300-4E70-9224-0FC83D9DB5F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Attribute routing </a:t>
            </a:r>
            <a:r>
              <a:rPr lang="en-US" sz="2600" dirty="0"/>
              <a:t>allows you to create multiple routes for a single action.</a:t>
            </a:r>
          </a:p>
          <a:p>
            <a:r>
              <a:rPr lang="en-US" sz="2600" dirty="0"/>
              <a:t>It also allows you to </a:t>
            </a:r>
            <a:r>
              <a:rPr lang="en-US" sz="2600" b="1" dirty="0">
                <a:solidFill>
                  <a:schemeClr val="bg1"/>
                </a:solidFill>
              </a:rPr>
              <a:t>combine</a:t>
            </a:r>
            <a:r>
              <a:rPr lang="en-US" sz="2600" dirty="0"/>
              <a:t> a Route for a </a:t>
            </a:r>
            <a:r>
              <a:rPr lang="en-US" sz="2600" b="1" dirty="0">
                <a:solidFill>
                  <a:schemeClr val="bg1"/>
                </a:solidFill>
              </a:rPr>
              <a:t>Controller</a:t>
            </a:r>
            <a:r>
              <a:rPr lang="en-US" sz="2600" dirty="0"/>
              <a:t> and an </a:t>
            </a:r>
            <a:r>
              <a:rPr lang="en-US" sz="2600" b="1" dirty="0">
                <a:solidFill>
                  <a:schemeClr val="bg1"/>
                </a:solidFill>
              </a:rPr>
              <a:t>Action</a:t>
            </a:r>
            <a:r>
              <a:rPr lang="en-US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Route</a:t>
            </a:r>
            <a:r>
              <a:rPr lang="en-US" sz="2600" dirty="0"/>
              <a:t>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8D9B7C-5028-426D-B00D-81F08A2C6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 Routing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822A88-8E16-4A2E-9CCF-572387ADDD7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F044DE7-E47D-4590-A566-1D9E09FC2A76}"/>
              </a:ext>
            </a:extLst>
          </p:cNvPr>
          <p:cNvSpPr txBox="1">
            <a:spLocks/>
          </p:cNvSpPr>
          <p:nvPr/>
        </p:nvSpPr>
        <p:spPr>
          <a:xfrm>
            <a:off x="609613" y="2852354"/>
            <a:ext cx="4343400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public class </a:t>
            </a:r>
            <a:r>
              <a:rPr lang="en-US" dirty="0">
                <a:solidFill>
                  <a:schemeClr val="bg1"/>
                </a:solidFill>
                <a:effectLst/>
              </a:rPr>
              <a:t>HomeController</a:t>
            </a:r>
            <a:r>
              <a:rPr lang="en-US" dirty="0">
                <a:solidFill>
                  <a:schemeClr val="tx1"/>
                </a:solidFill>
                <a:effectLst/>
              </a:rPr>
              <a:t> : </a:t>
            </a:r>
            <a:r>
              <a:rPr lang="en-US" dirty="0">
                <a:solidFill>
                  <a:schemeClr val="bg1"/>
                </a:solidFill>
                <a:effectLst/>
              </a:rPr>
              <a:t>Controller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//...</a:t>
            </a:r>
          </a:p>
          <a:p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[</a:t>
            </a:r>
            <a:r>
              <a:rPr lang="en-US" dirty="0">
                <a:solidFill>
                  <a:schemeClr val="bg1"/>
                </a:solidFill>
                <a:effectLst/>
              </a:rPr>
              <a:t>Route</a:t>
            </a:r>
            <a:r>
              <a:rPr lang="en-US" dirty="0">
                <a:solidFill>
                  <a:schemeClr val="tx1"/>
                </a:solidFill>
                <a:effectLst/>
              </a:rPr>
              <a:t>("/")]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[</a:t>
            </a:r>
            <a:r>
              <a:rPr lang="en-US" dirty="0">
                <a:solidFill>
                  <a:schemeClr val="bg1"/>
                </a:solidFill>
                <a:effectLst/>
              </a:rPr>
              <a:t>Route</a:t>
            </a:r>
            <a:r>
              <a:rPr lang="en-US" dirty="0">
                <a:solidFill>
                  <a:schemeClr val="tx1"/>
                </a:solidFill>
                <a:effectLst/>
              </a:rPr>
              <a:t>("Index")]    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public IActionResult </a:t>
            </a:r>
            <a:r>
              <a:rPr lang="en-US" dirty="0">
                <a:solidFill>
                  <a:schemeClr val="bg1"/>
                </a:solidFill>
                <a:effectLst/>
              </a:rPr>
              <a:t>Index</a:t>
            </a:r>
            <a:r>
              <a:rPr lang="en-US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  return View();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863BEE-96AF-498D-BFB6-6AB4ADD28DDA}"/>
              </a:ext>
            </a:extLst>
          </p:cNvPr>
          <p:cNvSpPr txBox="1">
            <a:spLocks/>
          </p:cNvSpPr>
          <p:nvPr/>
        </p:nvSpPr>
        <p:spPr>
          <a:xfrm>
            <a:off x="5180026" y="2575355"/>
            <a:ext cx="6600811" cy="38190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[</a:t>
            </a:r>
            <a:r>
              <a:rPr lang="en-US" dirty="0">
                <a:solidFill>
                  <a:schemeClr val="bg1"/>
                </a:solidFill>
                <a:effectLst/>
              </a:rPr>
              <a:t>Route</a:t>
            </a:r>
            <a:r>
              <a:rPr lang="en-US" dirty="0">
                <a:solidFill>
                  <a:schemeClr val="tx1"/>
                </a:solidFill>
                <a:effectLst/>
              </a:rPr>
              <a:t>("Home")] 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public class </a:t>
            </a:r>
            <a:r>
              <a:rPr lang="en-US" dirty="0">
                <a:solidFill>
                  <a:schemeClr val="bg1"/>
                </a:solidFill>
                <a:effectLst/>
              </a:rPr>
              <a:t>HomeController</a:t>
            </a:r>
            <a:r>
              <a:rPr lang="en-US" dirty="0">
                <a:solidFill>
                  <a:schemeClr val="tx1"/>
                </a:solidFill>
                <a:effectLst/>
              </a:rPr>
              <a:t> : </a:t>
            </a:r>
            <a:r>
              <a:rPr lang="en-US" dirty="0">
                <a:solidFill>
                  <a:schemeClr val="bg1"/>
                </a:solidFill>
                <a:effectLst/>
              </a:rPr>
              <a:t>Controller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//...</a:t>
            </a:r>
          </a:p>
          <a:p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[</a:t>
            </a:r>
            <a:r>
              <a:rPr lang="en-US" dirty="0">
                <a:solidFill>
                  <a:schemeClr val="bg1"/>
                </a:solidFill>
                <a:effectLst/>
              </a:rPr>
              <a:t>Route</a:t>
            </a:r>
            <a:r>
              <a:rPr lang="en-US" dirty="0">
                <a:solidFill>
                  <a:schemeClr val="tx1"/>
                </a:solidFill>
                <a:effectLst/>
              </a:rPr>
              <a:t>("/")] // Does not combine, Route – /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[</a:t>
            </a:r>
            <a:r>
              <a:rPr lang="en-US" dirty="0">
                <a:solidFill>
                  <a:schemeClr val="bg1"/>
                </a:solidFill>
                <a:effectLst/>
              </a:rPr>
              <a:t>Route</a:t>
            </a:r>
            <a:r>
              <a:rPr lang="en-US" dirty="0">
                <a:solidFill>
                  <a:schemeClr val="tx1"/>
                </a:solidFill>
                <a:effectLst/>
              </a:rPr>
              <a:t>("Index")] // Route - /Home/Index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[</a:t>
            </a:r>
            <a:r>
              <a:rPr lang="en-US" dirty="0">
                <a:solidFill>
                  <a:schemeClr val="bg1"/>
                </a:solidFill>
                <a:effectLst/>
              </a:rPr>
              <a:t>Route</a:t>
            </a:r>
            <a:r>
              <a:rPr lang="en-US" dirty="0">
                <a:solidFill>
                  <a:schemeClr val="tx1"/>
                </a:solidFill>
                <a:effectLst/>
              </a:rPr>
              <a:t>("")] // Route - /Home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public IActionResult </a:t>
            </a:r>
            <a:r>
              <a:rPr lang="en-US" dirty="0">
                <a:solidFill>
                  <a:schemeClr val="bg1"/>
                </a:solidFill>
                <a:effectLst/>
              </a:rPr>
              <a:t>Index</a:t>
            </a:r>
            <a:r>
              <a:rPr lang="en-US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  return View();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497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FDC60-1D4F-43E7-9D57-09112B3BC4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7" y="5106041"/>
            <a:ext cx="10961783" cy="768084"/>
          </a:xfrm>
        </p:spPr>
        <p:txBody>
          <a:bodyPr/>
          <a:lstStyle/>
          <a:p>
            <a:r>
              <a:rPr lang="en-US" dirty="0"/>
              <a:t>Static File Routing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D37B4F-9E2A-4525-9496-6F2DAE5D90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813" y="1947315"/>
            <a:ext cx="3006373" cy="135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64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C7ADD3-67DC-4D3F-B047-D06EFEB6102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Static files</a:t>
            </a:r>
            <a:r>
              <a:rPr lang="en-US" dirty="0"/>
              <a:t> are a necessity for a web application to work.</a:t>
            </a:r>
          </a:p>
          <a:p>
            <a:pPr lvl="1"/>
            <a:r>
              <a:rPr lang="en-US" dirty="0"/>
              <a:t>Files such as HTML, CSS, JS, and different Assets can be served </a:t>
            </a:r>
            <a:br>
              <a:rPr lang="en-US" dirty="0"/>
            </a:br>
            <a:r>
              <a:rPr lang="en-US" dirty="0"/>
              <a:t>directly to Clients with </a:t>
            </a:r>
            <a:r>
              <a:rPr lang="en-US" b="1" dirty="0">
                <a:solidFill>
                  <a:schemeClr val="bg1"/>
                </a:solidFill>
              </a:rPr>
              <a:t>ASP.NET Core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0C4D67-E490-4C91-8DFE-BD492CAFC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Files</a:t>
            </a:r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7532B8B-1221-4D24-8EAC-4B51CD84FB18}"/>
              </a:ext>
            </a:extLst>
          </p:cNvPr>
          <p:cNvSpPr txBox="1">
            <a:spLocks/>
          </p:cNvSpPr>
          <p:nvPr/>
        </p:nvSpPr>
        <p:spPr>
          <a:xfrm>
            <a:off x="973120" y="3048000"/>
            <a:ext cx="10239389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public void </a:t>
            </a:r>
            <a:r>
              <a:rPr lang="en-US" sz="2000" dirty="0">
                <a:solidFill>
                  <a:schemeClr val="bg1"/>
                </a:solidFill>
                <a:effectLst/>
              </a:rPr>
              <a:t>Configure</a:t>
            </a:r>
            <a:r>
              <a:rPr lang="en-US" sz="2000" dirty="0">
                <a:solidFill>
                  <a:schemeClr val="tx1"/>
                </a:solidFill>
                <a:effectLst/>
              </a:rPr>
              <a:t>(</a:t>
            </a:r>
            <a:r>
              <a:rPr lang="en-US" sz="2000" dirty="0">
                <a:solidFill>
                  <a:schemeClr val="bg1"/>
                </a:solidFill>
                <a:effectLst/>
              </a:rPr>
              <a:t>IApplicationBuilder</a:t>
            </a:r>
            <a:r>
              <a:rPr lang="en-US" sz="2000" dirty="0">
                <a:solidFill>
                  <a:schemeClr val="tx1"/>
                </a:solidFill>
                <a:effectLst/>
              </a:rPr>
              <a:t> app, </a:t>
            </a:r>
            <a:r>
              <a:rPr lang="en-US" sz="2000" dirty="0">
                <a:solidFill>
                  <a:schemeClr val="bg1"/>
                </a:solidFill>
                <a:effectLst/>
              </a:rPr>
              <a:t>IHostingEnvironment</a:t>
            </a:r>
            <a:r>
              <a:rPr lang="en-US" sz="2000" dirty="0">
                <a:solidFill>
                  <a:schemeClr val="tx1"/>
                </a:solidFill>
                <a:effectLst/>
              </a:rPr>
              <a:t> env)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PH" sz="2000" dirty="0">
                <a:solidFill>
                  <a:schemeClr val="tx1"/>
                </a:solidFill>
                <a:effectLst/>
              </a:rPr>
              <a:t>    app.</a:t>
            </a:r>
            <a:r>
              <a:rPr lang="en-PH" sz="2000" dirty="0">
                <a:solidFill>
                  <a:schemeClr val="bg1"/>
                </a:solidFill>
                <a:effectLst/>
              </a:rPr>
              <a:t>UseStaticFiles</a:t>
            </a:r>
            <a:r>
              <a:rPr lang="en-PH" sz="2000" dirty="0">
                <a:solidFill>
                  <a:schemeClr val="tx1"/>
                </a:solidFill>
                <a:effectLst/>
              </a:rPr>
              <a:t>(</a:t>
            </a:r>
            <a:r>
              <a:rPr lang="en-US" sz="20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85B822BB-F6AB-4B45-8A10-5E56CE48BE65}"/>
              </a:ext>
            </a:extLst>
          </p:cNvPr>
          <p:cNvSpPr txBox="1">
            <a:spLocks/>
          </p:cNvSpPr>
          <p:nvPr/>
        </p:nvSpPr>
        <p:spPr>
          <a:xfrm>
            <a:off x="190403" y="5029200"/>
            <a:ext cx="11804822" cy="11430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/>
              <a:t>This will tell the ASP.NET Core App to serve the static files in the </a:t>
            </a:r>
            <a:r>
              <a:rPr lang="en-US" sz="2800" b="1" noProof="1">
                <a:solidFill>
                  <a:schemeClr val="bg1"/>
                </a:solidFill>
              </a:rPr>
              <a:t>wwwroot</a:t>
            </a:r>
            <a:r>
              <a:rPr lang="en-US" sz="2800" dirty="0"/>
              <a:t> directory.</a:t>
            </a:r>
          </a:p>
        </p:txBody>
      </p:sp>
    </p:spTree>
    <p:extLst>
      <p:ext uri="{BB962C8B-B14F-4D97-AF65-F5344CB8AC3E}">
        <p14:creationId xmlns:p14="http://schemas.microsoft.com/office/powerpoint/2010/main" val="30168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C7ADD3-67DC-4D3F-B047-D06EFEB6102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Can be modified to serve other folders.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0C4D67-E490-4C91-8DFE-BD492CAFC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Files</a:t>
            </a:r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7532B8B-1221-4D24-8EAC-4B51CD84FB18}"/>
              </a:ext>
            </a:extLst>
          </p:cNvPr>
          <p:cNvSpPr txBox="1">
            <a:spLocks/>
          </p:cNvSpPr>
          <p:nvPr/>
        </p:nvSpPr>
        <p:spPr>
          <a:xfrm>
            <a:off x="609601" y="1905001"/>
            <a:ext cx="10239389" cy="32650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public void </a:t>
            </a:r>
            <a:r>
              <a:rPr lang="en-US" dirty="0">
                <a:solidFill>
                  <a:schemeClr val="bg1"/>
                </a:solidFill>
                <a:effectLst/>
              </a:rPr>
              <a:t>Configure</a:t>
            </a:r>
            <a:r>
              <a:rPr lang="en-US" dirty="0">
                <a:solidFill>
                  <a:schemeClr val="tx1"/>
                </a:solidFill>
                <a:effectLst/>
              </a:rPr>
              <a:t>(</a:t>
            </a:r>
            <a:r>
              <a:rPr lang="en-US" dirty="0">
                <a:solidFill>
                  <a:schemeClr val="bg1"/>
                </a:solidFill>
                <a:effectLst/>
              </a:rPr>
              <a:t>IApplicationBuilder</a:t>
            </a:r>
            <a:r>
              <a:rPr lang="en-US" dirty="0">
                <a:solidFill>
                  <a:schemeClr val="tx1"/>
                </a:solidFill>
                <a:effectLst/>
              </a:rPr>
              <a:t> app, </a:t>
            </a:r>
            <a:r>
              <a:rPr lang="en-US" dirty="0">
                <a:solidFill>
                  <a:schemeClr val="bg1"/>
                </a:solidFill>
                <a:effectLst/>
              </a:rPr>
              <a:t>IHostingEnvironment</a:t>
            </a:r>
            <a:r>
              <a:rPr lang="en-US" dirty="0">
                <a:solidFill>
                  <a:schemeClr val="tx1"/>
                </a:solidFill>
                <a:effectLst/>
              </a:rPr>
              <a:t> env)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PH" dirty="0">
                <a:solidFill>
                  <a:schemeClr val="tx1"/>
                </a:solidFill>
                <a:effectLst/>
              </a:rPr>
              <a:t>    app.</a:t>
            </a:r>
            <a:r>
              <a:rPr lang="en-PH" dirty="0">
                <a:solidFill>
                  <a:schemeClr val="bg1"/>
                </a:solidFill>
                <a:effectLst/>
              </a:rPr>
              <a:t>UseStaticFiles</a:t>
            </a:r>
            <a:r>
              <a:rPr lang="en-PH" dirty="0">
                <a:solidFill>
                  <a:schemeClr val="tx1"/>
                </a:solidFill>
                <a:effectLst/>
              </a:rPr>
              <a:t>(); // For the </a:t>
            </a:r>
            <a:r>
              <a:rPr lang="en-PH" dirty="0">
                <a:solidFill>
                  <a:schemeClr val="bg1"/>
                </a:solidFill>
                <a:effectLst/>
              </a:rPr>
              <a:t>wwwroot</a:t>
            </a:r>
            <a:r>
              <a:rPr lang="en-PH" dirty="0">
                <a:solidFill>
                  <a:schemeClr val="tx1"/>
                </a:solidFill>
                <a:effectLst/>
              </a:rPr>
              <a:t> folder</a:t>
            </a:r>
          </a:p>
          <a:p>
            <a:endParaRPr lang="en-PH" dirty="0">
              <a:solidFill>
                <a:schemeClr val="tx1"/>
              </a:solidFill>
              <a:effectLst/>
            </a:endParaRPr>
          </a:p>
          <a:p>
            <a:r>
              <a:rPr lang="en-PH" dirty="0">
                <a:solidFill>
                  <a:schemeClr val="tx1"/>
                </a:solidFill>
                <a:effectLst/>
              </a:rPr>
              <a:t>    app.</a:t>
            </a:r>
            <a:r>
              <a:rPr lang="en-PH" dirty="0">
                <a:solidFill>
                  <a:schemeClr val="bg1"/>
                </a:solidFill>
                <a:effectLst/>
              </a:rPr>
              <a:t>UseStaticFiles</a:t>
            </a:r>
            <a:r>
              <a:rPr lang="en-PH" dirty="0">
                <a:solidFill>
                  <a:schemeClr val="tx1"/>
                </a:solidFill>
                <a:effectLst/>
              </a:rPr>
              <a:t>(new </a:t>
            </a:r>
            <a:r>
              <a:rPr lang="en-PH" dirty="0">
                <a:solidFill>
                  <a:schemeClr val="bg1"/>
                </a:solidFill>
                <a:effectLst/>
              </a:rPr>
              <a:t>StaticFileOptions</a:t>
            </a:r>
            <a:r>
              <a:rPr lang="en-PH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PH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PH" dirty="0">
                <a:solidFill>
                  <a:schemeClr val="tx1"/>
                </a:solidFill>
                <a:effectLst/>
              </a:rPr>
              <a:t>        </a:t>
            </a:r>
            <a:r>
              <a:rPr lang="en-PH" dirty="0">
                <a:solidFill>
                  <a:schemeClr val="bg1"/>
                </a:solidFill>
                <a:effectLst/>
              </a:rPr>
              <a:t>FileProvider</a:t>
            </a:r>
            <a:r>
              <a:rPr lang="en-PH" dirty="0">
                <a:solidFill>
                  <a:schemeClr val="tx1"/>
                </a:solidFill>
                <a:effectLst/>
              </a:rPr>
              <a:t> = new </a:t>
            </a:r>
            <a:r>
              <a:rPr lang="en-PH" dirty="0">
                <a:solidFill>
                  <a:schemeClr val="bg1"/>
                </a:solidFill>
                <a:effectLst/>
              </a:rPr>
              <a:t>PhysicalFileProvider</a:t>
            </a:r>
            <a:r>
              <a:rPr lang="en-PH" dirty="0">
                <a:solidFill>
                  <a:schemeClr val="tx1"/>
                </a:solidFill>
                <a:effectLst/>
              </a:rPr>
              <a:t>(</a:t>
            </a:r>
          </a:p>
          <a:p>
            <a:r>
              <a:rPr lang="en-PH" dirty="0">
                <a:solidFill>
                  <a:schemeClr val="tx1"/>
                </a:solidFill>
                <a:effectLst/>
              </a:rPr>
              <a:t>            Path.Combine(Directory.</a:t>
            </a:r>
            <a:r>
              <a:rPr lang="en-PH" dirty="0">
                <a:solidFill>
                  <a:schemeClr val="bg1"/>
                </a:solidFill>
                <a:effectLst/>
              </a:rPr>
              <a:t>GetCurrentDirectory</a:t>
            </a:r>
            <a:r>
              <a:rPr lang="en-PH" dirty="0">
                <a:solidFill>
                  <a:schemeClr val="tx1"/>
                </a:solidFill>
                <a:effectLst/>
              </a:rPr>
              <a:t>(), "</a:t>
            </a:r>
            <a:r>
              <a:rPr lang="en-PH" dirty="0">
                <a:solidFill>
                  <a:schemeClr val="bg1"/>
                </a:solidFill>
                <a:effectLst/>
              </a:rPr>
              <a:t>OtherFiles</a:t>
            </a:r>
            <a:r>
              <a:rPr lang="en-PH" dirty="0">
                <a:solidFill>
                  <a:schemeClr val="tx1"/>
                </a:solidFill>
                <a:effectLst/>
              </a:rPr>
              <a:t>")),</a:t>
            </a:r>
          </a:p>
          <a:p>
            <a:r>
              <a:rPr lang="en-PH" dirty="0">
                <a:solidFill>
                  <a:schemeClr val="tx1"/>
                </a:solidFill>
                <a:effectLst/>
              </a:rPr>
              <a:t>        </a:t>
            </a:r>
            <a:r>
              <a:rPr lang="en-PH" dirty="0">
                <a:solidFill>
                  <a:schemeClr val="bg1"/>
                </a:solidFill>
                <a:effectLst/>
              </a:rPr>
              <a:t>RequestPath</a:t>
            </a:r>
            <a:r>
              <a:rPr lang="en-PH" dirty="0">
                <a:solidFill>
                  <a:schemeClr val="tx1"/>
                </a:solidFill>
                <a:effectLst/>
              </a:rPr>
              <a:t> = new </a:t>
            </a:r>
            <a:r>
              <a:rPr lang="en-PH" dirty="0">
                <a:solidFill>
                  <a:schemeClr val="bg1"/>
                </a:solidFill>
                <a:effectLst/>
              </a:rPr>
              <a:t>PathString</a:t>
            </a:r>
            <a:r>
              <a:rPr lang="en-PH" dirty="0">
                <a:solidFill>
                  <a:schemeClr val="tx1"/>
                </a:solidFill>
                <a:effectLst/>
              </a:rPr>
              <a:t>("</a:t>
            </a:r>
            <a:r>
              <a:rPr lang="en-PH" dirty="0">
                <a:solidFill>
                  <a:schemeClr val="bg1"/>
                </a:solidFill>
                <a:effectLst/>
              </a:rPr>
              <a:t>/files</a:t>
            </a:r>
            <a:r>
              <a:rPr lang="en-PH" dirty="0">
                <a:solidFill>
                  <a:schemeClr val="tx1"/>
                </a:solidFill>
                <a:effectLst/>
              </a:rPr>
              <a:t>")</a:t>
            </a:r>
          </a:p>
          <a:p>
            <a:r>
              <a:rPr lang="en-PH" dirty="0">
                <a:solidFill>
                  <a:schemeClr val="tx1"/>
                </a:solidFill>
                <a:effectLst/>
              </a:rPr>
              <a:t>    });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85B822BB-F6AB-4B45-8A10-5E56CE48BE65}"/>
              </a:ext>
            </a:extLst>
          </p:cNvPr>
          <p:cNvSpPr txBox="1">
            <a:spLocks/>
          </p:cNvSpPr>
          <p:nvPr/>
        </p:nvSpPr>
        <p:spPr>
          <a:xfrm>
            <a:off x="190403" y="5486399"/>
            <a:ext cx="11804822" cy="112320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/>
              <a:t>This will serve “</a:t>
            </a:r>
            <a:r>
              <a:rPr lang="en-US" sz="2800" b="1" dirty="0">
                <a:solidFill>
                  <a:schemeClr val="bg1"/>
                </a:solidFill>
              </a:rPr>
              <a:t>style.css</a:t>
            </a:r>
            <a:r>
              <a:rPr lang="en-US" sz="2800" dirty="0"/>
              <a:t>” file upon request “</a:t>
            </a:r>
            <a:r>
              <a:rPr lang="en-US" sz="2800" b="1" dirty="0">
                <a:solidFill>
                  <a:schemeClr val="bg1"/>
                </a:solidFill>
              </a:rPr>
              <a:t>http://{app}/files/style.css</a:t>
            </a:r>
            <a:r>
              <a:rPr lang="en-US" sz="2800" dirty="0"/>
              <a:t>” from “</a:t>
            </a:r>
            <a:r>
              <a:rPr lang="en-US" sz="2800" b="1" dirty="0" err="1">
                <a:solidFill>
                  <a:schemeClr val="bg1"/>
                </a:solidFill>
              </a:rPr>
              <a:t>OtherFiles</a:t>
            </a:r>
            <a:r>
              <a:rPr lang="en-US" sz="2800" dirty="0"/>
              <a:t>” instead of “</a:t>
            </a:r>
            <a:r>
              <a:rPr lang="en-US" sz="2800" b="1" dirty="0" err="1">
                <a:solidFill>
                  <a:schemeClr val="bg1"/>
                </a:solidFill>
              </a:rPr>
              <a:t>wwwroot</a:t>
            </a:r>
            <a:r>
              <a:rPr lang="en-US" sz="2800" dirty="0"/>
              <a:t>”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788131E9-9722-49A7-A592-1D30A6AE9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2907469"/>
            <a:ext cx="3200400" cy="677284"/>
          </a:xfrm>
          <a:prstGeom prst="wedgeRoundRectCallout">
            <a:avLst>
              <a:gd name="adj1" fmla="val -31477"/>
              <a:gd name="adj2" fmla="val 8953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Folder in Project</a:t>
            </a:r>
          </a:p>
        </p:txBody>
      </p:sp>
    </p:spTree>
    <p:extLst>
      <p:ext uri="{BB962C8B-B14F-4D97-AF65-F5344CB8AC3E}">
        <p14:creationId xmlns:p14="http://schemas.microsoft.com/office/powerpoint/2010/main" val="45701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F3D278-388C-43C2-A8CD-A9475A0A87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322080"/>
            <a:ext cx="10961783" cy="768084"/>
          </a:xfrm>
        </p:spPr>
        <p:txBody>
          <a:bodyPr/>
          <a:lstStyle/>
          <a:p>
            <a:r>
              <a:rPr lang="en-US" dirty="0"/>
              <a:t>Razor View Engine</a:t>
            </a:r>
          </a:p>
        </p:txBody>
      </p:sp>
      <p:pic>
        <p:nvPicPr>
          <p:cNvPr id="7" name="Graphic 6" descr="Pocket knife">
            <a:extLst>
              <a:ext uri="{FF2B5EF4-FFF2-40B4-BE49-F238E27FC236}">
                <a16:creationId xmlns:a16="http://schemas.microsoft.com/office/drawing/2014/main" id="{FAEB71FB-1CEA-4AB6-A425-6100CAC666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35894" y="1535920"/>
            <a:ext cx="2320212" cy="232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85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HTML </a:t>
            </a:r>
            <a:r>
              <a:rPr lang="en-US" b="1" noProof="1">
                <a:solidFill>
                  <a:schemeClr val="bg1"/>
                </a:solidFill>
              </a:rPr>
              <a:t>templates</a:t>
            </a:r>
            <a:r>
              <a:rPr lang="en-US" dirty="0"/>
              <a:t> of the application</a:t>
            </a:r>
          </a:p>
          <a:p>
            <a:r>
              <a:rPr lang="en-US" dirty="0"/>
              <a:t>A lot of </a:t>
            </a:r>
            <a:r>
              <a:rPr lang="en-US" b="1" noProof="1">
                <a:solidFill>
                  <a:schemeClr val="bg1"/>
                </a:solidFill>
              </a:rPr>
              <a:t>view engines</a:t>
            </a:r>
            <a:r>
              <a:rPr lang="en-US" dirty="0"/>
              <a:t> available</a:t>
            </a:r>
          </a:p>
          <a:p>
            <a:pPr lvl="1"/>
            <a:r>
              <a:rPr lang="en-US" dirty="0"/>
              <a:t>View engines execute code and provide HTML</a:t>
            </a:r>
          </a:p>
          <a:p>
            <a:pPr lvl="1"/>
            <a:r>
              <a:rPr lang="en-US" dirty="0"/>
              <a:t>Provide a lot of helpers to easily generate HTML</a:t>
            </a:r>
          </a:p>
          <a:p>
            <a:pPr lvl="1"/>
            <a:r>
              <a:rPr lang="en-US" dirty="0"/>
              <a:t>The most popular is </a:t>
            </a:r>
            <a:r>
              <a:rPr lang="en-US" b="1" noProof="1">
                <a:solidFill>
                  <a:schemeClr val="bg1"/>
                </a:solidFill>
              </a:rPr>
              <a:t>Razor View Engine</a:t>
            </a:r>
            <a:r>
              <a:rPr lang="en-US" dirty="0"/>
              <a:t> </a:t>
            </a:r>
          </a:p>
          <a:p>
            <a:r>
              <a:rPr lang="en-US" dirty="0"/>
              <a:t>We can pass data to views through:</a:t>
            </a:r>
          </a:p>
          <a:p>
            <a:pPr lvl="1"/>
            <a:r>
              <a:rPr lang="en-US" b="1" noProof="1">
                <a:solidFill>
                  <a:schemeClr val="bg1"/>
                </a:solidFill>
              </a:rPr>
              <a:t>ViewBag</a:t>
            </a:r>
            <a:r>
              <a:rPr lang="en-US" dirty="0"/>
              <a:t>, </a:t>
            </a:r>
            <a:r>
              <a:rPr lang="en-US" b="1" noProof="1">
                <a:solidFill>
                  <a:schemeClr val="bg1"/>
                </a:solidFill>
              </a:rPr>
              <a:t>ViewData</a:t>
            </a:r>
            <a:r>
              <a:rPr lang="en-US" dirty="0"/>
              <a:t> and </a:t>
            </a:r>
            <a:r>
              <a:rPr lang="en-US" b="1" noProof="1">
                <a:solidFill>
                  <a:schemeClr val="bg1"/>
                </a:solidFill>
              </a:rPr>
              <a:t>Model</a:t>
            </a:r>
            <a:r>
              <a:rPr lang="en-US" dirty="0"/>
              <a:t> (strongly-typed views)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8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 fontScale="92500"/>
          </a:bodyPr>
          <a:lstStyle/>
          <a:p>
            <a:r>
              <a:rPr lang="en-US" dirty="0"/>
              <a:t>Template markup syntax</a:t>
            </a:r>
          </a:p>
          <a:p>
            <a:r>
              <a:rPr lang="en-US" dirty="0"/>
              <a:t>Simple-syntax view engine</a:t>
            </a:r>
          </a:p>
          <a:p>
            <a:r>
              <a:rPr lang="en-US" dirty="0"/>
              <a:t>Based on the C# programming language</a:t>
            </a:r>
          </a:p>
          <a:p>
            <a:r>
              <a:rPr lang="en-US" dirty="0"/>
              <a:t>Enables the programmer to use an HTML construction workflow</a:t>
            </a:r>
          </a:p>
          <a:p>
            <a:r>
              <a:rPr lang="en-US" dirty="0"/>
              <a:t>Code-focused templating approach, with minimal transition between HTML and code</a:t>
            </a:r>
          </a:p>
          <a:p>
            <a:pPr lvl="1"/>
            <a:r>
              <a:rPr lang="en-US" dirty="0"/>
              <a:t>Razor syntax starts code blocks with a </a:t>
            </a: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dirty="0"/>
              <a:t> character and does not require explicit closing of the code-block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Razor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1026" name="Picture 2" descr="http://4.bp.blogspot.com/-a6YTA0JT92s/UCsiVEUT02I/AAAAAAAABgs/ZW9FTY2Ea7Q/s1600/raz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706" y="1195388"/>
            <a:ext cx="3109800" cy="18477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76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 fontScale="92500" lnSpcReduction="20000"/>
          </a:bodyPr>
          <a:lstStyle/>
          <a:p>
            <a:r>
              <a:rPr lang="en-US" noProof="1"/>
              <a:t>With </a:t>
            </a:r>
            <a:r>
              <a:rPr lang="en-US" b="1" noProof="1">
                <a:solidFill>
                  <a:schemeClr val="bg1"/>
                </a:solidFill>
              </a:rPr>
              <a:t>ViewBag</a:t>
            </a:r>
            <a:r>
              <a:rPr lang="en-US" noProof="1"/>
              <a:t> (</a:t>
            </a:r>
            <a:r>
              <a:rPr lang="en-US" b="1" noProof="1">
                <a:solidFill>
                  <a:schemeClr val="bg1"/>
                </a:solidFill>
              </a:rPr>
              <a:t>dynamic</a:t>
            </a:r>
            <a:r>
              <a:rPr lang="en-US" noProof="1"/>
              <a:t> type):</a:t>
            </a:r>
          </a:p>
          <a:p>
            <a:pPr lvl="1"/>
            <a:r>
              <a:rPr lang="en-US" noProof="1"/>
              <a:t>Action: </a:t>
            </a:r>
            <a:r>
              <a:rPr lang="en-US" b="1" noProof="1">
                <a:solidFill>
                  <a:schemeClr val="bg1"/>
                </a:solidFill>
              </a:rPr>
              <a:t>ViewBag</a:t>
            </a:r>
            <a:r>
              <a:rPr lang="en-US" noProof="1"/>
              <a:t>.</a:t>
            </a:r>
            <a:r>
              <a:rPr lang="en-US" b="1" noProof="1">
                <a:solidFill>
                  <a:schemeClr val="bg1"/>
                </a:solidFill>
              </a:rPr>
              <a:t>Message</a:t>
            </a:r>
            <a:r>
              <a:rPr lang="en-US" noProof="1"/>
              <a:t> = "</a:t>
            </a:r>
            <a:r>
              <a:rPr lang="en-US" b="1" noProof="1">
                <a:solidFill>
                  <a:schemeClr val="bg1"/>
                </a:solidFill>
              </a:rPr>
              <a:t>Hello World!</a:t>
            </a:r>
            <a:r>
              <a:rPr lang="en-US" noProof="1"/>
              <a:t>";</a:t>
            </a:r>
          </a:p>
          <a:p>
            <a:pPr lvl="1"/>
            <a:r>
              <a:rPr lang="en-US" noProof="1"/>
              <a:t>View: </a:t>
            </a:r>
            <a:r>
              <a:rPr lang="en-US" b="1" noProof="1">
                <a:solidFill>
                  <a:schemeClr val="bg1"/>
                </a:solidFill>
              </a:rPr>
              <a:t>@ViewBag</a:t>
            </a:r>
            <a:r>
              <a:rPr lang="en-US" noProof="1"/>
              <a:t>.</a:t>
            </a:r>
            <a:r>
              <a:rPr lang="en-US" b="1" noProof="1">
                <a:solidFill>
                  <a:schemeClr val="bg1"/>
                </a:solidFill>
              </a:rPr>
              <a:t>Message</a:t>
            </a:r>
            <a:r>
              <a:rPr lang="en-US" noProof="1"/>
              <a:t> </a:t>
            </a:r>
          </a:p>
          <a:p>
            <a:r>
              <a:rPr lang="en-US" noProof="1"/>
              <a:t>With </a:t>
            </a:r>
            <a:r>
              <a:rPr lang="en-US" b="1" noProof="1">
                <a:solidFill>
                  <a:schemeClr val="bg1"/>
                </a:solidFill>
              </a:rPr>
              <a:t>ViewData</a:t>
            </a:r>
            <a:r>
              <a:rPr lang="en-US" noProof="1"/>
              <a:t> (dictionary)</a:t>
            </a:r>
          </a:p>
          <a:p>
            <a:pPr lvl="1"/>
            <a:r>
              <a:rPr lang="en-US" noProof="1"/>
              <a:t>Action: </a:t>
            </a:r>
            <a:r>
              <a:rPr lang="en-US" b="1" noProof="1">
                <a:solidFill>
                  <a:schemeClr val="bg1"/>
                </a:solidFill>
              </a:rPr>
              <a:t>ViewData</a:t>
            </a:r>
            <a:r>
              <a:rPr lang="en-US" noProof="1"/>
              <a:t>["</a:t>
            </a:r>
            <a:r>
              <a:rPr lang="en-US" b="1" noProof="1">
                <a:solidFill>
                  <a:schemeClr val="bg1"/>
                </a:solidFill>
              </a:rPr>
              <a:t>message</a:t>
            </a:r>
            <a:r>
              <a:rPr lang="en-US" noProof="1"/>
              <a:t>"] = "</a:t>
            </a:r>
            <a:r>
              <a:rPr lang="en-US" b="1" noProof="1">
                <a:solidFill>
                  <a:schemeClr val="bg1"/>
                </a:solidFill>
              </a:rPr>
              <a:t>Hello World!</a:t>
            </a:r>
            <a:r>
              <a:rPr lang="en-US" noProof="1"/>
              <a:t>";</a:t>
            </a:r>
          </a:p>
          <a:p>
            <a:pPr lvl="1"/>
            <a:r>
              <a:rPr lang="en-US" noProof="1"/>
              <a:t>View: </a:t>
            </a:r>
            <a:r>
              <a:rPr lang="en-US" b="1" noProof="1">
                <a:solidFill>
                  <a:schemeClr val="bg1"/>
                </a:solidFill>
              </a:rPr>
              <a:t>@ViewData</a:t>
            </a:r>
            <a:r>
              <a:rPr lang="en-US" noProof="1"/>
              <a:t>["</a:t>
            </a:r>
            <a:r>
              <a:rPr lang="en-US" b="1" noProof="1">
                <a:solidFill>
                  <a:schemeClr val="bg1"/>
                </a:solidFill>
              </a:rPr>
              <a:t>message</a:t>
            </a:r>
            <a:r>
              <a:rPr lang="en-US" noProof="1"/>
              <a:t>"]</a:t>
            </a:r>
          </a:p>
          <a:p>
            <a:r>
              <a:rPr lang="en-US" noProof="1"/>
              <a:t>With </a:t>
            </a:r>
            <a:r>
              <a:rPr lang="en-US" b="1" noProof="1">
                <a:solidFill>
                  <a:schemeClr val="bg1"/>
                </a:solidFill>
              </a:rPr>
              <a:t>Strongly-typed</a:t>
            </a:r>
            <a:r>
              <a:rPr lang="en-US" noProof="1"/>
              <a:t> views:</a:t>
            </a:r>
          </a:p>
          <a:p>
            <a:pPr lvl="1"/>
            <a:r>
              <a:rPr lang="en-US" noProof="1"/>
              <a:t>Action: return </a:t>
            </a:r>
            <a:r>
              <a:rPr lang="en-US" b="1" noProof="1">
                <a:solidFill>
                  <a:schemeClr val="bg1"/>
                </a:solidFill>
              </a:rPr>
              <a:t>View</a:t>
            </a:r>
            <a:r>
              <a:rPr lang="en-US" noProof="1"/>
              <a:t>(</a:t>
            </a:r>
            <a:r>
              <a:rPr lang="en-US" b="1" noProof="1">
                <a:solidFill>
                  <a:schemeClr val="bg1"/>
                </a:solidFill>
              </a:rPr>
              <a:t>model</a:t>
            </a:r>
            <a:r>
              <a:rPr lang="en-US" noProof="1"/>
              <a:t>);</a:t>
            </a:r>
          </a:p>
          <a:p>
            <a:pPr lvl="1"/>
            <a:r>
              <a:rPr lang="en-US" noProof="1"/>
              <a:t>View: </a:t>
            </a:r>
            <a:r>
              <a:rPr lang="en-US" b="1" noProof="1">
                <a:solidFill>
                  <a:schemeClr val="bg1"/>
                </a:solidFill>
              </a:rPr>
              <a:t>@model ModelDataType</a:t>
            </a:r>
            <a:r>
              <a:rPr lang="en-US" noProof="1"/>
              <a:t>;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Passing Data to a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9" name="Graphic 8" descr="Scissors">
            <a:extLst>
              <a:ext uri="{FF2B5EF4-FFF2-40B4-BE49-F238E27FC236}">
                <a16:creationId xmlns:a16="http://schemas.microsoft.com/office/drawing/2014/main" id="{DC15881E-35BA-4E7C-94EE-D442EB2D5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45665">
            <a:off x="8625889" y="2232368"/>
            <a:ext cx="3450865" cy="345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22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15108" y="5031396"/>
            <a:ext cx="10961783" cy="768084"/>
          </a:xfrm>
        </p:spPr>
        <p:txBody>
          <a:bodyPr/>
          <a:lstStyle/>
          <a:p>
            <a:r>
              <a:rPr lang="en-US" dirty="0"/>
              <a:t>ASP.NET</a:t>
            </a:r>
            <a:r>
              <a:rPr lang="bg-BG" dirty="0"/>
              <a:t> </a:t>
            </a:r>
            <a:r>
              <a:rPr lang="en-US" dirty="0"/>
              <a:t>Core Identity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2C342-0971-461C-9CF3-F4E65D93FA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8" y="5817009"/>
            <a:ext cx="10961783" cy="499819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6" name="Graphic 5" descr="User">
            <a:extLst>
              <a:ext uri="{FF2B5EF4-FFF2-40B4-BE49-F238E27FC236}">
                <a16:creationId xmlns:a16="http://schemas.microsoft.com/office/drawing/2014/main" id="{2222C537-3E26-4D85-ACCC-1910C8DA6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2690" y="895738"/>
            <a:ext cx="3206617" cy="320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97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ASP.NET Core Identity </a:t>
            </a:r>
            <a:r>
              <a:rPr lang="en-US" dirty="0"/>
              <a:t>system</a:t>
            </a:r>
          </a:p>
          <a:p>
            <a:pPr lvl="1"/>
            <a:r>
              <a:rPr lang="en-US" dirty="0"/>
              <a:t>Authentication and authorization system for ASP.NET Core </a:t>
            </a:r>
            <a:br>
              <a:rPr lang="en-US" dirty="0"/>
            </a:br>
            <a:r>
              <a:rPr lang="en-US" dirty="0"/>
              <a:t>Web apps</a:t>
            </a:r>
          </a:p>
          <a:p>
            <a:pPr lvl="1"/>
            <a:r>
              <a:rPr lang="en-US" dirty="0"/>
              <a:t>Supports ASP.NET Core MVC, Web API, </a:t>
            </a:r>
            <a:r>
              <a:rPr lang="en-US" noProof="1"/>
              <a:t>SignalR</a:t>
            </a:r>
            <a:endParaRPr lang="en-US" dirty="0"/>
          </a:p>
          <a:p>
            <a:pPr lvl="1"/>
            <a:r>
              <a:rPr lang="en-US" dirty="0"/>
              <a:t>Handles </a:t>
            </a:r>
            <a:r>
              <a:rPr lang="en-US" b="1" dirty="0">
                <a:solidFill>
                  <a:schemeClr val="bg1"/>
                </a:solidFill>
              </a:rPr>
              <a:t>Users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User Profiles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Login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Logout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Roles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Keeps the user accounts in local DB or in external data store</a:t>
            </a:r>
          </a:p>
          <a:p>
            <a:pPr lvl="1"/>
            <a:r>
              <a:rPr lang="en-US" dirty="0"/>
              <a:t>Included via middleware: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ASP.NET Identity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5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96452" y="52578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DCD5FB-F4EF-4D53-9A17-A1F646F30C13}"/>
              </a:ext>
            </a:extLst>
          </p:cNvPr>
          <p:cNvSpPr txBox="1">
            <a:spLocks/>
          </p:cNvSpPr>
          <p:nvPr/>
        </p:nvSpPr>
        <p:spPr>
          <a:xfrm>
            <a:off x="1327024" y="5762567"/>
            <a:ext cx="7588376" cy="5258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 err="1">
                <a:solidFill>
                  <a:schemeClr val="tx1"/>
                </a:solidFill>
                <a:effectLst/>
              </a:rPr>
              <a:t>app.UseAuthentication</a:t>
            </a:r>
            <a:r>
              <a:rPr lang="en-US" sz="2000" dirty="0">
                <a:solidFill>
                  <a:schemeClr val="tx1"/>
                </a:solidFill>
                <a:effectLst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05055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33BAF-06B7-48DF-B813-A6978552C9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7" y="5218009"/>
            <a:ext cx="10961783" cy="768084"/>
          </a:xfrm>
        </p:spPr>
        <p:txBody>
          <a:bodyPr/>
          <a:lstStyle/>
          <a:p>
            <a:r>
              <a:rPr lang="en-US" dirty="0"/>
              <a:t>Areas</a:t>
            </a:r>
          </a:p>
        </p:txBody>
      </p:sp>
      <p:pic>
        <p:nvPicPr>
          <p:cNvPr id="6" name="Graphic 5" descr="Table">
            <a:extLst>
              <a:ext uri="{FF2B5EF4-FFF2-40B4-BE49-F238E27FC236}">
                <a16:creationId xmlns:a16="http://schemas.microsoft.com/office/drawing/2014/main" id="{875364CC-705E-4422-893E-3E672445B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0579" y="1463350"/>
            <a:ext cx="2450841" cy="245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58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46510" y="1192763"/>
            <a:ext cx="11540690" cy="3950738"/>
          </a:xfrm>
        </p:spPr>
        <p:txBody>
          <a:bodyPr>
            <a:normAutofit lnSpcReduction="10000"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Some applications can have a </a:t>
            </a:r>
            <a:r>
              <a:rPr lang="en-US" b="1" dirty="0">
                <a:solidFill>
                  <a:schemeClr val="bg1"/>
                </a:solidFill>
              </a:rPr>
              <a:t>large number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components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We can partition Web applications into smaller units (</a:t>
            </a:r>
            <a:r>
              <a:rPr lang="en-US" b="1" dirty="0">
                <a:solidFill>
                  <a:schemeClr val="bg1"/>
                </a:solidFill>
              </a:rPr>
              <a:t>Areas</a:t>
            </a:r>
            <a:r>
              <a:rPr lang="en-US" dirty="0"/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Area</a:t>
            </a:r>
            <a:r>
              <a:rPr lang="en-US" dirty="0"/>
              <a:t> is effectively an </a:t>
            </a:r>
            <a:r>
              <a:rPr lang="en-US" b="1" dirty="0">
                <a:solidFill>
                  <a:schemeClr val="bg1"/>
                </a:solidFill>
              </a:rPr>
              <a:t>MVC structure </a:t>
            </a:r>
            <a:r>
              <a:rPr lang="en-US" dirty="0"/>
              <a:t>inside an application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Example: large e-commerce application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Store, users, Blog, forum, administration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To use areas you should change</a:t>
            </a:r>
            <a:br>
              <a:rPr lang="en-US" dirty="0"/>
            </a:br>
            <a:r>
              <a:rPr lang="en-US" dirty="0"/>
              <a:t>the default route template: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18123"/>
          <a:stretch/>
        </p:blipFill>
        <p:spPr>
          <a:xfrm>
            <a:off x="8630401" y="3045779"/>
            <a:ext cx="3148454" cy="18779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79D915-F060-4B3E-9688-62F00093EDB1}"/>
              </a:ext>
            </a:extLst>
          </p:cNvPr>
          <p:cNvSpPr txBox="1">
            <a:spLocks/>
          </p:cNvSpPr>
          <p:nvPr/>
        </p:nvSpPr>
        <p:spPr>
          <a:xfrm>
            <a:off x="1123573" y="5143501"/>
            <a:ext cx="9986564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 err="1">
                <a:solidFill>
                  <a:schemeClr val="tx1"/>
                </a:solidFill>
                <a:effectLst/>
              </a:rPr>
              <a:t>routes.MapRoute</a:t>
            </a:r>
            <a:r>
              <a:rPr lang="en-US" sz="2000" dirty="0">
                <a:solidFill>
                  <a:schemeClr val="tx1"/>
                </a:solidFill>
                <a:effectLst/>
              </a:rPr>
              <a:t>(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name: "areas",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template: "{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area:exists</a:t>
            </a:r>
            <a:r>
              <a:rPr lang="en-US" sz="2000" dirty="0">
                <a:solidFill>
                  <a:schemeClr val="tx1"/>
                </a:solidFill>
                <a:effectLst/>
              </a:rPr>
              <a:t>}/{controller=Home}/{action=Index}/{id?}"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4564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6" y="1523310"/>
            <a:ext cx="7766664" cy="5072147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1"/>
                </a:solidFill>
              </a:rPr>
              <a:t>ASP.NET Core MVC</a:t>
            </a:r>
          </a:p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1"/>
                </a:solidFill>
              </a:rPr>
              <a:t>Controllers</a:t>
            </a:r>
            <a:r>
              <a:rPr lang="en-US" sz="2800" noProof="1">
                <a:solidFill>
                  <a:schemeClr val="bg2"/>
                </a:solidFill>
              </a:rPr>
              <a:t> &amp; </a:t>
            </a:r>
            <a:r>
              <a:rPr lang="en-US" sz="2800" b="1" noProof="1">
                <a:solidFill>
                  <a:schemeClr val="bg1"/>
                </a:solidFill>
              </a:rPr>
              <a:t>Actions</a:t>
            </a:r>
          </a:p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1"/>
                </a:solidFill>
              </a:rPr>
              <a:t>Routing</a:t>
            </a:r>
          </a:p>
          <a:p>
            <a:pPr lvl="1">
              <a:lnSpc>
                <a:spcPct val="100000"/>
              </a:lnSpc>
            </a:pPr>
            <a:r>
              <a:rPr lang="en-US" sz="2600" noProof="1">
                <a:solidFill>
                  <a:schemeClr val="bg2"/>
                </a:solidFill>
              </a:rPr>
              <a:t>Conditional &amp; Attribute Routing</a:t>
            </a:r>
          </a:p>
          <a:p>
            <a:pPr lvl="1">
              <a:lnSpc>
                <a:spcPct val="100000"/>
              </a:lnSpc>
            </a:pPr>
            <a:r>
              <a:rPr lang="en-US" sz="2600" noProof="1">
                <a:solidFill>
                  <a:schemeClr val="bg2"/>
                </a:solidFill>
              </a:rPr>
              <a:t>Static File Routing</a:t>
            </a:r>
          </a:p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1"/>
                </a:solidFill>
              </a:rPr>
              <a:t>Razor</a:t>
            </a:r>
            <a:r>
              <a:rPr lang="en-US" sz="2800" noProof="1">
                <a:solidFill>
                  <a:schemeClr val="bg2"/>
                </a:solidFill>
              </a:rPr>
              <a:t> </a:t>
            </a:r>
            <a:r>
              <a:rPr lang="en-US" sz="2800" b="1" noProof="1">
                <a:solidFill>
                  <a:schemeClr val="bg1"/>
                </a:solidFill>
              </a:rPr>
              <a:t>Engine</a:t>
            </a:r>
          </a:p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1"/>
                </a:solidFill>
              </a:rPr>
              <a:t>Identity</a:t>
            </a:r>
          </a:p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1"/>
                </a:solidFill>
              </a:rPr>
              <a:t>Areas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4387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3155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6365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F3DEC3-3018-4C57-9345-29EF4CAC8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B2929C-D981-4BC4-929F-D6350A627D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6810521-EFCD-4D40-847A-71B2D1A281DF}"/>
              </a:ext>
            </a:extLst>
          </p:cNvPr>
          <p:cNvSpPr/>
          <p:nvPr/>
        </p:nvSpPr>
        <p:spPr bwMode="auto">
          <a:xfrm>
            <a:off x="912934" y="3516923"/>
            <a:ext cx="10366131" cy="78251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CORE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635C688-17D3-4164-9C19-D2DB96054462}"/>
              </a:ext>
            </a:extLst>
          </p:cNvPr>
          <p:cNvGrpSpPr/>
          <p:nvPr/>
        </p:nvGrpSpPr>
        <p:grpSpPr>
          <a:xfrm>
            <a:off x="912934" y="2435462"/>
            <a:ext cx="10366131" cy="712185"/>
            <a:chOff x="589084" y="2954208"/>
            <a:chExt cx="10366131" cy="71218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E96D365-9ED3-40BD-BFF5-D24FC741F233}"/>
                </a:ext>
              </a:extLst>
            </p:cNvPr>
            <p:cNvSpPr/>
            <p:nvPr/>
          </p:nvSpPr>
          <p:spPr bwMode="auto">
            <a:xfrm>
              <a:off x="2708030" y="2954216"/>
              <a:ext cx="1890347" cy="712177"/>
            </a:xfrm>
            <a:prstGeom prst="round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Pages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6BD6473-BD02-4E96-811B-B38CB2492BB6}"/>
                </a:ext>
              </a:extLst>
            </p:cNvPr>
            <p:cNvSpPr/>
            <p:nvPr/>
          </p:nvSpPr>
          <p:spPr bwMode="auto">
            <a:xfrm>
              <a:off x="589084" y="2954208"/>
              <a:ext cx="1890347" cy="712177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MVC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A712F17-B168-48DB-B837-629B0F923132}"/>
                </a:ext>
              </a:extLst>
            </p:cNvPr>
            <p:cNvSpPr/>
            <p:nvPr/>
          </p:nvSpPr>
          <p:spPr bwMode="auto">
            <a:xfrm>
              <a:off x="9064868" y="2954208"/>
              <a:ext cx="1890347" cy="712177"/>
            </a:xfrm>
            <a:prstGeom prst="round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Blazor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867D13E-E7C8-4832-9AA5-1F4804999F42}"/>
                </a:ext>
              </a:extLst>
            </p:cNvPr>
            <p:cNvSpPr/>
            <p:nvPr/>
          </p:nvSpPr>
          <p:spPr bwMode="auto">
            <a:xfrm>
              <a:off x="4826976" y="2954216"/>
              <a:ext cx="1890347" cy="712177"/>
            </a:xfrm>
            <a:prstGeom prst="round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WebAPI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F191067-574E-4F85-8943-DA2564BC2DB4}"/>
                </a:ext>
              </a:extLst>
            </p:cNvPr>
            <p:cNvSpPr/>
            <p:nvPr/>
          </p:nvSpPr>
          <p:spPr bwMode="auto">
            <a:xfrm>
              <a:off x="6945922" y="2954215"/>
              <a:ext cx="1890347" cy="712177"/>
            </a:xfrm>
            <a:prstGeom prst="round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SignalR</a:t>
              </a:r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820D360-4491-4152-BDB0-49E54D86ED8D}"/>
              </a:ext>
            </a:extLst>
          </p:cNvPr>
          <p:cNvSpPr/>
          <p:nvPr/>
        </p:nvSpPr>
        <p:spPr bwMode="auto">
          <a:xfrm>
            <a:off x="912934" y="4654061"/>
            <a:ext cx="5021873" cy="78251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.NET Core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A97B710-458D-4644-B656-CAAF99402745}"/>
              </a:ext>
            </a:extLst>
          </p:cNvPr>
          <p:cNvSpPr/>
          <p:nvPr/>
        </p:nvSpPr>
        <p:spPr bwMode="auto">
          <a:xfrm>
            <a:off x="6257191" y="4654061"/>
            <a:ext cx="5021873" cy="782516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.NET Framework</a:t>
            </a:r>
          </a:p>
        </p:txBody>
      </p:sp>
    </p:spTree>
    <p:extLst>
      <p:ext uri="{BB962C8B-B14F-4D97-AF65-F5344CB8AC3E}">
        <p14:creationId xmlns:p14="http://schemas.microsoft.com/office/powerpoint/2010/main" val="100616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31008" y="2067925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20397" y="4064377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6115" y="2067925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60782" y="2067925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31009" y="4064377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2604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82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585691-7E6B-4047-8925-A85739C023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367299"/>
            <a:ext cx="10961783" cy="768084"/>
          </a:xfrm>
        </p:spPr>
        <p:txBody>
          <a:bodyPr/>
          <a:lstStyle/>
          <a:p>
            <a:r>
              <a:rPr lang="en-US" dirty="0"/>
              <a:t>ASP.NET Core MVC 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B15005-C0A3-4E28-B13A-BE20FE39F8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661" y="1186031"/>
            <a:ext cx="3013788" cy="288211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37292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6C1DE-FA42-4821-9D1C-E4A9F1AFD54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ASP.NET Core MVC </a:t>
            </a:r>
            <a:r>
              <a:rPr lang="en-US" dirty="0"/>
              <a:t>is a rich framework for building web apps</a:t>
            </a:r>
            <a:br>
              <a:rPr lang="en-US" dirty="0"/>
            </a:br>
            <a:r>
              <a:rPr lang="en-US" dirty="0"/>
              <a:t>and APIs</a:t>
            </a:r>
          </a:p>
          <a:p>
            <a:pPr lvl="1"/>
            <a:r>
              <a:rPr lang="en-US" dirty="0"/>
              <a:t>Uses the </a:t>
            </a:r>
            <a:r>
              <a:rPr lang="en-US" b="1" dirty="0">
                <a:solidFill>
                  <a:schemeClr val="bg1"/>
                </a:solidFill>
              </a:rPr>
              <a:t>Model-View-Controller</a:t>
            </a:r>
            <a:r>
              <a:rPr lang="en-US" dirty="0"/>
              <a:t> design pattern</a:t>
            </a:r>
          </a:p>
          <a:p>
            <a:pPr lvl="1"/>
            <a:r>
              <a:rPr lang="en-US" dirty="0"/>
              <a:t>Lightweight, Open Source &amp; Highly Testable</a:t>
            </a:r>
          </a:p>
          <a:p>
            <a:pPr lvl="1"/>
            <a:r>
              <a:rPr lang="en-US" dirty="0"/>
              <a:t>Optimized for use with </a:t>
            </a:r>
            <a:r>
              <a:rPr lang="en-US" b="1" dirty="0">
                <a:solidFill>
                  <a:schemeClr val="bg1"/>
                </a:solidFill>
              </a:rPr>
              <a:t>ASP.NET Core</a:t>
            </a:r>
          </a:p>
          <a:p>
            <a:pPr lvl="1"/>
            <a:r>
              <a:rPr lang="en-US" dirty="0"/>
              <a:t>Provides patterns-based ways to build dynamic websites</a:t>
            </a:r>
          </a:p>
          <a:p>
            <a:pPr lvl="1"/>
            <a:r>
              <a:rPr lang="en-US" dirty="0"/>
              <a:t>Built-in data binding, data validation, dependency injection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0F3148-B457-462C-B92A-E325525E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MVC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795AEE-AF67-4BEB-BFD9-2B22394EA6B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72CA14-7EF3-4100-A430-E8E418625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694" y="1996750"/>
            <a:ext cx="2397691" cy="23976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327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992FB-5C64-4685-B598-B563ED1086E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ASP.NET Core MVC </a:t>
            </a:r>
            <a:r>
              <a:rPr lang="en-US" dirty="0"/>
              <a:t>makes it easy to:</a:t>
            </a:r>
          </a:p>
          <a:p>
            <a:pPr lvl="1"/>
            <a:r>
              <a:rPr lang="en-US" dirty="0"/>
              <a:t>Create SEO-friendly URLs (Routing)</a:t>
            </a:r>
          </a:p>
          <a:p>
            <a:pPr lvl="1"/>
            <a:r>
              <a:rPr lang="en-US" dirty="0"/>
              <a:t>Create </a:t>
            </a:r>
            <a:r>
              <a:rPr lang="en-US" b="1" dirty="0">
                <a:solidFill>
                  <a:schemeClr val="bg1"/>
                </a:solidFill>
              </a:rPr>
              <a:t>Single Page applications</a:t>
            </a:r>
          </a:p>
          <a:p>
            <a:pPr lvl="1"/>
            <a:r>
              <a:rPr lang="en-US" dirty="0"/>
              <a:t>Achieve </a:t>
            </a:r>
            <a:r>
              <a:rPr lang="en-US" b="1" dirty="0">
                <a:solidFill>
                  <a:schemeClr val="bg1"/>
                </a:solidFill>
              </a:rPr>
              <a:t>Separation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of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Concerns</a:t>
            </a:r>
          </a:p>
          <a:p>
            <a:pPr lvl="1"/>
            <a:r>
              <a:rPr lang="en-US" dirty="0"/>
              <a:t>Adopt </a:t>
            </a:r>
            <a:r>
              <a:rPr lang="en-US" b="1" dirty="0">
                <a:solidFill>
                  <a:schemeClr val="bg1"/>
                </a:solidFill>
              </a:rPr>
              <a:t>REST</a:t>
            </a:r>
            <a:r>
              <a:rPr lang="en-US" dirty="0"/>
              <a:t> concepts</a:t>
            </a:r>
          </a:p>
          <a:p>
            <a:pPr lvl="1"/>
            <a:r>
              <a:rPr lang="en-US" dirty="0"/>
              <a:t>Implement </a:t>
            </a:r>
            <a:r>
              <a:rPr lang="en-US" b="1" dirty="0">
                <a:solidFill>
                  <a:schemeClr val="bg1"/>
                </a:solidFill>
              </a:rPr>
              <a:t>Test-Driven Development</a:t>
            </a:r>
          </a:p>
          <a:p>
            <a:pPr lvl="1"/>
            <a:r>
              <a:rPr lang="en-US" dirty="0"/>
              <a:t>Achieve high-quality architecture design, optimizing developer work (</a:t>
            </a:r>
            <a:r>
              <a:rPr lang="en-US" b="1" dirty="0">
                <a:solidFill>
                  <a:schemeClr val="bg1"/>
                </a:solidFill>
              </a:rPr>
              <a:t>Convention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over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Configuration</a:t>
            </a:r>
            <a:r>
              <a:rPr lang="en-US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012EEF-EE48-4679-87A4-852276866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MVC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CDAA63-703B-49B9-9D1B-44047B305EB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3F1C4D-62CE-4C2B-B137-0841569B2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0" y="1371600"/>
            <a:ext cx="4476750" cy="2857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5212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6347F-6410-4F51-B439-354A3DE6CB8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ASP.NET Core MVC </a:t>
            </a:r>
            <a:r>
              <a:rPr lang="en-US" dirty="0"/>
              <a:t>provides cool features like: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Razor View Engine</a:t>
            </a:r>
          </a:p>
          <a:p>
            <a:pPr lvl="2"/>
            <a:r>
              <a:rPr lang="en-US" dirty="0"/>
              <a:t>One of the greatest view engines</a:t>
            </a:r>
          </a:p>
          <a:p>
            <a:pPr lvl="2"/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IntelliSense</a:t>
            </a:r>
            <a:r>
              <a:rPr lang="en-US" dirty="0"/>
              <a:t>, integrated in </a:t>
            </a:r>
            <a:r>
              <a:rPr lang="en-US" b="1" dirty="0">
                <a:solidFill>
                  <a:schemeClr val="bg1"/>
                </a:solidFill>
              </a:rPr>
              <a:t>Visual Studio</a:t>
            </a:r>
          </a:p>
          <a:p>
            <a:pPr lvl="1"/>
            <a:r>
              <a:rPr lang="en-US" dirty="0"/>
              <a:t>Support for building </a:t>
            </a:r>
            <a:r>
              <a:rPr lang="en-US" b="1" dirty="0">
                <a:solidFill>
                  <a:schemeClr val="bg1"/>
                </a:solidFill>
              </a:rPr>
              <a:t>Web APIs</a:t>
            </a:r>
          </a:p>
          <a:p>
            <a:pPr lvl="2"/>
            <a:r>
              <a:rPr lang="en-US" dirty="0"/>
              <a:t>Building services that can reach a broad range of clients</a:t>
            </a:r>
          </a:p>
          <a:p>
            <a:pPr lvl="2"/>
            <a:r>
              <a:rPr lang="en-US" dirty="0"/>
              <a:t>Support for cross-origin resource sharing (</a:t>
            </a:r>
            <a:r>
              <a:rPr lang="en-US" b="1" dirty="0">
                <a:solidFill>
                  <a:schemeClr val="bg1"/>
                </a:solidFill>
              </a:rPr>
              <a:t>CORS</a:t>
            </a:r>
            <a:r>
              <a:rPr lang="en-US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6EA4B0-B29D-4DE7-9AA1-EF9CB90E7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MVC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8228C4-C142-456A-B946-E12DA7195DC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16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9750A-9B58-4FFF-9CBD-BF3FBE2618F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Along with those </a:t>
            </a:r>
            <a:r>
              <a:rPr lang="en-US" b="1" dirty="0">
                <a:solidFill>
                  <a:schemeClr val="bg1"/>
                </a:solidFill>
              </a:rPr>
              <a:t>ASP.NET Core MVC </a:t>
            </a:r>
            <a:r>
              <a:rPr lang="en-US" dirty="0"/>
              <a:t>provides features like:</a:t>
            </a:r>
          </a:p>
          <a:p>
            <a:pPr lvl="1"/>
            <a:r>
              <a:rPr lang="en-US" dirty="0"/>
              <a:t>Routing</a:t>
            </a:r>
          </a:p>
          <a:p>
            <a:pPr lvl="1"/>
            <a:r>
              <a:rPr lang="en-US" dirty="0"/>
              <a:t>Model binding &amp; model validation</a:t>
            </a:r>
          </a:p>
          <a:p>
            <a:pPr lvl="1"/>
            <a:r>
              <a:rPr lang="en-US" dirty="0"/>
              <a:t>Dependency injection</a:t>
            </a:r>
          </a:p>
          <a:p>
            <a:pPr lvl="1"/>
            <a:r>
              <a:rPr lang="en-US" dirty="0"/>
              <a:t>Strongly-typed views with the Razor view engine</a:t>
            </a:r>
          </a:p>
          <a:p>
            <a:pPr lvl="1"/>
            <a:r>
              <a:rPr lang="en-US" dirty="0"/>
              <a:t>Tag helpers, partial views and view components</a:t>
            </a:r>
          </a:p>
          <a:p>
            <a:pPr lvl="1"/>
            <a:r>
              <a:rPr lang="en-US" dirty="0"/>
              <a:t>Filters, Areas, </a:t>
            </a:r>
            <a:r>
              <a:rPr lang="en-US" dirty="0" err="1"/>
              <a:t>Middlewares</a:t>
            </a:r>
            <a:endParaRPr lang="en-US" dirty="0"/>
          </a:p>
          <a:p>
            <a:pPr lvl="1"/>
            <a:r>
              <a:rPr lang="en-US" dirty="0"/>
              <a:t>And many more…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DA1748-37E2-4737-8E64-6440FD02E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MVC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E74D3E-7A23-4535-985A-AD71DCF1262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CB2003-388B-4ED6-9510-2082B2F18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966" y="1685204"/>
            <a:ext cx="3374636" cy="18982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D688A5-C8C2-401D-81CD-F3A2D0F56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442" y="4848224"/>
            <a:ext cx="28575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92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5465</TotalTime>
  <Words>1837</Words>
  <Application>Microsoft Office PowerPoint</Application>
  <PresentationFormat>Widescreen</PresentationFormat>
  <Paragraphs>399</Paragraphs>
  <Slides>42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Introduction to ASP.NET Core MVC</vt:lpstr>
      <vt:lpstr>Table of Contents</vt:lpstr>
      <vt:lpstr>Have a Question?</vt:lpstr>
      <vt:lpstr>ASP.NET Core</vt:lpstr>
      <vt:lpstr>PowerPoint Presentation</vt:lpstr>
      <vt:lpstr>ASP.NET Core MVC</vt:lpstr>
      <vt:lpstr>ASP.NET Core MVC</vt:lpstr>
      <vt:lpstr>ASP.NET Core MVC</vt:lpstr>
      <vt:lpstr>ASP.NET Core MVC</vt:lpstr>
      <vt:lpstr>PowerPoint Presentation</vt:lpstr>
      <vt:lpstr>PowerPoint Presentation</vt:lpstr>
      <vt:lpstr>Controllers</vt:lpstr>
      <vt:lpstr>Actions</vt:lpstr>
      <vt:lpstr>Action Results</vt:lpstr>
      <vt:lpstr>Action Results (2)</vt:lpstr>
      <vt:lpstr>Action Parameters</vt:lpstr>
      <vt:lpstr>Action Selectors</vt:lpstr>
      <vt:lpstr>PowerPoint Presentation</vt:lpstr>
      <vt:lpstr>ASP.NET Core MVC Routing</vt:lpstr>
      <vt:lpstr>Conventional Routing</vt:lpstr>
      <vt:lpstr>Conventional Routing</vt:lpstr>
      <vt:lpstr>Route Constraints</vt:lpstr>
      <vt:lpstr>Attribute Routing</vt:lpstr>
      <vt:lpstr>Attribute Routing</vt:lpstr>
      <vt:lpstr>Attribute Routing</vt:lpstr>
      <vt:lpstr>PowerPoint Presentation</vt:lpstr>
      <vt:lpstr>Static Files</vt:lpstr>
      <vt:lpstr>Static Files</vt:lpstr>
      <vt:lpstr>PowerPoint Presentation</vt:lpstr>
      <vt:lpstr>Views</vt:lpstr>
      <vt:lpstr>Razor</vt:lpstr>
      <vt:lpstr>Passing Data to a View</vt:lpstr>
      <vt:lpstr>PowerPoint Presentation</vt:lpstr>
      <vt:lpstr>ASP.NET Identity</vt:lpstr>
      <vt:lpstr>PowerPoint Presentation</vt:lpstr>
      <vt:lpstr>Areas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Nikolay Kostov</cp:lastModifiedBy>
  <cp:revision>686</cp:revision>
  <dcterms:created xsi:type="dcterms:W3CDTF">2018-05-23T13:08:44Z</dcterms:created>
  <dcterms:modified xsi:type="dcterms:W3CDTF">2018-11-06T14:49:56Z</dcterms:modified>
</cp:coreProperties>
</file>