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0"/>
  </p:notesMasterIdLst>
  <p:handoutMasterIdLst>
    <p:handoutMasterId r:id="rId41"/>
  </p:handoutMasterIdLst>
  <p:sldIdLst>
    <p:sldId id="274" r:id="rId2"/>
    <p:sldId id="276" r:id="rId3"/>
    <p:sldId id="530" r:id="rId4"/>
    <p:sldId id="496" r:id="rId5"/>
    <p:sldId id="531" r:id="rId6"/>
    <p:sldId id="499" r:id="rId7"/>
    <p:sldId id="409" r:id="rId8"/>
    <p:sldId id="545" r:id="rId9"/>
    <p:sldId id="544" r:id="rId10"/>
    <p:sldId id="534" r:id="rId11"/>
    <p:sldId id="410" r:id="rId12"/>
    <p:sldId id="413" r:id="rId13"/>
    <p:sldId id="412" r:id="rId14"/>
    <p:sldId id="423" r:id="rId15"/>
    <p:sldId id="533" r:id="rId16"/>
    <p:sldId id="418" r:id="rId17"/>
    <p:sldId id="539" r:id="rId18"/>
    <p:sldId id="425" r:id="rId19"/>
    <p:sldId id="426" r:id="rId20"/>
    <p:sldId id="427" r:id="rId21"/>
    <p:sldId id="521" r:id="rId22"/>
    <p:sldId id="535" r:id="rId23"/>
    <p:sldId id="536" r:id="rId24"/>
    <p:sldId id="538" r:id="rId25"/>
    <p:sldId id="547" r:id="rId26"/>
    <p:sldId id="532" r:id="rId27"/>
    <p:sldId id="424" r:id="rId28"/>
    <p:sldId id="540" r:id="rId29"/>
    <p:sldId id="541" r:id="rId30"/>
    <p:sldId id="542" r:id="rId31"/>
    <p:sldId id="546" r:id="rId32"/>
    <p:sldId id="543" r:id="rId33"/>
    <p:sldId id="349" r:id="rId34"/>
    <p:sldId id="528" r:id="rId35"/>
    <p:sldId id="492" r:id="rId36"/>
    <p:sldId id="493" r:id="rId37"/>
    <p:sldId id="529" r:id="rId38"/>
    <p:sldId id="400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530"/>
          </p14:sldIdLst>
        </p14:section>
        <p14:section name="Razor Engine" id="{A92D591A-EF10-440F-9E77-1357440FDD32}">
          <p14:sldIdLst>
            <p14:sldId id="496"/>
            <p14:sldId id="531"/>
            <p14:sldId id="499"/>
            <p14:sldId id="409"/>
            <p14:sldId id="545"/>
            <p14:sldId id="544"/>
          </p14:sldIdLst>
        </p14:section>
        <p14:section name="Razor Syntax" id="{868C33FB-48EA-4981-89B7-A0670C2FAC28}">
          <p14:sldIdLst>
            <p14:sldId id="534"/>
            <p14:sldId id="410"/>
            <p14:sldId id="413"/>
            <p14:sldId id="412"/>
            <p14:sldId id="423"/>
          </p14:sldIdLst>
        </p14:section>
        <p14:section name="Views &amp; Layouts" id="{6C5BECC8-834B-4977-AB86-8CCD5C36A82B}">
          <p14:sldIdLst>
            <p14:sldId id="533"/>
            <p14:sldId id="418"/>
            <p14:sldId id="539"/>
            <p14:sldId id="425"/>
            <p14:sldId id="426"/>
            <p14:sldId id="427"/>
            <p14:sldId id="521"/>
            <p14:sldId id="535"/>
            <p14:sldId id="536"/>
            <p14:sldId id="538"/>
            <p14:sldId id="547"/>
          </p14:sldIdLst>
        </p14:section>
        <p14:section name="Shared Views &amp; View Components" id="{A2E9BFBC-B9A4-4C35-910A-7C858F027A1B}">
          <p14:sldIdLst>
            <p14:sldId id="532"/>
            <p14:sldId id="424"/>
            <p14:sldId id="540"/>
            <p14:sldId id="541"/>
            <p14:sldId id="542"/>
            <p14:sldId id="546"/>
            <p14:sldId id="543"/>
          </p14:sldIdLst>
        </p14:section>
        <p14:section name="Conclusion" id="{10E03AB1-9AA8-4E86-9A64-D741901E50A2}">
          <p14:sldIdLst>
            <p14:sldId id="349"/>
            <p14:sldId id="528"/>
            <p14:sldId id="492"/>
            <p14:sldId id="493"/>
            <p14:sldId id="529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98" autoAdjust="0"/>
    <p:restoredTop sz="94620" autoAdjust="0"/>
  </p:normalViewPr>
  <p:slideViewPr>
    <p:cSldViewPr snapToGrid="0" showGuides="1">
      <p:cViewPr varScale="1">
        <p:scale>
          <a:sx n="80" d="100"/>
          <a:sy n="80" d="100"/>
        </p:scale>
        <p:origin x="509" y="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9.11.2018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9244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52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37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95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9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154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4149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665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11/9/2018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11/9/2018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11/9/2018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050" y="4869900"/>
            <a:ext cx="10365899" cy="9037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050" y="5754968"/>
            <a:ext cx="10365899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89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812800" y="2743201"/>
            <a:ext cx="105664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812800" y="3469480"/>
            <a:ext cx="105664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084565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11/9/2018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11/9/2018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11/9/2018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11/9/2018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11/9/2018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11/9/2018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11/9/2018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  <p:sldLayoutId id="2147483691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sv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gif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sv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sv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4.svg"/><Relationship Id="rId4" Type="http://schemas.openxmlformats.org/officeDocument/2006/relationships/image" Target="../media/image8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95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://codexio.bg/" TargetMode="External"/><Relationship Id="rId12" Type="http://schemas.openxmlformats.org/officeDocument/2006/relationships/image" Target="../media/image93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94.png"/><Relationship Id="rId20" Type="http://schemas.openxmlformats.org/officeDocument/2006/relationships/image" Target="../media/image9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1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97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98.png"/><Relationship Id="rId10" Type="http://schemas.openxmlformats.org/officeDocument/2006/relationships/image" Target="../media/image92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90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31.png"/><Relationship Id="rId27" Type="http://schemas.openxmlformats.org/officeDocument/2006/relationships/hyperlink" Target="http://smartit.bg/" TargetMode="Externa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99.jpeg"/><Relationship Id="rId7" Type="http://schemas.openxmlformats.org/officeDocument/2006/relationships/image" Target="../media/image10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103.gif"/><Relationship Id="rId5" Type="http://schemas.openxmlformats.org/officeDocument/2006/relationships/image" Target="../media/image100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http://codexio.bg/" TargetMode="External"/><Relationship Id="rId9" Type="http://schemas.openxmlformats.org/officeDocument/2006/relationships/image" Target="../media/image102.jpe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10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10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sv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178878"/>
            <a:ext cx="10965303" cy="882654"/>
          </a:xfrm>
        </p:spPr>
        <p:txBody>
          <a:bodyPr>
            <a:normAutofit/>
          </a:bodyPr>
          <a:lstStyle/>
          <a:p>
            <a:r>
              <a:rPr lang="en-US" dirty="0"/>
              <a:t>View Engine Essentials, Views &amp; Layouts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Razor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76E7BD-FB2A-41FA-BF16-626A0D3B1E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500" y="1878054"/>
            <a:ext cx="4383000" cy="27976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CA5C75-1C2C-4124-B377-02EF6741C0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8" y="5227339"/>
            <a:ext cx="10961783" cy="768084"/>
          </a:xfrm>
        </p:spPr>
        <p:txBody>
          <a:bodyPr/>
          <a:lstStyle/>
          <a:p>
            <a:r>
              <a:rPr lang="en-US" dirty="0"/>
              <a:t>Razor Syntax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F6DFB-8E33-41AC-8EE2-D0874E9107A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" name="Graphic 2" descr="Contract">
            <a:extLst>
              <a:ext uri="{FF2B5EF4-FFF2-40B4-BE49-F238E27FC236}">
                <a16:creationId xmlns:a16="http://schemas.microsoft.com/office/drawing/2014/main" id="{5D9D9133-A572-4791-A622-7D190450E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76630" y="1596175"/>
            <a:ext cx="2038739" cy="203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991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@ – For values (HTML encoded)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@{ … } – For code blocks (keep the view simple!)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Razor Syntax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F551DE0-2326-4150-AFA4-07B8C271A2AD}"/>
              </a:ext>
            </a:extLst>
          </p:cNvPr>
          <p:cNvSpPr txBox="1">
            <a:spLocks/>
          </p:cNvSpPr>
          <p:nvPr/>
        </p:nvSpPr>
        <p:spPr>
          <a:xfrm>
            <a:off x="823661" y="1827384"/>
            <a:ext cx="7588376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&lt;p&gt;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Current time is: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@DateTime.Now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!!!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Not HTML encoded value: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@Html.Raw(someVar)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&lt;/p&gt;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1F6853C-9BF3-4684-A554-51C0E55DFD10}"/>
              </a:ext>
            </a:extLst>
          </p:cNvPr>
          <p:cNvSpPr txBox="1">
            <a:spLocks/>
          </p:cNvSpPr>
          <p:nvPr/>
        </p:nvSpPr>
        <p:spPr>
          <a:xfrm>
            <a:off x="823659" y="3908596"/>
            <a:ext cx="11082201" cy="1880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@{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var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productName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= "Energy drink";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if (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Model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!= null) { </a:t>
            </a:r>
            <a:r>
              <a:rPr lang="en-US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productName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lang="en-US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Model</a:t>
            </a:r>
            <a:r>
              <a:rPr lang="en-US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ProductName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; }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else if (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ViewBag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ProductName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!= null) { </a:t>
            </a:r>
            <a:r>
              <a:rPr lang="en-US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productName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lang="en-US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ViewBag</a:t>
            </a:r>
            <a:r>
              <a:rPr lang="en-US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ProductName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; }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} 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&lt;p&gt;Product "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@productName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" has been added in your shopping cart&lt;/p&gt;</a:t>
            </a:r>
          </a:p>
        </p:txBody>
      </p:sp>
    </p:spTree>
    <p:extLst>
      <p:ext uri="{BB962C8B-B14F-4D97-AF65-F5344CB8AC3E}">
        <p14:creationId xmlns:p14="http://schemas.microsoft.com/office/powerpoint/2010/main" val="2853247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If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else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for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foreach</a:t>
            </a:r>
            <a:r>
              <a:rPr lang="en-US" dirty="0"/>
              <a:t>, etc. C# statements</a:t>
            </a:r>
          </a:p>
          <a:p>
            <a:pPr lvl="1"/>
            <a:r>
              <a:rPr lang="en-US" dirty="0"/>
              <a:t>HTML markup lines can be included at any part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@:</a:t>
            </a:r>
            <a:r>
              <a:rPr lang="en-US" dirty="0"/>
              <a:t> – For plain text line to be rendered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Razor Syntax (2)</a:t>
            </a:r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AA88159F-173A-4B34-9248-C03B4470BCDC}"/>
              </a:ext>
            </a:extLst>
          </p:cNvPr>
          <p:cNvSpPr txBox="1">
            <a:spLocks/>
          </p:cNvSpPr>
          <p:nvPr/>
        </p:nvSpPr>
        <p:spPr>
          <a:xfrm>
            <a:off x="926296" y="3180323"/>
            <a:ext cx="10746299" cy="32650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&lt;div class="products-list"&gt;</a:t>
            </a:r>
          </a:p>
          <a:p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@if 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Model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Products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Count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() == 0)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{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&lt;p&gt;Sorry, no products found!&lt;/p&gt;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}</a:t>
            </a:r>
          </a:p>
          <a:p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else</a:t>
            </a:r>
          </a:p>
          <a:p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{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@: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List of the products found: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foreach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(var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product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in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Model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Products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{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&lt;b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&gt;@product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Name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, &lt;/b&gt;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}</a:t>
            </a:r>
          </a:p>
          <a:p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}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3096898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Comments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about "</a:t>
            </a: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dirty="0"/>
              <a:t>" and emails?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Razor Syntax (3)</a:t>
            </a:r>
            <a:endParaRPr lang="en-US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376C28DF-CBE2-45A5-9CA4-2EF965099A48}"/>
              </a:ext>
            </a:extLst>
          </p:cNvPr>
          <p:cNvSpPr txBox="1">
            <a:spLocks/>
          </p:cNvSpPr>
          <p:nvPr/>
        </p:nvSpPr>
        <p:spPr>
          <a:xfrm>
            <a:off x="726777" y="1672109"/>
            <a:ext cx="10746299" cy="2988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@*</a:t>
            </a:r>
          </a:p>
          <a:p>
            <a:r>
              <a:rPr lang="en-US" dirty="0">
                <a:ln w="0">
                  <a:noFill/>
                </a:ln>
                <a:solidFill>
                  <a:srgbClr val="FF0000"/>
                </a:solidFill>
                <a:effectLst/>
              </a:rPr>
              <a:t>    </a:t>
            </a:r>
            <a:r>
              <a:rPr lang="en-US" dirty="0">
                <a:ln w="0">
                  <a:noFill/>
                </a:ln>
                <a:solidFill>
                  <a:schemeClr val="accent2"/>
                </a:solidFill>
                <a:effectLst/>
              </a:rPr>
              <a:t>A Razor Comment</a:t>
            </a:r>
          </a:p>
          <a:p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*@</a:t>
            </a:r>
          </a:p>
          <a:p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@{</a:t>
            </a:r>
          </a:p>
          <a:p>
            <a:r>
              <a:rPr lang="en-US" dirty="0">
                <a:ln w="0">
                  <a:noFill/>
                </a:ln>
                <a:solidFill>
                  <a:schemeClr val="accent2"/>
                </a:solidFill>
                <a:effectLst/>
              </a:rPr>
              <a:t>    //A C# comment</a:t>
            </a:r>
          </a:p>
          <a:p>
            <a:endParaRPr lang="en-US" dirty="0">
              <a:ln w="0">
                <a:noFill/>
              </a:ln>
              <a:solidFill>
                <a:schemeClr val="accent2"/>
              </a:solidFill>
              <a:effectLst/>
            </a:endParaRPr>
          </a:p>
          <a:p>
            <a:r>
              <a:rPr lang="en-US" dirty="0">
                <a:ln w="0">
                  <a:noFill/>
                </a:ln>
                <a:solidFill>
                  <a:schemeClr val="accent2"/>
                </a:solidFill>
                <a:effectLst/>
              </a:rPr>
              <a:t>    /* A Multi</a:t>
            </a:r>
          </a:p>
          <a:p>
            <a:r>
              <a:rPr lang="en-US" dirty="0">
                <a:ln w="0">
                  <a:noFill/>
                </a:ln>
                <a:solidFill>
                  <a:schemeClr val="accent2"/>
                </a:solidFill>
                <a:effectLst/>
              </a:rPr>
              <a:t>         line C# comment</a:t>
            </a:r>
          </a:p>
          <a:p>
            <a:r>
              <a:rPr lang="en-US" dirty="0">
                <a:ln w="0">
                  <a:noFill/>
                </a:ln>
                <a:solidFill>
                  <a:schemeClr val="accent2"/>
                </a:solidFill>
                <a:effectLst/>
              </a:rPr>
              <a:t>    */</a:t>
            </a:r>
          </a:p>
          <a:p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9F6BB63B-90CC-4C39-A179-983DC84AD774}"/>
              </a:ext>
            </a:extLst>
          </p:cNvPr>
          <p:cNvSpPr txBox="1">
            <a:spLocks/>
          </p:cNvSpPr>
          <p:nvPr/>
        </p:nvSpPr>
        <p:spPr>
          <a:xfrm>
            <a:off x="722850" y="5277176"/>
            <a:ext cx="10746299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/>
                <a:solidFill>
                  <a:schemeClr val="tx1"/>
                </a:solidFill>
                <a:effectLst/>
              </a:rPr>
              <a:t>&lt;p&gt;</a:t>
            </a:r>
          </a:p>
          <a:p>
            <a:r>
              <a:rPr lang="en-US" dirty="0">
                <a:ln w="0"/>
                <a:solidFill>
                  <a:schemeClr val="tx1"/>
                </a:solidFill>
                <a:effectLst/>
              </a:rPr>
              <a:t>     This is the sign that separates email names from domains: </a:t>
            </a:r>
            <a:r>
              <a:rPr lang="en-US" dirty="0">
                <a:ln w="0"/>
                <a:solidFill>
                  <a:schemeClr val="bg1"/>
                </a:solidFill>
                <a:effectLst/>
              </a:rPr>
              <a:t>@@</a:t>
            </a:r>
            <a:r>
              <a:rPr lang="en-US" dirty="0">
                <a:ln w="0"/>
                <a:solidFill>
                  <a:schemeClr val="tx1"/>
                </a:solidFill>
                <a:effectLst/>
              </a:rPr>
              <a:t>&lt;br /&gt;</a:t>
            </a:r>
          </a:p>
          <a:p>
            <a:r>
              <a:rPr lang="en-US" dirty="0">
                <a:ln w="0"/>
                <a:solidFill>
                  <a:schemeClr val="tx1"/>
                </a:solidFill>
                <a:effectLst/>
              </a:rPr>
              <a:t>     And this is how smart Razor is: </a:t>
            </a:r>
            <a:r>
              <a:rPr lang="en-US" dirty="0">
                <a:ln w="0"/>
                <a:solidFill>
                  <a:schemeClr val="bg1"/>
                </a:solidFill>
                <a:effectLst/>
              </a:rPr>
              <a:t>spam_me@gmail.com</a:t>
            </a:r>
          </a:p>
          <a:p>
            <a:r>
              <a:rPr lang="en-US" dirty="0">
                <a:ln w="0"/>
                <a:solidFill>
                  <a:schemeClr val="tx1"/>
                </a:solidFill>
                <a:effectLst/>
              </a:rPr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1324963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@(…)</a:t>
            </a:r>
            <a:r>
              <a:rPr lang="en-US" dirty="0"/>
              <a:t> – Explicit code expression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chemeClr val="bg1"/>
                </a:solidFill>
              </a:rPr>
              <a:t>@using </a:t>
            </a:r>
            <a:r>
              <a:rPr lang="en-US" dirty="0"/>
              <a:t>– for including namespace into view</a:t>
            </a:r>
          </a:p>
          <a:p>
            <a:r>
              <a:rPr lang="en-US" b="1" dirty="0">
                <a:solidFill>
                  <a:schemeClr val="bg1"/>
                </a:solidFill>
              </a:rPr>
              <a:t>@model </a:t>
            </a:r>
            <a:r>
              <a:rPr lang="en-US" dirty="0"/>
              <a:t>– for defining the model for the view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Razor Syntax (4)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BEC0338-7B9B-470D-8756-748D440E3367}"/>
              </a:ext>
            </a:extLst>
          </p:cNvPr>
          <p:cNvSpPr txBox="1">
            <a:spLocks/>
          </p:cNvSpPr>
          <p:nvPr/>
        </p:nvSpPr>
        <p:spPr>
          <a:xfrm>
            <a:off x="722850" y="1828800"/>
            <a:ext cx="10763134" cy="1880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&lt;p&gt;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Current rating(0-10):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@Model.Rating 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/ 10.0  </a:t>
            </a:r>
            <a:r>
              <a:rPr lang="en-US" dirty="0">
                <a:ln w="0">
                  <a:noFill/>
                </a:ln>
                <a:solidFill>
                  <a:schemeClr val="accent2"/>
                </a:solidFill>
                <a:effectLst/>
              </a:rPr>
              <a:t>@* 6 / 10.0 *@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Current rating(0-1):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@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Model.Rating 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/ 10.0) </a:t>
            </a:r>
            <a:r>
              <a:rPr lang="en-US" dirty="0">
                <a:ln w="0">
                  <a:noFill/>
                </a:ln>
                <a:solidFill>
                  <a:schemeClr val="accent2"/>
                </a:solidFill>
                <a:effectLst/>
              </a:rPr>
              <a:t>@* 0.6 *@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spam_me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@Model.Rating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        </a:t>
            </a:r>
            <a:r>
              <a:rPr lang="en-US" dirty="0">
                <a:ln w="0">
                  <a:noFill/>
                </a:ln>
                <a:solidFill>
                  <a:schemeClr val="accent2"/>
                </a:solidFill>
                <a:effectLst/>
              </a:rPr>
              <a:t>@* spam_me@Model.Rating *@     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spam_me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@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Model.Rating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)                      </a:t>
            </a:r>
            <a:r>
              <a:rPr lang="en-US" dirty="0">
                <a:ln w="0">
                  <a:noFill/>
                </a:ln>
                <a:solidFill>
                  <a:schemeClr val="accent2"/>
                </a:solidFill>
                <a:effectLst/>
              </a:rPr>
              <a:t>@* spam_me6 *@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&lt;/p&gt;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FF5A991-842B-42B2-9ABE-4141BADFA939}"/>
              </a:ext>
            </a:extLst>
          </p:cNvPr>
          <p:cNvSpPr txBox="1">
            <a:spLocks/>
          </p:cNvSpPr>
          <p:nvPr/>
        </p:nvSpPr>
        <p:spPr>
          <a:xfrm>
            <a:off x="722850" y="5241180"/>
            <a:ext cx="10763134" cy="10491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@using MyFirstMvcApplication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Models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@model UserModel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&lt;p&gt;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@Model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Username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3583815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CA5C75-1C2C-4124-B377-02EF6741C0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8" y="5227339"/>
            <a:ext cx="10961783" cy="768084"/>
          </a:xfrm>
        </p:spPr>
        <p:txBody>
          <a:bodyPr/>
          <a:lstStyle/>
          <a:p>
            <a:r>
              <a:rPr lang="en-US" dirty="0"/>
              <a:t>Views &amp; Layouts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F6DFB-8E33-41AC-8EE2-D0874E9107A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026" name="Picture 2" descr="Page Layout example">
            <a:extLst>
              <a:ext uri="{FF2B5EF4-FFF2-40B4-BE49-F238E27FC236}">
                <a16:creationId xmlns:a16="http://schemas.microsoft.com/office/drawing/2014/main" id="{D4AD8A7E-BBAF-42EC-9B01-A2597C902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531" y="1719365"/>
            <a:ext cx="2928937" cy="1709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413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>
            <a:normAutofit/>
          </a:bodyPr>
          <a:lstStyle/>
          <a:p>
            <a:r>
              <a:rPr lang="en-US" dirty="0"/>
              <a:t>Define a </a:t>
            </a:r>
            <a:r>
              <a:rPr lang="en-US" b="1" dirty="0">
                <a:solidFill>
                  <a:schemeClr val="bg1"/>
                </a:solidFill>
              </a:rPr>
              <a:t>common site template</a:t>
            </a:r>
          </a:p>
          <a:p>
            <a:r>
              <a:rPr lang="en-US" dirty="0"/>
              <a:t>Razor View engine renders content </a:t>
            </a:r>
            <a:r>
              <a:rPr lang="en-US" b="1" dirty="0">
                <a:solidFill>
                  <a:schemeClr val="bg1"/>
                </a:solidFill>
              </a:rPr>
              <a:t>inside-out</a:t>
            </a:r>
          </a:p>
          <a:p>
            <a:pPr lvl="1"/>
            <a:r>
              <a:rPr lang="en-US" dirty="0"/>
              <a:t>First the </a:t>
            </a:r>
            <a:r>
              <a:rPr lang="en-US" b="1" dirty="0">
                <a:solidFill>
                  <a:schemeClr val="bg1"/>
                </a:solidFill>
              </a:rPr>
              <a:t>View</a:t>
            </a:r>
            <a:r>
              <a:rPr lang="en-US" dirty="0"/>
              <a:t> is rendered, and after that – the </a:t>
            </a:r>
            <a:r>
              <a:rPr lang="en-US" b="1" dirty="0">
                <a:solidFill>
                  <a:schemeClr val="bg1"/>
                </a:solidFill>
              </a:rPr>
              <a:t>Layout</a:t>
            </a:r>
          </a:p>
          <a:p>
            <a:r>
              <a:rPr lang="en-US" sz="3200" b="1" noProof="1">
                <a:solidFill>
                  <a:schemeClr val="bg1"/>
                </a:solidFill>
              </a:rPr>
              <a:t>@RenderBody() </a:t>
            </a:r>
            <a:r>
              <a:rPr lang="en-US" sz="3200" dirty="0"/>
              <a:t>–</a:t>
            </a:r>
            <a:br>
              <a:rPr lang="en-US" sz="3200" dirty="0"/>
            </a:br>
            <a:r>
              <a:rPr lang="en-US" sz="3200" dirty="0"/>
              <a:t>indicate where we want</a:t>
            </a:r>
            <a:br>
              <a:rPr lang="en-US" sz="3200" dirty="0"/>
            </a:br>
            <a:r>
              <a:rPr lang="en-US" sz="3200" dirty="0"/>
              <a:t>the views based on this</a:t>
            </a:r>
            <a:br>
              <a:rPr lang="en-US" sz="3200" dirty="0"/>
            </a:br>
            <a:r>
              <a:rPr lang="en-US" sz="3200" dirty="0"/>
              <a:t>layout to “</a:t>
            </a:r>
            <a:r>
              <a:rPr lang="en-US" sz="3200" b="1" dirty="0">
                <a:solidFill>
                  <a:schemeClr val="bg1"/>
                </a:solidFill>
              </a:rPr>
              <a:t>fill in</a:t>
            </a:r>
            <a:r>
              <a:rPr lang="en-US" sz="3200" dirty="0"/>
              <a:t>” their</a:t>
            </a:r>
            <a:br>
              <a:rPr lang="en-US" sz="3200" dirty="0"/>
            </a:br>
            <a:r>
              <a:rPr lang="en-US" sz="3200" dirty="0"/>
              <a:t>core content at that</a:t>
            </a:r>
            <a:br>
              <a:rPr lang="en-US" sz="3200" dirty="0"/>
            </a:br>
            <a:r>
              <a:rPr lang="en-US" sz="3200" dirty="0"/>
              <a:t>location in the HTML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A969A7-E425-499C-8FBB-881AF7399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361" y="3281377"/>
            <a:ext cx="5784707" cy="311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73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Views and Layouts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3589" y="1252109"/>
            <a:ext cx="11804822" cy="5242906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Views don't need to specify layout since their default layout is </a:t>
            </a:r>
            <a:br>
              <a:rPr lang="en-US" dirty="0"/>
            </a:br>
            <a:r>
              <a:rPr lang="en-US" dirty="0"/>
              <a:t>set in their </a:t>
            </a:r>
            <a:r>
              <a:rPr lang="en-US" b="1" noProof="1">
                <a:solidFill>
                  <a:schemeClr val="bg1"/>
                </a:solidFill>
              </a:rPr>
              <a:t>_ViewStart </a:t>
            </a:r>
            <a:r>
              <a:rPr lang="en-US" dirty="0"/>
              <a:t>file: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b="1" dirty="0">
                <a:solidFill>
                  <a:schemeClr val="bg1"/>
                </a:solidFill>
              </a:rPr>
              <a:t>~/</a:t>
            </a:r>
            <a:r>
              <a:rPr lang="en-US" b="1" noProof="1">
                <a:solidFill>
                  <a:schemeClr val="bg1"/>
                </a:solidFill>
              </a:rPr>
              <a:t>Views/_ViewStart.cshtml </a:t>
            </a:r>
            <a:r>
              <a:rPr lang="en-US" noProof="1"/>
              <a:t>(</a:t>
            </a:r>
            <a:r>
              <a:rPr lang="en-US" dirty="0"/>
              <a:t>code for all views)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Each view can specify custom layout pages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Views without layout: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DA80D99-2472-4970-9578-30093D3A1359}"/>
              </a:ext>
            </a:extLst>
          </p:cNvPr>
          <p:cNvSpPr txBox="1">
            <a:spLocks/>
          </p:cNvSpPr>
          <p:nvPr/>
        </p:nvSpPr>
        <p:spPr>
          <a:xfrm>
            <a:off x="714433" y="5562600"/>
            <a:ext cx="10763134" cy="10491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@{</a:t>
            </a:r>
          </a:p>
          <a:p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     Layout = 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null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;</a:t>
            </a:r>
          </a:p>
          <a:p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44E4D70C-8281-4A6A-B24D-556084ABB1E8}"/>
              </a:ext>
            </a:extLst>
          </p:cNvPr>
          <p:cNvSpPr txBox="1">
            <a:spLocks/>
          </p:cNvSpPr>
          <p:nvPr/>
        </p:nvSpPr>
        <p:spPr>
          <a:xfrm>
            <a:off x="714433" y="3655807"/>
            <a:ext cx="10763134" cy="10491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@{</a:t>
            </a:r>
          </a:p>
          <a:p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     Layout = 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"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~/Views/Shared/_UncommonLayout.cshtml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";</a:t>
            </a:r>
          </a:p>
          <a:p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86537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Views and Layouts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3589" y="1252108"/>
            <a:ext cx="11804822" cy="5605891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If a directive or a dependency is shared between many Views it can be specified globally in the </a:t>
            </a:r>
            <a:r>
              <a:rPr lang="en-US" b="1" noProof="1">
                <a:solidFill>
                  <a:schemeClr val="bg1"/>
                </a:solidFill>
              </a:rPr>
              <a:t>ViewImports</a:t>
            </a:r>
            <a:r>
              <a:rPr lang="en-US" noProof="1"/>
              <a:t>: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b="1" dirty="0">
                <a:solidFill>
                  <a:schemeClr val="bg1"/>
                </a:solidFill>
              </a:rPr>
              <a:t>~/</a:t>
            </a:r>
            <a:r>
              <a:rPr lang="en-US" b="1" noProof="1">
                <a:solidFill>
                  <a:schemeClr val="bg1"/>
                </a:solidFill>
              </a:rPr>
              <a:t>Views/_ViewImports.cshtml </a:t>
            </a:r>
            <a:r>
              <a:rPr lang="en-US" dirty="0"/>
              <a:t>(code for all views)</a:t>
            </a:r>
          </a:p>
          <a:p>
            <a:pPr marL="609219" lvl="1" indent="0">
              <a:spcBef>
                <a:spcPts val="300"/>
              </a:spcBef>
              <a:spcAft>
                <a:spcPts val="300"/>
              </a:spcAft>
              <a:buNone/>
            </a:pPr>
            <a:endParaRPr lang="en-US" dirty="0"/>
          </a:p>
          <a:p>
            <a:pPr marL="609219" lvl="1" indent="0">
              <a:spcBef>
                <a:spcPts val="300"/>
              </a:spcBef>
              <a:spcAft>
                <a:spcPts val="300"/>
              </a:spcAft>
              <a:buNone/>
            </a:pPr>
            <a:endParaRPr lang="en-US" dirty="0"/>
          </a:p>
          <a:p>
            <a:pPr marL="609219" lvl="1" indent="0">
              <a:spcBef>
                <a:spcPts val="300"/>
              </a:spcBef>
              <a:spcAft>
                <a:spcPts val="300"/>
              </a:spcAft>
              <a:buNone/>
            </a:pPr>
            <a:endParaRPr lang="en-US" dirty="0"/>
          </a:p>
          <a:p>
            <a:pPr marL="609219" lvl="1" indent="0">
              <a:spcBef>
                <a:spcPts val="300"/>
              </a:spcBef>
              <a:spcAft>
                <a:spcPts val="300"/>
              </a:spcAft>
              <a:buNone/>
            </a:pPr>
            <a:endParaRPr lang="en-US" dirty="0"/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endParaRPr lang="en-US" sz="3200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This file does not support other Razor features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endParaRPr lang="en-US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44E4D70C-8281-4A6A-B24D-556084ABB1E8}"/>
              </a:ext>
            </a:extLst>
          </p:cNvPr>
          <p:cNvSpPr txBox="1">
            <a:spLocks/>
          </p:cNvSpPr>
          <p:nvPr/>
        </p:nvSpPr>
        <p:spPr>
          <a:xfrm>
            <a:off x="1292931" y="3105300"/>
            <a:ext cx="9082710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@using </a:t>
            </a:r>
            <a:r>
              <a:rPr lang="en-US" sz="2400" b="0" dirty="0">
                <a:solidFill>
                  <a:schemeClr val="tx1"/>
                </a:solidFill>
                <a:effectLst/>
              </a:rPr>
              <a:t>WebApplication1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@using </a:t>
            </a:r>
            <a:r>
              <a:rPr lang="en-US" sz="2400" b="0" dirty="0">
                <a:solidFill>
                  <a:schemeClr val="tx1"/>
                </a:solidFill>
                <a:effectLst/>
              </a:rPr>
              <a:t>WebApplication1.Models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@using </a:t>
            </a:r>
            <a:r>
              <a:rPr lang="en-US" sz="2400" b="0" dirty="0">
                <a:solidFill>
                  <a:schemeClr val="tx1"/>
                </a:solidFill>
                <a:effectLst/>
              </a:rPr>
              <a:t>WebApplication1.Models.AccountViewModels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@using </a:t>
            </a:r>
            <a:r>
              <a:rPr lang="en-US" sz="2400" b="0" dirty="0">
                <a:solidFill>
                  <a:schemeClr val="tx1"/>
                </a:solidFill>
                <a:effectLst/>
              </a:rPr>
              <a:t>WebApplication1.Models.ManageViewModels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@using </a:t>
            </a:r>
            <a:r>
              <a:rPr lang="en-US" sz="2400" b="0" dirty="0">
                <a:solidFill>
                  <a:schemeClr val="tx1"/>
                </a:solidFill>
                <a:effectLst/>
              </a:rPr>
              <a:t>Microsoft.AspNetCore.Identity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@addTagHelper </a:t>
            </a:r>
            <a:r>
              <a:rPr lang="en-US" sz="2400" b="0" dirty="0">
                <a:solidFill>
                  <a:schemeClr val="tx1"/>
                </a:solidFill>
                <a:effectLst/>
              </a:rPr>
              <a:t>*,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b="0" dirty="0">
                <a:solidFill>
                  <a:schemeClr val="tx1"/>
                </a:solidFill>
                <a:effectLst/>
              </a:rPr>
              <a:t>Microsoft.AspNetCore.Mvc.TagHelpers</a:t>
            </a:r>
            <a:endParaRPr lang="en-US" sz="2400" b="0" dirty="0">
              <a:ln w="0"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72810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You can have one or more "sections" (optional)</a:t>
            </a:r>
          </a:p>
          <a:p>
            <a:r>
              <a:rPr lang="en-US" sz="3200" dirty="0"/>
              <a:t>They are defined in the views: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And may be rendered anywhere in the layout page using the method </a:t>
            </a:r>
            <a:br>
              <a:rPr lang="en-US" sz="3200" dirty="0"/>
            </a:br>
            <a:r>
              <a:rPr lang="en-US" sz="3200" b="1" noProof="1">
                <a:solidFill>
                  <a:schemeClr val="bg1"/>
                </a:solidFill>
              </a:rPr>
              <a:t>RenderSection()</a:t>
            </a:r>
          </a:p>
          <a:p>
            <a:pPr lvl="1"/>
            <a:r>
              <a:rPr lang="en-US" sz="3000" b="1" noProof="1">
                <a:solidFill>
                  <a:schemeClr val="bg1"/>
                </a:solidFill>
              </a:rPr>
              <a:t>@RenderSection</a:t>
            </a:r>
            <a:r>
              <a:rPr lang="en-US" sz="3000" noProof="1"/>
              <a:t>(</a:t>
            </a:r>
            <a:r>
              <a:rPr lang="en-US" sz="3000" b="1" noProof="1">
                <a:solidFill>
                  <a:schemeClr val="bg1"/>
                </a:solidFill>
              </a:rPr>
              <a:t>string name</a:t>
            </a:r>
            <a:r>
              <a:rPr lang="en-US" sz="3000" noProof="1"/>
              <a:t>, </a:t>
            </a:r>
            <a:r>
              <a:rPr lang="en-US" sz="3000" b="1" noProof="1">
                <a:solidFill>
                  <a:schemeClr val="bg1"/>
                </a:solidFill>
              </a:rPr>
              <a:t>bool required</a:t>
            </a:r>
            <a:r>
              <a:rPr lang="en-US" sz="3000" noProof="1"/>
              <a:t>)</a:t>
            </a:r>
          </a:p>
          <a:p>
            <a:pPr lvl="1"/>
            <a:r>
              <a:rPr lang="en-US" sz="3000" noProof="1"/>
              <a:t>If the section is required and not defined, an exception will be </a:t>
            </a:r>
            <a:br>
              <a:rPr lang="en-US" sz="3000" noProof="1"/>
            </a:br>
            <a:r>
              <a:rPr lang="en-US" sz="3000" noProof="1"/>
              <a:t>thrown (</a:t>
            </a:r>
            <a:r>
              <a:rPr lang="en-US" sz="3000" b="1" noProof="1">
                <a:solidFill>
                  <a:schemeClr val="bg1"/>
                </a:solidFill>
              </a:rPr>
              <a:t>IsSectionDefined()</a:t>
            </a:r>
            <a:r>
              <a:rPr lang="en-US" sz="3000" b="1" noProof="1"/>
              <a:t>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9676" y="1912776"/>
            <a:ext cx="3439009" cy="1377707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859404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5"/>
            <a:ext cx="8723299" cy="5385646"/>
          </a:xfrm>
        </p:spPr>
        <p:txBody>
          <a:bodyPr>
            <a:normAutofit/>
          </a:bodyPr>
          <a:lstStyle/>
          <a:p>
            <a:pPr marL="457200" indent="-4572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en-US" sz="3200" b="1" dirty="0"/>
              <a:t>View Engine Essentials</a:t>
            </a:r>
          </a:p>
          <a:p>
            <a:pPr marL="933139" lvl="1" indent="-4572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en-US" sz="3000" b="1" dirty="0"/>
              <a:t>How Controllers determine Views</a:t>
            </a:r>
          </a:p>
          <a:p>
            <a:pPr marL="457200" indent="-4572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en-US" sz="3200" b="1" dirty="0"/>
              <a:t>Razor Syntax</a:t>
            </a:r>
          </a:p>
          <a:p>
            <a:pPr marL="933139" lvl="1" indent="-4572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en-US" sz="3000" b="1" dirty="0"/>
              <a:t>HTM Helpers, Tag </a:t>
            </a:r>
            <a:r>
              <a:rPr lang="en-US" sz="3000" b="1" noProof="1"/>
              <a:t>Helpers etc…</a:t>
            </a:r>
          </a:p>
          <a:p>
            <a:pPr marL="457200" indent="-4572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en-US" sz="3200" b="1" noProof="1"/>
              <a:t>Passing data to Views</a:t>
            </a:r>
          </a:p>
          <a:p>
            <a:pPr marL="933139" lvl="1" indent="-4572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en-US" sz="3000" b="1" noProof="1"/>
              <a:t>ViewBag, ViewData, Strongly-Typed Views</a:t>
            </a:r>
          </a:p>
          <a:p>
            <a:pPr marL="457200" indent="-4572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en-US" sz="3200" b="1" noProof="1"/>
              <a:t>Views &amp; Layouts</a:t>
            </a:r>
          </a:p>
          <a:p>
            <a:pPr marL="933139" lvl="1" indent="-4572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en-US" sz="3000" b="1" noProof="1"/>
              <a:t>Partials, View Components etc…</a:t>
            </a:r>
          </a:p>
          <a:p>
            <a:pPr marL="457200" indent="-457200">
              <a:lnSpc>
                <a:spcPts val="4000"/>
              </a:lnSpc>
              <a:buFont typeface="Arial" panose="020B0604020202020204" pitchFamily="34" charset="0"/>
              <a:buChar char="•"/>
            </a:pPr>
            <a:endParaRPr lang="en-US" sz="32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View Helpers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3589" y="1169112"/>
            <a:ext cx="7265544" cy="5658388"/>
          </a:xfrm>
        </p:spPr>
        <p:txBody>
          <a:bodyPr>
            <a:normAutofit/>
          </a:bodyPr>
          <a:lstStyle/>
          <a:p>
            <a:r>
              <a:rPr lang="en-US" sz="3000" dirty="0"/>
              <a:t>Each </a:t>
            </a:r>
            <a:r>
              <a:rPr lang="en-US" sz="3000" noProof="1"/>
              <a:t>view inherits </a:t>
            </a:r>
            <a:r>
              <a:rPr lang="en-US" sz="3000" b="1" noProof="1">
                <a:solidFill>
                  <a:schemeClr val="bg1"/>
                </a:solidFill>
              </a:rPr>
              <a:t>RazorPage</a:t>
            </a:r>
          </a:p>
          <a:p>
            <a:pPr lvl="1"/>
            <a:r>
              <a:rPr lang="en-US" sz="3000" b="1" noProof="1">
                <a:solidFill>
                  <a:schemeClr val="bg1"/>
                </a:solidFill>
              </a:rPr>
              <a:t>RazorPage</a:t>
            </a:r>
            <a:r>
              <a:rPr lang="en-US" sz="3000" noProof="1"/>
              <a:t> has a property named </a:t>
            </a:r>
            <a:r>
              <a:rPr lang="en-US" sz="3000" b="1" noProof="1">
                <a:solidFill>
                  <a:schemeClr val="bg1"/>
                </a:solidFill>
              </a:rPr>
              <a:t>Html</a:t>
            </a:r>
          </a:p>
          <a:p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Html </a:t>
            </a:r>
            <a:r>
              <a:rPr lang="en-US" sz="3000" dirty="0"/>
              <a:t>Property has methods that </a:t>
            </a:r>
            <a:br>
              <a:rPr lang="en-US" sz="3000" dirty="0"/>
            </a:br>
            <a:r>
              <a:rPr lang="en-US" sz="3000" dirty="0"/>
              <a:t>return string can be used to:</a:t>
            </a:r>
          </a:p>
          <a:p>
            <a:pPr lvl="1"/>
            <a:r>
              <a:rPr lang="en-US" sz="2800" dirty="0"/>
              <a:t>Create inputs</a:t>
            </a:r>
          </a:p>
          <a:p>
            <a:pPr lvl="1"/>
            <a:r>
              <a:rPr lang="en-US" sz="2800" dirty="0"/>
              <a:t>Create links</a:t>
            </a:r>
          </a:p>
          <a:p>
            <a:pPr lvl="1"/>
            <a:r>
              <a:rPr lang="en-US" sz="2800" dirty="0"/>
              <a:t>Create forms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8399" y="1315755"/>
            <a:ext cx="4236106" cy="1707363"/>
          </a:xfrm>
          <a:prstGeom prst="rect">
            <a:avLst/>
          </a:prstGeom>
          <a:ln>
            <a:noFill/>
          </a:ln>
          <a:effectLst/>
        </p:spPr>
      </p:pic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F057D0FA-6C77-4D90-88D3-BAE0562845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8698540"/>
              </p:ext>
            </p:extLst>
          </p:nvPr>
        </p:nvGraphicFramePr>
        <p:xfrm>
          <a:off x="5579387" y="3517500"/>
          <a:ext cx="6235118" cy="3144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7559">
                  <a:extLst>
                    <a:ext uri="{9D8B030D-6E8A-4147-A177-3AD203B41FA5}">
                      <a16:colId xmlns:a16="http://schemas.microsoft.com/office/drawing/2014/main" val="2432350057"/>
                    </a:ext>
                  </a:extLst>
                </a:gridCol>
                <a:gridCol w="3117559">
                  <a:extLst>
                    <a:ext uri="{9D8B030D-6E8A-4147-A177-3AD203B41FA5}">
                      <a16:colId xmlns:a16="http://schemas.microsoft.com/office/drawing/2014/main" val="111404460"/>
                    </a:ext>
                  </a:extLst>
                </a:gridCol>
              </a:tblGrid>
              <a:tr h="359191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HTML Helpers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noProof="1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632111"/>
                  </a:ext>
                </a:extLst>
              </a:tr>
              <a:tr h="448003">
                <a:tc>
                  <a:txBody>
                    <a:bodyPr/>
                    <a:lstStyle/>
                    <a:p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@Html</a:t>
                      </a:r>
                      <a:r>
                        <a:rPr lang="en-US" sz="2200" b="1" baseline="0" noProof="1">
                          <a:solidFill>
                            <a:schemeClr val="bg1"/>
                          </a:solidFill>
                        </a:rPr>
                        <a:t>.ActionLink</a:t>
                      </a:r>
                      <a:endParaRPr lang="en-US" sz="2200" b="1" noProof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defTabSz="91440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</a:pPr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@</a:t>
                      </a:r>
                      <a:r>
                        <a:rPr lang="en-US" altLang="en-US" sz="2200" b="1" noProof="1">
                          <a:solidFill>
                            <a:schemeClr val="bg1"/>
                          </a:solidFill>
                        </a:rPr>
                        <a:t>Html.TextBox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142882"/>
                  </a:ext>
                </a:extLst>
              </a:tr>
              <a:tr h="448003">
                <a:tc>
                  <a:txBody>
                    <a:bodyPr/>
                    <a:lstStyle/>
                    <a:p>
                      <a:r>
                        <a:rPr lang="en-US" sz="2200" b="1" kern="120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@Html.BeginForm</a:t>
                      </a:r>
                      <a:endParaRPr lang="en-US" sz="2200" b="1" noProof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kern="120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en-US" altLang="en-US" sz="2200" b="1" noProof="1">
                          <a:solidFill>
                            <a:schemeClr val="bg1"/>
                          </a:solidFill>
                        </a:rPr>
                        <a:t>Html.TextArea</a:t>
                      </a:r>
                      <a:endParaRPr lang="en-US" sz="2200" b="1" noProof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136783"/>
                  </a:ext>
                </a:extLst>
              </a:tr>
              <a:tr h="448003">
                <a:tc>
                  <a:txBody>
                    <a:bodyPr/>
                    <a:lstStyle/>
                    <a:p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@Html.CheckBox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defTabSz="91440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</a:pPr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@</a:t>
                      </a:r>
                      <a:r>
                        <a:rPr lang="en-US" altLang="en-US" sz="2200" b="1" noProof="1">
                          <a:solidFill>
                            <a:schemeClr val="bg1"/>
                          </a:solidFill>
                        </a:rPr>
                        <a:t>Html.Password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70318"/>
                  </a:ext>
                </a:extLst>
              </a:tr>
              <a:tr h="448003">
                <a:tc>
                  <a:txBody>
                    <a:bodyPr/>
                    <a:lstStyle/>
                    <a:p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@Html</a:t>
                      </a:r>
                      <a:r>
                        <a:rPr lang="en-US" sz="2200" b="1" baseline="0" noProof="1">
                          <a:solidFill>
                            <a:schemeClr val="bg1"/>
                          </a:solidFill>
                        </a:rPr>
                        <a:t>.Display</a:t>
                      </a:r>
                      <a:endParaRPr lang="en-US" sz="2200" b="1" noProof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@</a:t>
                      </a:r>
                      <a:r>
                        <a:rPr lang="en-US" altLang="en-US" sz="2200" b="1" noProof="1">
                          <a:solidFill>
                            <a:schemeClr val="bg1"/>
                          </a:solidFill>
                        </a:rPr>
                        <a:t>Html.Hidden</a:t>
                      </a:r>
                      <a:endParaRPr lang="en-US" sz="2200" b="1" noProof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051431"/>
                  </a:ext>
                </a:extLst>
              </a:tr>
              <a:tr h="447693">
                <a:tc>
                  <a:txBody>
                    <a:bodyPr/>
                    <a:lstStyle/>
                    <a:p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@Html.Editor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@Html</a:t>
                      </a:r>
                      <a:r>
                        <a:rPr lang="en-US" sz="2200" b="1" baseline="0" noProof="1">
                          <a:solidFill>
                            <a:schemeClr val="bg1"/>
                          </a:solidFill>
                        </a:rPr>
                        <a:t>.Label</a:t>
                      </a:r>
                      <a:endParaRPr lang="en-US" sz="2200" b="1" noProof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353393"/>
                  </a:ext>
                </a:extLst>
              </a:tr>
              <a:tr h="448003">
                <a:tc>
                  <a:txBody>
                    <a:bodyPr/>
                    <a:lstStyle/>
                    <a:p>
                      <a:pPr marL="0" marR="0" lvl="0" indent="0" algn="l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200" b="1" noProof="1">
                          <a:solidFill>
                            <a:schemeClr val="bg1"/>
                          </a:solidFill>
                        </a:rPr>
                        <a:t>@Html.DropDownList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@</a:t>
                      </a:r>
                      <a:r>
                        <a:rPr lang="en-US" altLang="en-US" sz="2200" b="1" noProof="1">
                          <a:solidFill>
                            <a:schemeClr val="bg1"/>
                          </a:solidFill>
                        </a:rPr>
                        <a:t>Html.RadioButton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113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8228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796EA02-B80A-4CED-9A4A-883D1ACE77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6618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Tag Helpers </a:t>
            </a:r>
            <a:r>
              <a:rPr lang="en-US" sz="3200" dirty="0"/>
              <a:t>enable the participation of Server-side code in the </a:t>
            </a:r>
            <a:br>
              <a:rPr lang="en-US" sz="3200" dirty="0"/>
            </a:br>
            <a:r>
              <a:rPr lang="en-US" sz="3200" dirty="0"/>
              <a:t>HTML element creation and rendering, in </a:t>
            </a:r>
            <a:r>
              <a:rPr lang="en-US" sz="3200" b="1" dirty="0">
                <a:solidFill>
                  <a:schemeClr val="bg1"/>
                </a:solidFill>
              </a:rPr>
              <a:t>Razor views</a:t>
            </a:r>
          </a:p>
          <a:p>
            <a:pPr lvl="1"/>
            <a:r>
              <a:rPr lang="en-US" sz="3000" dirty="0"/>
              <a:t>There are built-in </a:t>
            </a:r>
            <a:r>
              <a:rPr lang="en-US" sz="3000" b="1" dirty="0">
                <a:solidFill>
                  <a:schemeClr val="bg1"/>
                </a:solidFill>
              </a:rPr>
              <a:t>Tag Helpers </a:t>
            </a:r>
            <a:r>
              <a:rPr lang="en-US" sz="3000" dirty="0"/>
              <a:t>for many common tasks</a:t>
            </a:r>
          </a:p>
          <a:p>
            <a:pPr lvl="2"/>
            <a:r>
              <a:rPr lang="en-US" sz="2800" dirty="0"/>
              <a:t>Forms, Links, Assets etc.</a:t>
            </a:r>
          </a:p>
          <a:p>
            <a:pPr lvl="1"/>
            <a:r>
              <a:rPr lang="en-US" sz="3000" dirty="0"/>
              <a:t>There are </a:t>
            </a:r>
            <a:r>
              <a:rPr lang="en-US" sz="3000" b="1" dirty="0">
                <a:solidFill>
                  <a:schemeClr val="bg1"/>
                </a:solidFill>
              </a:rPr>
              <a:t>custom</a:t>
            </a:r>
            <a:r>
              <a:rPr lang="en-US" sz="3000" dirty="0"/>
              <a:t> Tag Helpers in </a:t>
            </a:r>
            <a:r>
              <a:rPr lang="en-US" sz="3000" b="1" dirty="0">
                <a:solidFill>
                  <a:schemeClr val="bg1"/>
                </a:solidFill>
              </a:rPr>
              <a:t>GitHub</a:t>
            </a:r>
            <a:r>
              <a:rPr lang="en-US" sz="3000" dirty="0"/>
              <a:t> repos and </a:t>
            </a:r>
            <a:r>
              <a:rPr lang="en-US" sz="3000" b="1" dirty="0">
                <a:solidFill>
                  <a:schemeClr val="bg1"/>
                </a:solidFill>
              </a:rPr>
              <a:t>NuGet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Tag Helpers </a:t>
            </a:r>
            <a:r>
              <a:rPr lang="en-US" sz="3200" dirty="0"/>
              <a:t>provide</a:t>
            </a:r>
          </a:p>
          <a:p>
            <a:pPr lvl="1"/>
            <a:r>
              <a:rPr lang="en-US" sz="3000" dirty="0"/>
              <a:t>An HTML-friendly development experience</a:t>
            </a:r>
          </a:p>
          <a:p>
            <a:pPr lvl="1"/>
            <a:r>
              <a:rPr lang="en-US" sz="3000" dirty="0"/>
              <a:t>A rich IntelliSense environment for creating Razor markup</a:t>
            </a:r>
          </a:p>
          <a:p>
            <a:pPr lvl="1"/>
            <a:r>
              <a:rPr lang="en-US" sz="3000" dirty="0"/>
              <a:t>A more productive, reliable and maintainable code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Tag Helpers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A680022-6286-4011-BC64-EB09C156C0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3127" y="1824135"/>
            <a:ext cx="1520890" cy="15208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6665509-4594-47D1-AD7C-263E54A239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927" y="3973036"/>
            <a:ext cx="1683065" cy="16830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02410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41571E-E596-4B60-AB43-83E90F2D3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Helpers vs HTML Helpers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7F76BD-5FA6-4EB4-ADE0-4128918FCC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5931"/>
            <a:ext cx="5824733" cy="4824103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chemeClr val="bg1"/>
                </a:solidFill>
              </a:rPr>
              <a:t>Tag Helpers </a:t>
            </a:r>
            <a:r>
              <a:rPr lang="en-US" sz="3000" dirty="0"/>
              <a:t>attach to HTML</a:t>
            </a:r>
            <a:br>
              <a:rPr lang="en-US" sz="3000" dirty="0"/>
            </a:br>
            <a:r>
              <a:rPr lang="en-US" sz="3000" dirty="0"/>
              <a:t>elements in Razor Views</a:t>
            </a:r>
          </a:p>
          <a:p>
            <a:r>
              <a:rPr lang="en-US" sz="3000" b="1" dirty="0">
                <a:solidFill>
                  <a:schemeClr val="bg1"/>
                </a:solidFill>
              </a:rPr>
              <a:t>Tag Helpers </a:t>
            </a:r>
            <a:r>
              <a:rPr lang="en-US" sz="3000" dirty="0"/>
              <a:t>reduce the explicit</a:t>
            </a:r>
            <a:br>
              <a:rPr lang="en-US" sz="3000" dirty="0"/>
            </a:br>
            <a:r>
              <a:rPr lang="en-US" sz="3000" dirty="0"/>
              <a:t>transitions between </a:t>
            </a:r>
            <a:r>
              <a:rPr lang="en-US" sz="3000" b="1" dirty="0">
                <a:solidFill>
                  <a:schemeClr val="bg1"/>
                </a:solidFill>
              </a:rPr>
              <a:t>HTML</a:t>
            </a:r>
            <a:r>
              <a:rPr lang="en-US" sz="3000" dirty="0"/>
              <a:t> &amp; </a:t>
            </a:r>
            <a:r>
              <a:rPr lang="en-US" sz="3000" b="1" dirty="0">
                <a:solidFill>
                  <a:schemeClr val="bg1"/>
                </a:solidFill>
              </a:rPr>
              <a:t>C#</a:t>
            </a:r>
          </a:p>
          <a:p>
            <a:r>
              <a:rPr lang="en-US" sz="3000" b="1" dirty="0">
                <a:solidFill>
                  <a:schemeClr val="bg1"/>
                </a:solidFill>
              </a:rPr>
              <a:t>Tag Helpers </a:t>
            </a:r>
            <a:r>
              <a:rPr lang="en-US" sz="3000" dirty="0"/>
              <a:t>make the Razor</a:t>
            </a:r>
            <a:br>
              <a:rPr lang="en-US" sz="3000" dirty="0"/>
            </a:br>
            <a:r>
              <a:rPr lang="en-US" sz="3000" dirty="0"/>
              <a:t>markup quite </a:t>
            </a:r>
            <a:r>
              <a:rPr lang="en-US" sz="3000" b="1" dirty="0">
                <a:solidFill>
                  <a:schemeClr val="bg1"/>
                </a:solidFill>
              </a:rPr>
              <a:t>clean</a:t>
            </a:r>
            <a:r>
              <a:rPr lang="en-US" sz="3000" dirty="0"/>
              <a:t> and the </a:t>
            </a:r>
            <a:br>
              <a:rPr lang="en-US" sz="3000" dirty="0"/>
            </a:br>
            <a:r>
              <a:rPr lang="en-US" sz="3000" dirty="0"/>
              <a:t>views – quite </a:t>
            </a:r>
            <a:r>
              <a:rPr lang="en-US" sz="3000" b="1" dirty="0">
                <a:solidFill>
                  <a:schemeClr val="bg1"/>
                </a:solidFill>
              </a:rPr>
              <a:t>simple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2A6667-9677-44A1-B32B-2190814091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76865" y="1195931"/>
            <a:ext cx="5824733" cy="4824103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chemeClr val="bg1"/>
                </a:solidFill>
              </a:rPr>
              <a:t>HTML Helpers </a:t>
            </a:r>
            <a:r>
              <a:rPr lang="en-US" sz="3000" dirty="0"/>
              <a:t>are invoked as </a:t>
            </a:r>
            <a:br>
              <a:rPr lang="en-US" sz="3000" dirty="0"/>
            </a:br>
            <a:r>
              <a:rPr lang="en-US" sz="3000" dirty="0"/>
              <a:t>methods which generate content</a:t>
            </a:r>
          </a:p>
          <a:p>
            <a:r>
              <a:rPr lang="en-US" sz="3000" b="1" dirty="0">
                <a:solidFill>
                  <a:schemeClr val="bg1"/>
                </a:solidFill>
              </a:rPr>
              <a:t>HTML Helpers </a:t>
            </a:r>
            <a:r>
              <a:rPr lang="en-US" sz="3000" dirty="0"/>
              <a:t>tend to include a </a:t>
            </a:r>
            <a:br>
              <a:rPr lang="en-US" sz="3000" dirty="0"/>
            </a:br>
            <a:r>
              <a:rPr lang="en-US" sz="3000" dirty="0"/>
              <a:t>lot of C# code in the markup</a:t>
            </a:r>
          </a:p>
          <a:p>
            <a:r>
              <a:rPr lang="en-US" sz="3000" b="1" dirty="0">
                <a:solidFill>
                  <a:schemeClr val="bg1"/>
                </a:solidFill>
              </a:rPr>
              <a:t>HTML Helpers </a:t>
            </a:r>
            <a:r>
              <a:rPr lang="en-US" sz="3000" dirty="0"/>
              <a:t>use complex and </a:t>
            </a:r>
            <a:br>
              <a:rPr lang="en-US" sz="3000" dirty="0"/>
            </a:br>
            <a:r>
              <a:rPr lang="en-US" sz="3000" dirty="0"/>
              <a:t>very </a:t>
            </a:r>
            <a:r>
              <a:rPr lang="en-US" sz="3000" b="1" dirty="0">
                <a:solidFill>
                  <a:schemeClr val="bg1"/>
                </a:solidFill>
              </a:rPr>
              <a:t>C#-specific </a:t>
            </a:r>
            <a:r>
              <a:rPr lang="en-US" sz="3000" dirty="0"/>
              <a:t>Razor syntax in </a:t>
            </a:r>
            <a:br>
              <a:rPr lang="en-US" sz="3000" dirty="0"/>
            </a:br>
            <a:r>
              <a:rPr lang="en-US" sz="3000" dirty="0"/>
              <a:t>some cases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95501-D8BF-4883-9EF7-0F71495F975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09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9CB90A4-3B76-4DC7-BBE7-E16153A5D3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5268006" cy="5201066"/>
          </a:xfrm>
        </p:spPr>
        <p:txBody>
          <a:bodyPr/>
          <a:lstStyle/>
          <a:p>
            <a:r>
              <a:rPr lang="en-US" sz="3000" dirty="0"/>
              <a:t>This is an HTML Form purely designed with </a:t>
            </a:r>
            <a:r>
              <a:rPr lang="en-US" sz="3000" b="1" dirty="0">
                <a:solidFill>
                  <a:schemeClr val="bg1"/>
                </a:solidFill>
              </a:rPr>
              <a:t>HTML Helpers</a:t>
            </a:r>
          </a:p>
          <a:p>
            <a:pPr lvl="1"/>
            <a:r>
              <a:rPr lang="en-US" sz="2800" dirty="0"/>
              <a:t>It is quite complex &amp; heavy</a:t>
            </a:r>
          </a:p>
          <a:p>
            <a:pPr lvl="1"/>
            <a:r>
              <a:rPr lang="en-US" sz="2800" dirty="0"/>
              <a:t>It has a lot of C# (</a:t>
            </a:r>
            <a:r>
              <a:rPr lang="en-US" sz="2800" b="1" dirty="0">
                <a:solidFill>
                  <a:schemeClr val="bg1"/>
                </a:solidFill>
              </a:rPr>
              <a:t>gray</a:t>
            </a:r>
            <a:r>
              <a:rPr lang="en-US" sz="2800" dirty="0"/>
              <a:t> code)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44C30BD-06A0-4716-BA39-20823CDE6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Helpers vs HTML Helpers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B16392-99FF-4E1A-905C-C7A422F916D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599DDB9-1BC2-4437-B0A5-5D3A0E366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956" y="1402243"/>
            <a:ext cx="6468867" cy="49949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C753750-6C9E-49EA-901C-96C8CAC4BE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17" y="3539583"/>
            <a:ext cx="3943011" cy="276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728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9CB90A4-3B76-4DC7-BBE7-E16153A5D3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5268006" cy="5201066"/>
          </a:xfrm>
        </p:spPr>
        <p:txBody>
          <a:bodyPr/>
          <a:lstStyle/>
          <a:p>
            <a:r>
              <a:rPr lang="en-US" sz="3000" dirty="0"/>
              <a:t>This is the same form with an alternative approach with </a:t>
            </a:r>
            <a:br>
              <a:rPr lang="en-US" sz="3000" dirty="0"/>
            </a:br>
            <a:r>
              <a:rPr lang="en-US" sz="3000" b="1" dirty="0">
                <a:solidFill>
                  <a:schemeClr val="bg1"/>
                </a:solidFill>
              </a:rPr>
              <a:t>Tag Helpers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44C30BD-06A0-4716-BA39-20823CDE6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Helpers vs HTML Helpers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B16392-99FF-4E1A-905C-C7A422F916D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8A64AF-4FB2-47E4-B1C5-938AB0ED34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789" y="1389874"/>
            <a:ext cx="5987623" cy="51617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19BD6E-4388-4C20-8E72-F88D543428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1167" y="2873144"/>
            <a:ext cx="4532637" cy="367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193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4215EB-1E63-454E-9507-092A997A7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your own Tag Helper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DFC85-6820-4F2D-A0C4-DE527FFE51B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B06E28C-2480-41BD-B6D7-911BBA596CEA}"/>
              </a:ext>
            </a:extLst>
          </p:cNvPr>
          <p:cNvSpPr txBox="1">
            <a:spLocks/>
          </p:cNvSpPr>
          <p:nvPr/>
        </p:nvSpPr>
        <p:spPr>
          <a:xfrm>
            <a:off x="196766" y="1243571"/>
            <a:ext cx="9413766" cy="36652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solidFill>
                  <a:schemeClr val="tx1"/>
                </a:solidFill>
                <a:effectLst/>
              </a:rPr>
              <a:t>[</a:t>
            </a:r>
            <a:r>
              <a:rPr lang="en-US" sz="1600" dirty="0">
                <a:solidFill>
                  <a:schemeClr val="bg1"/>
                </a:solidFill>
                <a:effectLst/>
              </a:rPr>
              <a:t>HtmlTargetElement</a:t>
            </a:r>
            <a:r>
              <a:rPr lang="en-US" sz="1600" dirty="0">
                <a:solidFill>
                  <a:schemeClr val="tx1"/>
                </a:solidFill>
                <a:effectLst/>
              </a:rPr>
              <a:t>("</a:t>
            </a:r>
            <a:r>
              <a:rPr lang="en-US" sz="1600" dirty="0">
                <a:solidFill>
                  <a:schemeClr val="bg1"/>
                </a:solidFill>
                <a:effectLst/>
              </a:rPr>
              <a:t>h1</a:t>
            </a:r>
            <a:r>
              <a:rPr lang="en-US" sz="1600" dirty="0">
                <a:solidFill>
                  <a:schemeClr val="tx1"/>
                </a:solidFill>
                <a:effectLst/>
              </a:rPr>
              <a:t>")]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public class </a:t>
            </a:r>
            <a:r>
              <a:rPr lang="en-US" sz="1600" dirty="0">
                <a:solidFill>
                  <a:schemeClr val="bg1"/>
                </a:solidFill>
                <a:effectLst/>
              </a:rPr>
              <a:t>HelloTagHelper</a:t>
            </a:r>
            <a:r>
              <a:rPr lang="en-US" sz="1600" dirty="0">
                <a:solidFill>
                  <a:schemeClr val="tx1"/>
                </a:solidFill>
                <a:effectLst/>
              </a:rPr>
              <a:t> : </a:t>
            </a:r>
            <a:r>
              <a:rPr lang="en-US" sz="1600" dirty="0">
                <a:solidFill>
                  <a:schemeClr val="bg1"/>
                </a:solidFill>
                <a:effectLst/>
              </a:rPr>
              <a:t>TagHelper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private const string MessageFormat = "Hello, {0}";</a:t>
            </a:r>
          </a:p>
          <a:p>
            <a:endParaRPr lang="en-US" sz="1600" dirty="0"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public string </a:t>
            </a:r>
            <a:r>
              <a:rPr lang="en-US" sz="1600" dirty="0">
                <a:solidFill>
                  <a:schemeClr val="bg1"/>
                </a:solidFill>
                <a:effectLst/>
              </a:rPr>
              <a:t>TargetName</a:t>
            </a:r>
            <a:r>
              <a:rPr lang="en-US" sz="1600" dirty="0">
                <a:solidFill>
                  <a:schemeClr val="tx1"/>
                </a:solidFill>
                <a:effectLst/>
              </a:rPr>
              <a:t> { get; set; }</a:t>
            </a:r>
          </a:p>
          <a:p>
            <a:endParaRPr lang="en-US" sz="1600" dirty="0"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public override void </a:t>
            </a:r>
            <a:r>
              <a:rPr lang="en-US" sz="1600" dirty="0">
                <a:solidFill>
                  <a:schemeClr val="bg1"/>
                </a:solidFill>
                <a:effectLst/>
              </a:rPr>
              <a:t>Process</a:t>
            </a:r>
            <a:r>
              <a:rPr lang="en-US" sz="1600" dirty="0">
                <a:solidFill>
                  <a:schemeClr val="tx1"/>
                </a:solidFill>
                <a:effectLst/>
              </a:rPr>
              <a:t>(TagHelperContext context, TagHelperOutput </a:t>
            </a:r>
            <a:r>
              <a:rPr lang="en-US" sz="1600" dirty="0">
                <a:solidFill>
                  <a:schemeClr val="bg1"/>
                </a:solidFill>
                <a:effectLst/>
              </a:rPr>
              <a:t>output</a:t>
            </a:r>
            <a:r>
              <a:rPr lang="en-US" sz="1600" dirty="0">
                <a:solidFill>
                  <a:schemeClr val="tx1"/>
                </a:solidFill>
                <a:effectLst/>
              </a:rPr>
              <a:t>)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    string formattedMessage = string.Format(</a:t>
            </a:r>
            <a:r>
              <a:rPr lang="en-US" sz="1600" dirty="0">
                <a:solidFill>
                  <a:schemeClr val="bg1"/>
                </a:solidFill>
                <a:effectLst/>
              </a:rPr>
              <a:t>MessageFormat</a:t>
            </a:r>
            <a:r>
              <a:rPr lang="en-US" sz="1600" dirty="0">
                <a:solidFill>
                  <a:schemeClr val="tx1"/>
                </a:solidFill>
                <a:effectLst/>
              </a:rPr>
              <a:t>, this.</a:t>
            </a:r>
            <a:r>
              <a:rPr lang="en-US" sz="1600" dirty="0">
                <a:solidFill>
                  <a:schemeClr val="bg1"/>
                </a:solidFill>
                <a:effectLst/>
              </a:rPr>
              <a:t>TargetName</a:t>
            </a:r>
            <a:r>
              <a:rPr lang="en-US" sz="1600" dirty="0">
                <a:solidFill>
                  <a:schemeClr val="tx1"/>
                </a:solidFill>
                <a:effectLst/>
              </a:rPr>
              <a:t>);</a:t>
            </a:r>
          </a:p>
          <a:p>
            <a:endParaRPr lang="en-US" sz="1600" dirty="0"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solidFill>
                  <a:schemeClr val="bg1"/>
                </a:solidFill>
                <a:effectLst/>
              </a:rPr>
              <a:t>output</a:t>
            </a:r>
            <a:r>
              <a:rPr lang="en-US" sz="1600" dirty="0"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solidFill>
                  <a:schemeClr val="bg1"/>
                </a:solidFill>
                <a:effectLst/>
              </a:rPr>
              <a:t>Content</a:t>
            </a:r>
            <a:r>
              <a:rPr lang="en-US" sz="1600" dirty="0"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solidFill>
                  <a:schemeClr val="bg1"/>
                </a:solidFill>
                <a:effectLst/>
              </a:rPr>
              <a:t>SetContent</a:t>
            </a:r>
            <a:r>
              <a:rPr lang="en-US" sz="1600" dirty="0">
                <a:solidFill>
                  <a:schemeClr val="tx1"/>
                </a:solidFill>
                <a:effectLst/>
              </a:rPr>
              <a:t>(formattedMessage);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}</a:t>
            </a:r>
            <a:endParaRPr lang="en-US" sz="1600" b="0" dirty="0">
              <a:ln w="0"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D8932E4-0C36-4099-95E2-1819BD31FA2D}"/>
              </a:ext>
            </a:extLst>
          </p:cNvPr>
          <p:cNvSpPr/>
          <p:nvPr/>
        </p:nvSpPr>
        <p:spPr bwMode="auto">
          <a:xfrm>
            <a:off x="6484650" y="5436759"/>
            <a:ext cx="746449" cy="23326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0F0B88-DA61-4321-B52A-67CC77416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1229" y="4477091"/>
            <a:ext cx="3890445" cy="172091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4384A8C-AF30-4B26-8A54-1B1DBBEA0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622" y="4915171"/>
            <a:ext cx="5705475" cy="1714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80D0577-5E8A-49AB-9516-E66CF82A13A1}"/>
              </a:ext>
            </a:extLst>
          </p:cNvPr>
          <p:cNvSpPr txBox="1"/>
          <p:nvPr/>
        </p:nvSpPr>
        <p:spPr>
          <a:xfrm>
            <a:off x="4183870" y="4558760"/>
            <a:ext cx="1519116" cy="50754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noProof="1">
                <a:solidFill>
                  <a:schemeClr val="bg1"/>
                </a:solidFill>
              </a:rPr>
              <a:t>Index</a:t>
            </a:r>
            <a:r>
              <a:rPr lang="en-US" noProof="1">
                <a:solidFill>
                  <a:schemeClr val="bg2"/>
                </a:solidFill>
              </a:rPr>
              <a:t>.cshtml</a:t>
            </a:r>
          </a:p>
        </p:txBody>
      </p:sp>
    </p:spTree>
    <p:extLst>
      <p:ext uri="{BB962C8B-B14F-4D97-AF65-F5344CB8AC3E}">
        <p14:creationId xmlns:p14="http://schemas.microsoft.com/office/powerpoint/2010/main" val="2520382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F6DFB-8E33-41AC-8EE2-D0874E9107A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34D217B8-8AC6-4F07-816C-36FA4B7C17B2}"/>
              </a:ext>
            </a:extLst>
          </p:cNvPr>
          <p:cNvSpPr txBox="1">
            <a:spLocks/>
          </p:cNvSpPr>
          <p:nvPr/>
        </p:nvSpPr>
        <p:spPr>
          <a:xfrm>
            <a:off x="615108" y="5348637"/>
            <a:ext cx="10961783" cy="768084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5396" b="1" kern="1200" baseline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Shared Views &amp; View Components</a:t>
            </a:r>
          </a:p>
        </p:txBody>
      </p:sp>
      <p:pic>
        <p:nvPicPr>
          <p:cNvPr id="3" name="Graphic 2" descr="Network">
            <a:extLst>
              <a:ext uri="{FF2B5EF4-FFF2-40B4-BE49-F238E27FC236}">
                <a16:creationId xmlns:a16="http://schemas.microsoft.com/office/drawing/2014/main" id="{7C80B409-C372-4DC0-BC6B-B21C7BCC3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9288" y="1604865"/>
            <a:ext cx="1973424" cy="197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684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Partial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05" y="1138844"/>
            <a:ext cx="11804830" cy="5242906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Partial Views </a:t>
            </a:r>
            <a:r>
              <a:rPr lang="en-US" dirty="0"/>
              <a:t>render portions of a page</a:t>
            </a:r>
          </a:p>
          <a:p>
            <a:pPr lvl="1"/>
            <a:r>
              <a:rPr lang="en-US" dirty="0"/>
              <a:t>Reuse pieces of a view</a:t>
            </a:r>
          </a:p>
          <a:p>
            <a:pPr lvl="1"/>
            <a:r>
              <a:rPr lang="en-US" dirty="0"/>
              <a:t>Html helpers – </a:t>
            </a:r>
            <a:r>
              <a:rPr lang="en-US" b="1" noProof="1">
                <a:solidFill>
                  <a:schemeClr val="bg1"/>
                </a:solidFill>
              </a:rPr>
              <a:t>Partial</a:t>
            </a:r>
            <a:r>
              <a:rPr lang="en-US" noProof="1"/>
              <a:t>, </a:t>
            </a:r>
            <a:r>
              <a:rPr lang="en-US" b="1" noProof="1">
                <a:solidFill>
                  <a:schemeClr val="bg1"/>
                </a:solidFill>
              </a:rPr>
              <a:t>RenderPartial</a:t>
            </a:r>
            <a:r>
              <a:rPr lang="en-US" noProof="1"/>
              <a:t> and </a:t>
            </a:r>
            <a:r>
              <a:rPr lang="en-US" b="1" noProof="1">
                <a:solidFill>
                  <a:schemeClr val="bg1"/>
                </a:solidFill>
              </a:rPr>
              <a:t>Action</a:t>
            </a:r>
          </a:p>
          <a:p>
            <a:r>
              <a:rPr lang="en-US" dirty="0"/>
              <a:t>Razor partial views are still </a:t>
            </a:r>
            <a:r>
              <a:rPr lang="en-US" b="1" dirty="0">
                <a:solidFill>
                  <a:schemeClr val="bg1"/>
                </a:solidFill>
              </a:rPr>
              <a:t>.</a:t>
            </a:r>
            <a:r>
              <a:rPr lang="en-US" b="1" dirty="0" err="1">
                <a:solidFill>
                  <a:schemeClr val="bg1"/>
                </a:solidFill>
              </a:rPr>
              <a:t>cshtml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files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1" y="3549231"/>
            <a:ext cx="4257675" cy="175260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2" y="5126651"/>
            <a:ext cx="4895850" cy="1285875"/>
          </a:xfrm>
          <a:prstGeom prst="rect">
            <a:avLst/>
          </a:prstGeom>
          <a:ln>
            <a:noFill/>
          </a:ln>
          <a:effectLst/>
        </p:spPr>
      </p:pic>
      <p:cxnSp>
        <p:nvCxnSpPr>
          <p:cNvPr id="8" name="Elbow Connector 7"/>
          <p:cNvCxnSpPr>
            <a:cxnSpLocks/>
            <a:endCxn id="6" idx="1"/>
          </p:cNvCxnSpPr>
          <p:nvPr/>
        </p:nvCxnSpPr>
        <p:spPr>
          <a:xfrm rot="16200000" flipH="1">
            <a:off x="4630395" y="5065982"/>
            <a:ext cx="727764" cy="679449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124756" y="5020573"/>
            <a:ext cx="345057" cy="3931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1" y="4105814"/>
            <a:ext cx="3876675" cy="34290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1507" y="3616535"/>
            <a:ext cx="3876675" cy="342900"/>
          </a:xfrm>
          <a:prstGeom prst="rect">
            <a:avLst/>
          </a:prstGeom>
          <a:ln>
            <a:noFill/>
          </a:ln>
          <a:effectLst/>
        </p:spPr>
      </p:pic>
      <p:sp>
        <p:nvSpPr>
          <p:cNvPr id="27" name="Left Arrow 26"/>
          <p:cNvSpPr/>
          <p:nvPr/>
        </p:nvSpPr>
        <p:spPr>
          <a:xfrm rot="16200000">
            <a:off x="7771676" y="4620996"/>
            <a:ext cx="744724" cy="224085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8" name="Left Arrow 27"/>
          <p:cNvSpPr/>
          <p:nvPr/>
        </p:nvSpPr>
        <p:spPr>
          <a:xfrm rot="16200000">
            <a:off x="8208679" y="4403757"/>
            <a:ext cx="1179201" cy="224085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438401" y="5921545"/>
            <a:ext cx="2895601" cy="5847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</a:rPr>
              <a:t>Located in the same folder as other views or in </a:t>
            </a:r>
            <a:r>
              <a:rPr lang="en-US" sz="1600" b="1" dirty="0">
                <a:solidFill>
                  <a:schemeClr val="bg1"/>
                </a:solidFill>
              </a:rPr>
              <a:t>Shared</a:t>
            </a:r>
            <a:r>
              <a:rPr lang="en-US" sz="1600" b="1" dirty="0">
                <a:solidFill>
                  <a:schemeClr val="bg2"/>
                </a:solidFill>
              </a:rPr>
              <a:t> folder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111941" y="1975239"/>
            <a:ext cx="1324155" cy="3385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2"/>
                </a:solidFill>
              </a:rPr>
              <a:t>Sub-request</a:t>
            </a:r>
          </a:p>
        </p:txBody>
      </p:sp>
      <p:sp>
        <p:nvSpPr>
          <p:cNvPr id="31" name="Left Arrow 30"/>
          <p:cNvSpPr/>
          <p:nvPr/>
        </p:nvSpPr>
        <p:spPr>
          <a:xfrm rot="5400000">
            <a:off x="8662756" y="2337276"/>
            <a:ext cx="271047" cy="224085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74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A2BCE2-3ED4-4C86-831C-AA26CA9A54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773842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chemeClr val="bg1"/>
                </a:solidFill>
              </a:rPr>
              <a:t>View Components </a:t>
            </a:r>
            <a:r>
              <a:rPr lang="en-US" sz="3000" dirty="0"/>
              <a:t>are similar to </a:t>
            </a:r>
            <a:r>
              <a:rPr lang="en-US" sz="3000" b="1" dirty="0">
                <a:solidFill>
                  <a:schemeClr val="bg1"/>
                </a:solidFill>
              </a:rPr>
              <a:t>Partial Views </a:t>
            </a:r>
            <a:r>
              <a:rPr lang="en-US" sz="3000" dirty="0"/>
              <a:t>but much more powerful</a:t>
            </a:r>
          </a:p>
          <a:p>
            <a:pPr lvl="1"/>
            <a:r>
              <a:rPr lang="en-US" sz="2800" dirty="0"/>
              <a:t>No model binding</a:t>
            </a:r>
          </a:p>
          <a:p>
            <a:pPr lvl="1"/>
            <a:r>
              <a:rPr lang="en-US" sz="2800" dirty="0"/>
              <a:t>Depend only on the data provided to it</a:t>
            </a:r>
          </a:p>
          <a:p>
            <a:r>
              <a:rPr lang="en-US" sz="3000" b="1" dirty="0">
                <a:solidFill>
                  <a:schemeClr val="bg1"/>
                </a:solidFill>
              </a:rPr>
              <a:t>View Components</a:t>
            </a:r>
            <a:r>
              <a:rPr lang="en-US" sz="3000" dirty="0"/>
              <a:t>:</a:t>
            </a:r>
          </a:p>
          <a:p>
            <a:pPr lvl="1"/>
            <a:r>
              <a:rPr lang="en-US" sz="2800" dirty="0"/>
              <a:t>Render a </a:t>
            </a:r>
            <a:r>
              <a:rPr lang="en-US" sz="2800" b="1" dirty="0">
                <a:solidFill>
                  <a:schemeClr val="bg1"/>
                </a:solidFill>
              </a:rPr>
              <a:t>chunk</a:t>
            </a:r>
            <a:r>
              <a:rPr lang="en-US" sz="2800" dirty="0"/>
              <a:t> rather than a whole response</a:t>
            </a:r>
          </a:p>
          <a:p>
            <a:pPr lvl="1"/>
            <a:r>
              <a:rPr lang="en-US" sz="2800" dirty="0"/>
              <a:t>Can have parameters and business logic</a:t>
            </a:r>
          </a:p>
          <a:p>
            <a:pPr lvl="1"/>
            <a:r>
              <a:rPr lang="en-US" sz="2800" dirty="0"/>
              <a:t>Is typically invoked from a </a:t>
            </a:r>
            <a:r>
              <a:rPr lang="en-US" sz="2800" b="1" dirty="0">
                <a:solidFill>
                  <a:schemeClr val="bg1"/>
                </a:solidFill>
              </a:rPr>
              <a:t>Layout</a:t>
            </a:r>
            <a:r>
              <a:rPr lang="en-US" sz="2800" dirty="0"/>
              <a:t> page</a:t>
            </a:r>
          </a:p>
          <a:p>
            <a:pPr lvl="1"/>
            <a:r>
              <a:rPr lang="en-US" sz="2800" dirty="0"/>
              <a:t>Includes the same </a:t>
            </a:r>
            <a:r>
              <a:rPr lang="en-US" sz="2800" b="1" dirty="0">
                <a:solidFill>
                  <a:schemeClr val="bg1"/>
                </a:solidFill>
              </a:rPr>
              <a:t>S</a:t>
            </a:r>
            <a:r>
              <a:rPr lang="en-US" sz="2800" dirty="0"/>
              <a:t>-</a:t>
            </a:r>
            <a:r>
              <a:rPr lang="en-US" sz="2800" b="1" dirty="0">
                <a:solidFill>
                  <a:schemeClr val="bg1"/>
                </a:solidFill>
              </a:rPr>
              <a:t>o</a:t>
            </a:r>
            <a:r>
              <a:rPr lang="en-US" sz="2800" dirty="0"/>
              <a:t>-</a:t>
            </a:r>
            <a:r>
              <a:rPr lang="en-US" sz="2800" b="1" dirty="0">
                <a:solidFill>
                  <a:schemeClr val="bg1"/>
                </a:solidFill>
              </a:rPr>
              <a:t>C</a:t>
            </a:r>
            <a:r>
              <a:rPr lang="en-US" sz="2800" dirty="0"/>
              <a:t> and testability benefits between </a:t>
            </a:r>
            <a:br>
              <a:rPr lang="en-US" sz="2800" dirty="0"/>
            </a:br>
            <a:r>
              <a:rPr lang="en-US" sz="2800" dirty="0"/>
              <a:t>controller / view</a:t>
            </a:r>
            <a:endParaRPr lang="en-US" sz="30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8664D7-F3DB-4DB2-A10E-B1507F44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C22F4-EE5D-4A31-9323-7D56B351948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6" name="Graphic 5" descr="Gears">
            <a:extLst>
              <a:ext uri="{FF2B5EF4-FFF2-40B4-BE49-F238E27FC236}">
                <a16:creationId xmlns:a16="http://schemas.microsoft.com/office/drawing/2014/main" id="{B6A9DF00-379E-4307-88E1-AE8471E85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1370" y="1754900"/>
            <a:ext cx="2411963" cy="2411963"/>
          </a:xfrm>
          <a:prstGeom prst="rect">
            <a:avLst/>
          </a:prstGeom>
        </p:spPr>
      </p:pic>
      <p:pic>
        <p:nvPicPr>
          <p:cNvPr id="10" name="Graphic 9" descr="Table">
            <a:extLst>
              <a:ext uri="{FF2B5EF4-FFF2-40B4-BE49-F238E27FC236}">
                <a16:creationId xmlns:a16="http://schemas.microsoft.com/office/drawing/2014/main" id="{25DE0EC0-E5B8-4512-AB93-FCEB26E8D9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05092" y="4008401"/>
            <a:ext cx="1978090" cy="197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322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F1A452-45F6-4538-92EB-86D8332A32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91288"/>
          </a:xfrm>
        </p:spPr>
        <p:txBody>
          <a:bodyPr/>
          <a:lstStyle/>
          <a:p>
            <a:r>
              <a:rPr lang="en-US" sz="3000" b="1" dirty="0">
                <a:solidFill>
                  <a:schemeClr val="bg1"/>
                </a:solidFill>
              </a:rPr>
              <a:t>View components </a:t>
            </a:r>
            <a:r>
              <a:rPr lang="en-US" sz="3000" dirty="0"/>
              <a:t>are intended anywhere you have reusable rendering </a:t>
            </a:r>
            <a:br>
              <a:rPr lang="en-US" sz="3000" dirty="0"/>
            </a:br>
            <a:r>
              <a:rPr lang="en-US" sz="3000" dirty="0"/>
              <a:t>logic that's too complex for a partial view</a:t>
            </a:r>
          </a:p>
          <a:p>
            <a:pPr lvl="1"/>
            <a:r>
              <a:rPr lang="en-US" sz="2800" dirty="0"/>
              <a:t>Dynamic navigation menus</a:t>
            </a:r>
          </a:p>
          <a:p>
            <a:pPr lvl="1"/>
            <a:r>
              <a:rPr lang="en-US" sz="2800" dirty="0"/>
              <a:t>Login panels</a:t>
            </a:r>
          </a:p>
          <a:p>
            <a:pPr lvl="1"/>
            <a:r>
              <a:rPr lang="en-US" sz="2800" dirty="0"/>
              <a:t>Shopping carts</a:t>
            </a:r>
          </a:p>
          <a:p>
            <a:pPr lvl="1"/>
            <a:r>
              <a:rPr lang="en-US" sz="2800" dirty="0"/>
              <a:t>Sidebar content</a:t>
            </a:r>
          </a:p>
          <a:p>
            <a:pPr lvl="1"/>
            <a:r>
              <a:rPr lang="en-US" sz="2800" dirty="0"/>
              <a:t>Recently published</a:t>
            </a:r>
            <a:br>
              <a:rPr lang="bg-BG" sz="2800" dirty="0"/>
            </a:br>
            <a:r>
              <a:rPr lang="en-US" sz="2800" dirty="0"/>
              <a:t>articles</a:t>
            </a:r>
          </a:p>
          <a:p>
            <a:pPr lvl="1"/>
            <a:r>
              <a:rPr lang="en-US" sz="2800" dirty="0"/>
              <a:t>Tag cloud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749960-3928-4245-BEAB-58E69A2D6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6DC9EC-19A8-400D-83BD-4D4301CD491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D402F9-E84F-40F3-B2B9-A8BB5ADC0D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53"/>
          <a:stretch/>
        </p:blipFill>
        <p:spPr>
          <a:xfrm>
            <a:off x="4209704" y="2787082"/>
            <a:ext cx="7673755" cy="3596118"/>
          </a:xfrm>
          <a:prstGeom prst="roundRect">
            <a:avLst>
              <a:gd name="adj" fmla="val 6548"/>
            </a:avLst>
          </a:prstGeom>
        </p:spPr>
      </p:pic>
    </p:spTree>
    <p:extLst>
      <p:ext uri="{BB962C8B-B14F-4D97-AF65-F5344CB8AC3E}">
        <p14:creationId xmlns:p14="http://schemas.microsoft.com/office/powerpoint/2010/main" val="2651221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842694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E93EAE-39A0-4160-9434-FA0E7A379C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View Components </a:t>
            </a:r>
            <a:r>
              <a:rPr lang="en-US" dirty="0"/>
              <a:t>consist of 2 parts: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  <a:r>
              <a:rPr lang="en-US" dirty="0"/>
              <a:t> – typically derived from </a:t>
            </a:r>
            <a:r>
              <a:rPr lang="en-US" b="1" dirty="0" err="1">
                <a:solidFill>
                  <a:schemeClr val="bg1"/>
                </a:solidFill>
              </a:rPr>
              <a:t>ViewComponent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result</a:t>
            </a:r>
            <a:r>
              <a:rPr lang="en-US" dirty="0"/>
              <a:t> – typically a </a:t>
            </a:r>
            <a:r>
              <a:rPr lang="en-US" b="1" dirty="0">
                <a:solidFill>
                  <a:schemeClr val="bg1"/>
                </a:solidFill>
              </a:rPr>
              <a:t>View</a:t>
            </a:r>
          </a:p>
          <a:p>
            <a:r>
              <a:rPr lang="en-US" b="1" dirty="0">
                <a:solidFill>
                  <a:schemeClr val="bg1"/>
                </a:solidFill>
              </a:rPr>
              <a:t>View Components</a:t>
            </a:r>
          </a:p>
          <a:p>
            <a:pPr lvl="1"/>
            <a:r>
              <a:rPr lang="en-US" dirty="0"/>
              <a:t>Define their logic in a method called </a:t>
            </a:r>
            <a:r>
              <a:rPr lang="en-US" b="1" noProof="1">
                <a:solidFill>
                  <a:schemeClr val="bg1"/>
                </a:solidFill>
              </a:rPr>
              <a:t>InvokeAsync()</a:t>
            </a:r>
          </a:p>
          <a:p>
            <a:pPr lvl="1"/>
            <a:r>
              <a:rPr lang="en-US" dirty="0"/>
              <a:t>Never directly handle a </a:t>
            </a:r>
            <a:r>
              <a:rPr lang="en-US" b="1" dirty="0">
                <a:solidFill>
                  <a:schemeClr val="bg1"/>
                </a:solidFill>
              </a:rPr>
              <a:t>Request</a:t>
            </a:r>
          </a:p>
          <a:p>
            <a:pPr lvl="1"/>
            <a:r>
              <a:rPr lang="en-US" dirty="0"/>
              <a:t>Typically initialize a </a:t>
            </a:r>
            <a:r>
              <a:rPr lang="en-US" b="1" dirty="0">
                <a:solidFill>
                  <a:schemeClr val="bg1"/>
                </a:solidFill>
              </a:rPr>
              <a:t>Model</a:t>
            </a:r>
            <a:r>
              <a:rPr lang="en-US" dirty="0"/>
              <a:t> which is passed to the </a:t>
            </a:r>
            <a:r>
              <a:rPr lang="en-US" b="1" dirty="0">
                <a:solidFill>
                  <a:schemeClr val="bg1"/>
                </a:solidFill>
              </a:rPr>
              <a:t>View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77018A-8C17-418F-9013-9DDEB9E5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3EEE4-F926-4E28-9FD6-F317FD1351B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834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783704-95FC-47B3-BAFE-150CD7A8B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your </a:t>
            </a:r>
            <a:r>
              <a:rPr lang="en-US" noProof="1"/>
              <a:t>own ViewComponent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B6CF68-9867-4416-B886-6ED19D6FC99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C8350B-744C-4CC3-BF8C-04562F58704F}"/>
              </a:ext>
            </a:extLst>
          </p:cNvPr>
          <p:cNvSpPr txBox="1">
            <a:spLocks/>
          </p:cNvSpPr>
          <p:nvPr/>
        </p:nvSpPr>
        <p:spPr>
          <a:xfrm>
            <a:off x="228128" y="1122273"/>
            <a:ext cx="7852182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solidFill>
                  <a:schemeClr val="tx1"/>
                </a:solidFill>
                <a:effectLst/>
              </a:rPr>
              <a:t>[</a:t>
            </a:r>
            <a:r>
              <a:rPr lang="en-US" sz="1600" dirty="0">
                <a:solidFill>
                  <a:schemeClr val="bg1"/>
                </a:solidFill>
                <a:effectLst/>
              </a:rPr>
              <a:t>ViewComponent</a:t>
            </a:r>
            <a:r>
              <a:rPr lang="en-US" sz="1600" dirty="0">
                <a:solidFill>
                  <a:schemeClr val="tx1"/>
                </a:solidFill>
                <a:effectLst/>
              </a:rPr>
              <a:t>(</a:t>
            </a:r>
            <a:r>
              <a:rPr lang="en-US" sz="1600" dirty="0">
                <a:solidFill>
                  <a:schemeClr val="bg1"/>
                </a:solidFill>
                <a:effectLst/>
              </a:rPr>
              <a:t>Name</a:t>
            </a:r>
            <a:r>
              <a:rPr lang="en-US" sz="1600" dirty="0">
                <a:solidFill>
                  <a:schemeClr val="tx1"/>
                </a:solidFill>
                <a:effectLst/>
              </a:rPr>
              <a:t> = "</a:t>
            </a:r>
            <a:r>
              <a:rPr lang="en-US" sz="1600" dirty="0">
                <a:solidFill>
                  <a:schemeClr val="bg1"/>
                </a:solidFill>
                <a:effectLst/>
              </a:rPr>
              <a:t>HelloWorld</a:t>
            </a:r>
            <a:r>
              <a:rPr lang="en-US" sz="1600" dirty="0">
                <a:solidFill>
                  <a:schemeClr val="tx1"/>
                </a:solidFill>
                <a:effectLst/>
              </a:rPr>
              <a:t>")]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public class </a:t>
            </a:r>
            <a:r>
              <a:rPr lang="en-US" sz="1600" dirty="0">
                <a:solidFill>
                  <a:schemeClr val="bg1"/>
                </a:solidFill>
                <a:effectLst/>
              </a:rPr>
              <a:t>HelloWorldViewComponent</a:t>
            </a:r>
            <a:r>
              <a:rPr lang="en-US" sz="1600" dirty="0">
                <a:solidFill>
                  <a:schemeClr val="tx1"/>
                </a:solidFill>
                <a:effectLst/>
              </a:rPr>
              <a:t> : </a:t>
            </a:r>
            <a:r>
              <a:rPr lang="en-US" sz="1600" dirty="0">
                <a:solidFill>
                  <a:schemeClr val="bg1"/>
                </a:solidFill>
                <a:effectLst/>
              </a:rPr>
              <a:t>ViewComponent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private readonly DataService dataService;</a:t>
            </a:r>
          </a:p>
          <a:p>
            <a:endParaRPr lang="en-US" sz="1600" dirty="0"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public </a:t>
            </a:r>
            <a:r>
              <a:rPr lang="en-US" sz="1600" dirty="0">
                <a:solidFill>
                  <a:schemeClr val="bg1"/>
                </a:solidFill>
                <a:effectLst/>
              </a:rPr>
              <a:t>HelloWorldViewComponent</a:t>
            </a:r>
            <a:r>
              <a:rPr lang="en-US" sz="1600" dirty="0">
                <a:solidFill>
                  <a:schemeClr val="tx1"/>
                </a:solidFill>
                <a:effectLst/>
              </a:rPr>
              <a:t>(DataService dataService)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    this.dataService = dataService;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}</a:t>
            </a:r>
          </a:p>
          <a:p>
            <a:endParaRPr lang="en-US" sz="1600" dirty="0"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public async Task&lt;</a:t>
            </a:r>
            <a:r>
              <a:rPr lang="en-US" sz="1600" dirty="0">
                <a:solidFill>
                  <a:schemeClr val="bg1"/>
                </a:solidFill>
                <a:effectLst/>
              </a:rPr>
              <a:t>IViewComponentResult</a:t>
            </a:r>
            <a:r>
              <a:rPr lang="en-US" sz="1600" dirty="0">
                <a:solidFill>
                  <a:schemeClr val="tx1"/>
                </a:solidFill>
                <a:effectLst/>
              </a:rPr>
              <a:t>&gt; </a:t>
            </a:r>
            <a:r>
              <a:rPr lang="en-US" sz="1600" dirty="0">
                <a:solidFill>
                  <a:schemeClr val="bg1"/>
                </a:solidFill>
                <a:effectLst/>
              </a:rPr>
              <a:t>InvokeAsync</a:t>
            </a:r>
            <a:r>
              <a:rPr lang="en-US" sz="1600" dirty="0">
                <a:solidFill>
                  <a:schemeClr val="tx1"/>
                </a:solidFill>
                <a:effectLst/>
              </a:rPr>
              <a:t>(string name)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    string helloMessage = </a:t>
            </a:r>
            <a:br>
              <a:rPr lang="en-US" sz="1600" dirty="0">
                <a:solidFill>
                  <a:schemeClr val="tx1"/>
                </a:solidFill>
                <a:effectLst/>
              </a:rPr>
            </a:br>
            <a:r>
              <a:rPr lang="en-US" sz="1600" dirty="0">
                <a:solidFill>
                  <a:schemeClr val="tx1"/>
                </a:solidFill>
                <a:effectLst/>
              </a:rPr>
              <a:t>            await this.dataService.GetHelloAsync();</a:t>
            </a:r>
          </a:p>
          <a:p>
            <a:endParaRPr lang="en-US" sz="1600" dirty="0"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    this.ViewData["Message"] = helloMessage;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    this.ViewData["Name"] = name;</a:t>
            </a:r>
          </a:p>
          <a:p>
            <a:endParaRPr lang="en-US" sz="1600" dirty="0"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    return </a:t>
            </a:r>
            <a:r>
              <a:rPr lang="en-US" sz="1600" dirty="0">
                <a:solidFill>
                  <a:schemeClr val="bg1"/>
                </a:solidFill>
                <a:effectLst/>
              </a:rPr>
              <a:t>View</a:t>
            </a:r>
            <a:r>
              <a:rPr lang="en-US" sz="1600" dirty="0"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}</a:t>
            </a:r>
            <a:endParaRPr lang="en-US" sz="1600" b="0" dirty="0">
              <a:ln w="0"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557123-CFDA-4E8F-8E09-67A6869FE2A5}"/>
              </a:ext>
            </a:extLst>
          </p:cNvPr>
          <p:cNvSpPr txBox="1"/>
          <p:nvPr/>
        </p:nvSpPr>
        <p:spPr>
          <a:xfrm>
            <a:off x="6434189" y="1290149"/>
            <a:ext cx="5561045" cy="50754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bg2"/>
                </a:solidFill>
              </a:rPr>
              <a:t>~Views/Shared/</a:t>
            </a:r>
            <a:r>
              <a:rPr lang="en-US" dirty="0">
                <a:solidFill>
                  <a:schemeClr val="bg1"/>
                </a:solidFill>
              </a:rPr>
              <a:t>Components</a:t>
            </a:r>
            <a:r>
              <a:rPr lang="en-US" dirty="0">
                <a:solidFill>
                  <a:schemeClr val="bg2"/>
                </a:solidFill>
              </a:rPr>
              <a:t>/</a:t>
            </a:r>
            <a:r>
              <a:rPr lang="en-US" dirty="0">
                <a:solidFill>
                  <a:schemeClr val="bg1"/>
                </a:solidFill>
              </a:rPr>
              <a:t>HelloWorld</a:t>
            </a:r>
            <a:r>
              <a:rPr lang="en-US" noProof="1">
                <a:solidFill>
                  <a:schemeClr val="bg2"/>
                </a:solidFill>
              </a:rPr>
              <a:t>/</a:t>
            </a:r>
            <a:r>
              <a:rPr lang="en-US" noProof="1">
                <a:solidFill>
                  <a:schemeClr val="bg1"/>
                </a:solidFill>
              </a:rPr>
              <a:t>Default</a:t>
            </a:r>
            <a:r>
              <a:rPr lang="en-US" noProof="1">
                <a:solidFill>
                  <a:schemeClr val="bg2"/>
                </a:solidFill>
              </a:rPr>
              <a:t>.cshtml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B0D8C7-1589-45F6-9B16-AA25007E3A1D}"/>
              </a:ext>
            </a:extLst>
          </p:cNvPr>
          <p:cNvSpPr txBox="1"/>
          <p:nvPr/>
        </p:nvSpPr>
        <p:spPr>
          <a:xfrm>
            <a:off x="8936892" y="2625763"/>
            <a:ext cx="1519116" cy="50754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noProof="1">
                <a:solidFill>
                  <a:schemeClr val="bg1"/>
                </a:solidFill>
              </a:rPr>
              <a:t>Index</a:t>
            </a:r>
            <a:r>
              <a:rPr lang="en-US" noProof="1">
                <a:solidFill>
                  <a:schemeClr val="bg2"/>
                </a:solidFill>
              </a:rPr>
              <a:t>.cshtml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B4C2EABB-4565-4510-B6A7-7CB7061EE753}"/>
              </a:ext>
            </a:extLst>
          </p:cNvPr>
          <p:cNvSpPr/>
          <p:nvPr/>
        </p:nvSpPr>
        <p:spPr bwMode="auto">
          <a:xfrm>
            <a:off x="9533651" y="4543363"/>
            <a:ext cx="325598" cy="40009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F9CF21C-63EC-4804-8CB6-39A834603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187" y="3028041"/>
            <a:ext cx="6007343" cy="115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B52145F-D880-4B18-9C3A-049CC947F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2812" y="5080133"/>
            <a:ext cx="4867275" cy="13525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9796B3E-46DC-46A6-8347-FC1946A5C1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0340" y="1828815"/>
            <a:ext cx="5894894" cy="74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301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2" grpId="0" animBg="1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2401B4-ACBF-46A5-BB12-3D2C8E78A7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8" y="5112193"/>
            <a:ext cx="10961783" cy="768084"/>
          </a:xfrm>
        </p:spPr>
        <p:txBody>
          <a:bodyPr/>
          <a:lstStyle/>
          <a:p>
            <a:r>
              <a:rPr lang="en-US" dirty="0"/>
              <a:t>Shared Views &amp; View Components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EA7FD57-C302-44C8-959B-6AF8DED53B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8" y="5897806"/>
            <a:ext cx="10961783" cy="499819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7B6FED-90DA-45C8-A6D2-CC0D50A66CB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7E7470-515A-4487-8A56-280E22E41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272" y="731573"/>
            <a:ext cx="2892813" cy="355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424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7411" y="1293737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84886" y="1523310"/>
            <a:ext cx="7766664" cy="5072147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b="1" noProof="1">
                <a:solidFill>
                  <a:schemeClr val="bg1"/>
                </a:solidFill>
              </a:rPr>
              <a:t>Razor View Engine Essentials</a:t>
            </a:r>
          </a:p>
          <a:p>
            <a:pPr>
              <a:lnSpc>
                <a:spcPct val="100000"/>
              </a:lnSpc>
            </a:pPr>
            <a:r>
              <a:rPr lang="en-US" sz="2800" b="1" noProof="1">
                <a:solidFill>
                  <a:schemeClr val="bg1"/>
                </a:solidFill>
              </a:rPr>
              <a:t>Razor Syntax</a:t>
            </a:r>
          </a:p>
          <a:p>
            <a:pPr>
              <a:lnSpc>
                <a:spcPct val="100000"/>
              </a:lnSpc>
            </a:pPr>
            <a:r>
              <a:rPr lang="en-US" sz="2800" b="1" noProof="1">
                <a:solidFill>
                  <a:schemeClr val="bg1"/>
                </a:solidFill>
              </a:rPr>
              <a:t>Tag Helpers &amp; HTML Helpers</a:t>
            </a:r>
          </a:p>
          <a:p>
            <a:pPr>
              <a:lnSpc>
                <a:spcPct val="100000"/>
              </a:lnSpc>
            </a:pPr>
            <a:r>
              <a:rPr lang="en-US" sz="2800" b="1" noProof="1">
                <a:solidFill>
                  <a:schemeClr val="bg1"/>
                </a:solidFill>
              </a:rPr>
              <a:t>Views &amp; Layouts</a:t>
            </a:r>
          </a:p>
          <a:p>
            <a:pPr>
              <a:lnSpc>
                <a:spcPct val="100000"/>
              </a:lnSpc>
            </a:pPr>
            <a:r>
              <a:rPr lang="en-US" sz="2800" b="1" noProof="1">
                <a:solidFill>
                  <a:schemeClr val="bg1"/>
                </a:solidFill>
              </a:rPr>
              <a:t>Shared Views &amp; View Components</a:t>
            </a:r>
          </a:p>
          <a:p>
            <a:pPr>
              <a:lnSpc>
                <a:spcPct val="100000"/>
              </a:lnSpc>
            </a:pPr>
            <a:r>
              <a:rPr lang="en-US" sz="2800" b="1" noProof="1">
                <a:solidFill>
                  <a:schemeClr val="bg1"/>
                </a:solidFill>
              </a:rPr>
              <a:t>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4387" y="5566366"/>
            <a:ext cx="224022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3155" y="5566366"/>
            <a:ext cx="159302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63650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31008" y="2067925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20397" y="4064377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6115" y="2067925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60782" y="2067925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31009" y="4064377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26045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828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F3D278-388C-43C2-A8CD-A9475A0A87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8" y="5322080"/>
            <a:ext cx="10961783" cy="768084"/>
          </a:xfrm>
        </p:spPr>
        <p:txBody>
          <a:bodyPr/>
          <a:lstStyle/>
          <a:p>
            <a:r>
              <a:rPr lang="en-US" dirty="0"/>
              <a:t>View Engine Essentials</a:t>
            </a:r>
          </a:p>
        </p:txBody>
      </p:sp>
      <p:pic>
        <p:nvPicPr>
          <p:cNvPr id="6" name="Graphic 5" descr="Atom">
            <a:extLst>
              <a:ext uri="{FF2B5EF4-FFF2-40B4-BE49-F238E27FC236}">
                <a16:creationId xmlns:a16="http://schemas.microsoft.com/office/drawing/2014/main" id="{627604A8-2BA3-48CE-862C-066EA9AA3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70156" y="1397902"/>
            <a:ext cx="2451686" cy="245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850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289C25-2C45-4439-9F5F-CAEDB965A4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Views</a:t>
            </a:r>
            <a:r>
              <a:rPr lang="en-US" sz="3200" dirty="0"/>
              <a:t> in </a:t>
            </a:r>
            <a:r>
              <a:rPr lang="en-US" sz="3200" b="1" dirty="0">
                <a:solidFill>
                  <a:schemeClr val="bg1"/>
                </a:solidFill>
              </a:rPr>
              <a:t>ASP.NET Core MVC </a:t>
            </a:r>
            <a:r>
              <a:rPr lang="en-US" sz="3200" dirty="0"/>
              <a:t>use the </a:t>
            </a:r>
            <a:r>
              <a:rPr lang="en-US" sz="3200" b="1" dirty="0">
                <a:solidFill>
                  <a:schemeClr val="bg1"/>
                </a:solidFill>
              </a:rPr>
              <a:t>Razor View Engine </a:t>
            </a:r>
            <a:r>
              <a:rPr lang="en-US" sz="3200" dirty="0"/>
              <a:t>to embed</a:t>
            </a:r>
            <a:r>
              <a:rPr lang="en-US" sz="3000" dirty="0"/>
              <a:t> </a:t>
            </a:r>
            <a:br>
              <a:rPr lang="en-US" sz="3000" dirty="0"/>
            </a:br>
            <a:r>
              <a:rPr lang="en-US" sz="3000" dirty="0"/>
              <a:t>.NET Code in HTML Markup.</a:t>
            </a:r>
          </a:p>
          <a:p>
            <a:pPr lvl="1"/>
            <a:r>
              <a:rPr lang="en-US" sz="2800" dirty="0"/>
              <a:t>Usually, they contain minimal logic, related only to presenting data</a:t>
            </a:r>
          </a:p>
          <a:p>
            <a:r>
              <a:rPr lang="en-US" sz="3000" dirty="0"/>
              <a:t>Data can be passed to a View by using the </a:t>
            </a:r>
            <a:r>
              <a:rPr lang="en-US" sz="3000" b="1" noProof="1">
                <a:solidFill>
                  <a:schemeClr val="bg1"/>
                </a:solidFill>
              </a:rPr>
              <a:t>ViewData</a:t>
            </a:r>
            <a:r>
              <a:rPr lang="en-US" sz="3000" dirty="0"/>
              <a:t>, </a:t>
            </a:r>
            <a:r>
              <a:rPr lang="en-US" sz="3000" b="1" noProof="1">
                <a:solidFill>
                  <a:schemeClr val="bg1"/>
                </a:solidFill>
              </a:rPr>
              <a:t>ViewBag</a:t>
            </a:r>
            <a:r>
              <a:rPr lang="en-US" sz="3000" dirty="0"/>
              <a:t> or </a:t>
            </a:r>
            <a:br>
              <a:rPr lang="en-US" sz="3000" dirty="0"/>
            </a:br>
            <a:r>
              <a:rPr lang="en-US" sz="3000" dirty="0"/>
              <a:t>through a </a:t>
            </a:r>
            <a:r>
              <a:rPr lang="en-US" sz="3000" b="1" noProof="1">
                <a:solidFill>
                  <a:schemeClr val="bg1"/>
                </a:solidFill>
              </a:rPr>
              <a:t>ViewModel</a:t>
            </a:r>
            <a:r>
              <a:rPr lang="en-US" sz="3000" dirty="0"/>
              <a:t> (Strongly-Typed View).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1B1BE9-EF2E-4CC4-B6C2-BE0C2DE21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Engine Essentials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081F15-0EB8-4470-9918-47077CDD9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43" y="4540029"/>
            <a:ext cx="5288765" cy="15914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8F4DB4-5132-443F-8083-0715A6309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256" y="4481476"/>
            <a:ext cx="4762151" cy="1708558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D127EB2D-FB04-47AA-8D74-3BB6F6C43CDF}"/>
              </a:ext>
            </a:extLst>
          </p:cNvPr>
          <p:cNvSpPr/>
          <p:nvPr/>
        </p:nvSpPr>
        <p:spPr bwMode="auto">
          <a:xfrm>
            <a:off x="6026750" y="5093159"/>
            <a:ext cx="550506" cy="48519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43538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6850" y="1356681"/>
            <a:ext cx="11817350" cy="5202237"/>
          </a:xfrm>
        </p:spPr>
        <p:txBody>
          <a:bodyPr>
            <a:normAutofit fontScale="92500" lnSpcReduction="20000"/>
          </a:bodyPr>
          <a:lstStyle/>
          <a:p>
            <a:r>
              <a:rPr lang="en-US" noProof="1"/>
              <a:t>With </a:t>
            </a:r>
            <a:r>
              <a:rPr lang="en-US" b="1" noProof="1">
                <a:solidFill>
                  <a:schemeClr val="bg1"/>
                </a:solidFill>
              </a:rPr>
              <a:t>ViewBag</a:t>
            </a:r>
            <a:r>
              <a:rPr lang="en-US" noProof="1"/>
              <a:t> (</a:t>
            </a:r>
            <a:r>
              <a:rPr lang="en-US" b="1" noProof="1">
                <a:solidFill>
                  <a:schemeClr val="bg1"/>
                </a:solidFill>
              </a:rPr>
              <a:t>dynamic</a:t>
            </a:r>
            <a:r>
              <a:rPr lang="en-US" noProof="1"/>
              <a:t> type):</a:t>
            </a:r>
          </a:p>
          <a:p>
            <a:pPr lvl="1"/>
            <a:r>
              <a:rPr lang="en-US" noProof="1"/>
              <a:t>Action: </a:t>
            </a:r>
            <a:r>
              <a:rPr lang="en-US" b="1" noProof="1">
                <a:solidFill>
                  <a:schemeClr val="bg1"/>
                </a:solidFill>
              </a:rPr>
              <a:t>ViewBag</a:t>
            </a:r>
            <a:r>
              <a:rPr lang="en-US" noProof="1"/>
              <a:t>.</a:t>
            </a:r>
            <a:r>
              <a:rPr lang="en-US" b="1" noProof="1">
                <a:solidFill>
                  <a:schemeClr val="bg1"/>
                </a:solidFill>
              </a:rPr>
              <a:t>Message</a:t>
            </a:r>
            <a:r>
              <a:rPr lang="en-US" noProof="1"/>
              <a:t> = "</a:t>
            </a:r>
            <a:r>
              <a:rPr lang="en-US" b="1" noProof="1">
                <a:solidFill>
                  <a:schemeClr val="bg1"/>
                </a:solidFill>
              </a:rPr>
              <a:t>Hello World!</a:t>
            </a:r>
            <a:r>
              <a:rPr lang="en-US" noProof="1"/>
              <a:t>";</a:t>
            </a:r>
          </a:p>
          <a:p>
            <a:pPr lvl="1"/>
            <a:r>
              <a:rPr lang="en-US" noProof="1"/>
              <a:t>View: </a:t>
            </a:r>
            <a:r>
              <a:rPr lang="en-US" b="1" noProof="1">
                <a:solidFill>
                  <a:schemeClr val="bg1"/>
                </a:solidFill>
              </a:rPr>
              <a:t>@ViewBag</a:t>
            </a:r>
            <a:r>
              <a:rPr lang="en-US" noProof="1"/>
              <a:t>.</a:t>
            </a:r>
            <a:r>
              <a:rPr lang="en-US" b="1" noProof="1">
                <a:solidFill>
                  <a:schemeClr val="bg1"/>
                </a:solidFill>
              </a:rPr>
              <a:t>Message</a:t>
            </a:r>
            <a:r>
              <a:rPr lang="en-US" noProof="1"/>
              <a:t> </a:t>
            </a:r>
          </a:p>
          <a:p>
            <a:r>
              <a:rPr lang="en-US" noProof="1"/>
              <a:t>With </a:t>
            </a:r>
            <a:r>
              <a:rPr lang="en-US" b="1" noProof="1">
                <a:solidFill>
                  <a:schemeClr val="bg1"/>
                </a:solidFill>
              </a:rPr>
              <a:t>ViewData</a:t>
            </a:r>
            <a:r>
              <a:rPr lang="en-US" noProof="1"/>
              <a:t> (dictionary)</a:t>
            </a:r>
          </a:p>
          <a:p>
            <a:pPr lvl="1"/>
            <a:r>
              <a:rPr lang="en-US" noProof="1"/>
              <a:t>Action: </a:t>
            </a:r>
            <a:r>
              <a:rPr lang="en-US" b="1" noProof="1">
                <a:solidFill>
                  <a:schemeClr val="bg1"/>
                </a:solidFill>
              </a:rPr>
              <a:t>ViewData</a:t>
            </a:r>
            <a:r>
              <a:rPr lang="en-US" noProof="1"/>
              <a:t>["</a:t>
            </a:r>
            <a:r>
              <a:rPr lang="en-US" b="1" noProof="1">
                <a:solidFill>
                  <a:schemeClr val="bg1"/>
                </a:solidFill>
              </a:rPr>
              <a:t>message</a:t>
            </a:r>
            <a:r>
              <a:rPr lang="en-US" noProof="1"/>
              <a:t>"] = "</a:t>
            </a:r>
            <a:r>
              <a:rPr lang="en-US" b="1" noProof="1">
                <a:solidFill>
                  <a:schemeClr val="bg1"/>
                </a:solidFill>
              </a:rPr>
              <a:t>Hello World!</a:t>
            </a:r>
            <a:r>
              <a:rPr lang="en-US" noProof="1"/>
              <a:t>";</a:t>
            </a:r>
          </a:p>
          <a:p>
            <a:pPr lvl="1"/>
            <a:r>
              <a:rPr lang="en-US" noProof="1"/>
              <a:t>View: </a:t>
            </a:r>
            <a:r>
              <a:rPr lang="en-US" b="1" noProof="1">
                <a:solidFill>
                  <a:schemeClr val="bg1"/>
                </a:solidFill>
              </a:rPr>
              <a:t>@ViewData</a:t>
            </a:r>
            <a:r>
              <a:rPr lang="en-US" noProof="1"/>
              <a:t>["</a:t>
            </a:r>
            <a:r>
              <a:rPr lang="en-US" b="1" noProof="1">
                <a:solidFill>
                  <a:schemeClr val="bg1"/>
                </a:solidFill>
              </a:rPr>
              <a:t>message</a:t>
            </a:r>
            <a:r>
              <a:rPr lang="en-US" noProof="1"/>
              <a:t>"]</a:t>
            </a:r>
          </a:p>
          <a:p>
            <a:r>
              <a:rPr lang="en-US" noProof="1"/>
              <a:t>With </a:t>
            </a:r>
            <a:r>
              <a:rPr lang="en-US" b="1" noProof="1">
                <a:solidFill>
                  <a:schemeClr val="bg1"/>
                </a:solidFill>
              </a:rPr>
              <a:t>Strongly-typed</a:t>
            </a:r>
            <a:r>
              <a:rPr lang="en-US" noProof="1"/>
              <a:t> views:</a:t>
            </a:r>
          </a:p>
          <a:p>
            <a:pPr lvl="1"/>
            <a:r>
              <a:rPr lang="en-US" noProof="1"/>
              <a:t>Action: return </a:t>
            </a:r>
            <a:r>
              <a:rPr lang="en-US" b="1" noProof="1">
                <a:solidFill>
                  <a:schemeClr val="bg1"/>
                </a:solidFill>
              </a:rPr>
              <a:t>View</a:t>
            </a:r>
            <a:r>
              <a:rPr lang="en-US" noProof="1"/>
              <a:t>(</a:t>
            </a:r>
            <a:r>
              <a:rPr lang="en-US" b="1" noProof="1">
                <a:solidFill>
                  <a:schemeClr val="bg1"/>
                </a:solidFill>
              </a:rPr>
              <a:t>model</a:t>
            </a:r>
            <a:r>
              <a:rPr lang="en-US" noProof="1"/>
              <a:t>);</a:t>
            </a:r>
          </a:p>
          <a:p>
            <a:pPr lvl="1"/>
            <a:r>
              <a:rPr lang="en-US" noProof="1"/>
              <a:t>View: </a:t>
            </a:r>
            <a:r>
              <a:rPr lang="en-US" b="1" noProof="1">
                <a:solidFill>
                  <a:schemeClr val="bg1"/>
                </a:solidFill>
              </a:rPr>
              <a:t>@model ModelDataType</a:t>
            </a:r>
            <a:r>
              <a:rPr lang="en-US" noProof="1"/>
              <a:t>;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Data to a 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Graphic 8" descr="Scissors">
            <a:extLst>
              <a:ext uri="{FF2B5EF4-FFF2-40B4-BE49-F238E27FC236}">
                <a16:creationId xmlns:a16="http://schemas.microsoft.com/office/drawing/2014/main" id="{DC15881E-35BA-4E7C-94EE-D442EB2D5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45665">
            <a:off x="8625889" y="2232368"/>
            <a:ext cx="3450865" cy="345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226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works?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224883" y="2617192"/>
            <a:ext cx="2137606" cy="1015663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</a:rPr>
              <a:t>Template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101916" y="2617192"/>
            <a:ext cx="2137606" cy="1015663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</a:rPr>
              <a:t>Data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980388" y="2618842"/>
            <a:ext cx="2137607" cy="101401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</a:rPr>
              <a:t>Generated Output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38689" y="2617192"/>
            <a:ext cx="575731" cy="10156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6000" b="1" dirty="0">
              <a:ln w="9525">
                <a:solidFill>
                  <a:schemeClr val="bg2"/>
                </a:solidFill>
                <a:prstDash val="solid"/>
              </a:ln>
              <a:solidFill>
                <a:schemeClr val="bg2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315722" y="2617192"/>
            <a:ext cx="590226" cy="10156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272408" y="994337"/>
            <a:ext cx="2042555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noProof="1">
                <a:solidFill>
                  <a:schemeClr val="bg1"/>
                </a:solidFill>
              </a:rPr>
              <a:t>Index.cshtml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16259" y="3532505"/>
            <a:ext cx="1781716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noProof="1">
                <a:solidFill>
                  <a:schemeClr val="bg1"/>
                </a:solidFill>
              </a:rPr>
              <a:t>UsersController.cs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421346" y="4597107"/>
            <a:ext cx="1412029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noProof="1">
                <a:solidFill>
                  <a:schemeClr val="bg1"/>
                </a:solidFill>
              </a:rPr>
              <a:t>UserModel.cs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798772" y="1050745"/>
            <a:ext cx="1412029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</a:rPr>
              <a:t>HTML Output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D4FDB8-742D-4259-834F-D83B73E81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932" y="3871059"/>
            <a:ext cx="3676650" cy="2552700"/>
          </a:xfrm>
          <a:prstGeom prst="rect">
            <a:avLst/>
          </a:prstGeom>
        </p:spPr>
      </p:pic>
      <p:sp>
        <p:nvSpPr>
          <p:cNvPr id="24" name="Left Arrow 16">
            <a:extLst>
              <a:ext uri="{FF2B5EF4-FFF2-40B4-BE49-F238E27FC236}">
                <a16:creationId xmlns:a16="http://schemas.microsoft.com/office/drawing/2014/main" id="{5499D1DA-C628-4005-9261-5FE5B7F03222}"/>
              </a:ext>
            </a:extLst>
          </p:cNvPr>
          <p:cNvSpPr/>
          <p:nvPr/>
        </p:nvSpPr>
        <p:spPr>
          <a:xfrm rot="14450474">
            <a:off x="4416712" y="4951597"/>
            <a:ext cx="1370409" cy="224085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C18DFF-42AD-4918-B714-984C8C05A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1239" y="4984095"/>
            <a:ext cx="3145994" cy="1143281"/>
          </a:xfrm>
          <a:prstGeom prst="rect">
            <a:avLst/>
          </a:prstGeom>
        </p:spPr>
      </p:pic>
      <p:sp>
        <p:nvSpPr>
          <p:cNvPr id="29" name="Left Arrow 15">
            <a:extLst>
              <a:ext uri="{FF2B5EF4-FFF2-40B4-BE49-F238E27FC236}">
                <a16:creationId xmlns:a16="http://schemas.microsoft.com/office/drawing/2014/main" id="{8A93F154-B50C-49C1-AC8F-4328D6B6A2B2}"/>
              </a:ext>
            </a:extLst>
          </p:cNvPr>
          <p:cNvSpPr/>
          <p:nvPr/>
        </p:nvSpPr>
        <p:spPr>
          <a:xfrm rot="1302713">
            <a:off x="6554319" y="4594018"/>
            <a:ext cx="1370409" cy="224085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48BD8D-1652-406C-B4AE-C7F2A27E27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183" y="1343824"/>
            <a:ext cx="3086505" cy="1721181"/>
          </a:xfrm>
          <a:prstGeom prst="rect">
            <a:avLst/>
          </a:prstGeom>
        </p:spPr>
      </p:pic>
      <p:sp>
        <p:nvSpPr>
          <p:cNvPr id="31" name="Left Arrow 17">
            <a:extLst>
              <a:ext uri="{FF2B5EF4-FFF2-40B4-BE49-F238E27FC236}">
                <a16:creationId xmlns:a16="http://schemas.microsoft.com/office/drawing/2014/main" id="{E86FB748-11F7-4E8E-8E70-FE90E6C09A0E}"/>
              </a:ext>
            </a:extLst>
          </p:cNvPr>
          <p:cNvSpPr/>
          <p:nvPr/>
        </p:nvSpPr>
        <p:spPr>
          <a:xfrm rot="4084614">
            <a:off x="3462419" y="3886683"/>
            <a:ext cx="3435242" cy="224085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7942869-7194-40DA-98DD-D1D95E7381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0654" y="1465470"/>
            <a:ext cx="3762375" cy="1819275"/>
          </a:xfrm>
          <a:prstGeom prst="rect">
            <a:avLst/>
          </a:prstGeom>
        </p:spPr>
      </p:pic>
      <p:sp>
        <p:nvSpPr>
          <p:cNvPr id="34" name="Left Arrow 18">
            <a:extLst>
              <a:ext uri="{FF2B5EF4-FFF2-40B4-BE49-F238E27FC236}">
                <a16:creationId xmlns:a16="http://schemas.microsoft.com/office/drawing/2014/main" id="{6FAEEF93-18C7-4E4D-B47B-1DC9315FA19D}"/>
              </a:ext>
            </a:extLst>
          </p:cNvPr>
          <p:cNvSpPr/>
          <p:nvPr/>
        </p:nvSpPr>
        <p:spPr>
          <a:xfrm rot="13831493">
            <a:off x="4591387" y="3099665"/>
            <a:ext cx="4487213" cy="224085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656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9" grpId="0" animBg="1"/>
      <p:bldP spid="31" grpId="0" animBg="1"/>
      <p:bldP spid="3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0D564D-91E1-4F8B-BD14-DDE7B14E53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en-US" sz="2800" dirty="0"/>
              <a:t>The Base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Controller</a:t>
            </a:r>
            <a:r>
              <a:rPr lang="en-US" sz="2800" dirty="0"/>
              <a:t> class provides a lot of functionality</a:t>
            </a:r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View()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/>
              <a:t>method – One of the most frequently used Controller class members</a:t>
            </a:r>
            <a:endParaRPr lang="bg-BG" sz="2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D2C4F2-2A98-47B8-B1AB-811F6E02B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Views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6FA97-8E16-44D2-839B-D4C8A61C22F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3414D85-528E-4591-9757-DA432E376965}"/>
              </a:ext>
            </a:extLst>
          </p:cNvPr>
          <p:cNvSpPr txBox="1">
            <a:spLocks/>
          </p:cNvSpPr>
          <p:nvPr/>
        </p:nvSpPr>
        <p:spPr>
          <a:xfrm>
            <a:off x="771298" y="2440502"/>
            <a:ext cx="5324702" cy="21571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tx1"/>
                </a:solidFill>
                <a:effectLst/>
              </a:rPr>
              <a:t>p</a:t>
            </a:r>
            <a:r>
              <a:rPr lang="en-US" sz="1800" dirty="0">
                <a:solidFill>
                  <a:schemeClr val="tx1"/>
                </a:solidFill>
                <a:effectLst/>
              </a:rPr>
              <a:t>ublic class HomeController : Controller</a:t>
            </a:r>
            <a:br>
              <a:rPr lang="en-US" sz="1800" dirty="0">
                <a:solidFill>
                  <a:schemeClr val="tx1"/>
                </a:solidFill>
                <a:effectLst/>
              </a:rPr>
            </a:br>
            <a:r>
              <a:rPr lang="en-US" sz="18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</a:t>
            </a:r>
            <a:r>
              <a:rPr lang="en-US" sz="1800" dirty="0">
                <a:solidFill>
                  <a:schemeClr val="tx1"/>
                </a:solidFill>
                <a:effectLst/>
              </a:rPr>
              <a:t>public IActionResult </a:t>
            </a:r>
            <a:r>
              <a:rPr lang="en-US" sz="1800" dirty="0">
                <a:solidFill>
                  <a:schemeClr val="bg1"/>
                </a:solidFill>
                <a:effectLst/>
              </a:rPr>
              <a:t>Index</a:t>
            </a:r>
            <a:r>
              <a:rPr lang="en-US" sz="1800" dirty="0"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</a:t>
            </a:r>
            <a:r>
              <a:rPr lang="en-US" sz="18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    </a:t>
            </a:r>
            <a:r>
              <a:rPr lang="en-US" sz="1800" dirty="0">
                <a:solidFill>
                  <a:schemeClr val="tx1"/>
                </a:solidFill>
                <a:effectLst/>
              </a:rPr>
              <a:t>return this.</a:t>
            </a:r>
            <a:r>
              <a:rPr lang="en-US" sz="1800" dirty="0">
                <a:solidFill>
                  <a:schemeClr val="bg1"/>
                </a:solidFill>
                <a:effectLst/>
              </a:rPr>
              <a:t>View</a:t>
            </a:r>
            <a:r>
              <a:rPr lang="en-US" sz="1800" dirty="0"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</a:t>
            </a:r>
            <a:r>
              <a:rPr lang="en-US" sz="18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}</a:t>
            </a:r>
            <a:endParaRPr lang="en-US" sz="1800" dirty="0">
              <a:solidFill>
                <a:schemeClr val="tx1"/>
              </a:solidFill>
              <a:effectLst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B5037AC-46C1-4594-A7A3-FB20F11CC55F}"/>
              </a:ext>
            </a:extLst>
          </p:cNvPr>
          <p:cNvSpPr txBox="1">
            <a:spLocks/>
          </p:cNvSpPr>
          <p:nvPr/>
        </p:nvSpPr>
        <p:spPr>
          <a:xfrm>
            <a:off x="6184854" y="2440502"/>
            <a:ext cx="5810380" cy="16031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800" dirty="0">
                <a:solidFill>
                  <a:schemeClr val="tx1"/>
                </a:solidFill>
                <a:effectLst/>
              </a:rPr>
              <a:t>public IActionResult </a:t>
            </a:r>
            <a:r>
              <a:rPr lang="en-US" sz="1800" dirty="0">
                <a:solidFill>
                  <a:schemeClr val="bg1"/>
                </a:solidFill>
                <a:effectLst/>
              </a:rPr>
              <a:t>Index</a:t>
            </a:r>
            <a:r>
              <a:rPr lang="en-US" sz="1800" dirty="0"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</a:rPr>
              <a:t>    return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</a:t>
            </a:r>
            <a:r>
              <a:rPr lang="en-US" sz="1800" dirty="0">
                <a:solidFill>
                  <a:schemeClr val="tx1"/>
                </a:solidFill>
                <a:effectLst/>
              </a:rPr>
              <a:t>this.</a:t>
            </a:r>
            <a:r>
              <a:rPr lang="en-US" sz="1800" dirty="0">
                <a:solidFill>
                  <a:schemeClr val="bg1"/>
                </a:solidFill>
                <a:effectLst/>
              </a:rPr>
              <a:t>View</a:t>
            </a:r>
            <a:r>
              <a:rPr lang="en-US" sz="1800" dirty="0">
                <a:solidFill>
                  <a:schemeClr val="tx1"/>
                </a:solidFill>
                <a:effectLst/>
              </a:rPr>
              <a:t>(</a:t>
            </a:r>
            <a:r>
              <a:rPr lang="en-US" dirty="0">
                <a:solidFill>
                  <a:schemeClr val="tx1"/>
                </a:solidFill>
                <a:effectLst/>
              </a:rPr>
              <a:t>"</a:t>
            </a:r>
            <a:r>
              <a:rPr lang="en-US" dirty="0">
                <a:solidFill>
                  <a:schemeClr val="bg1"/>
                </a:solidFill>
                <a:effectLst/>
              </a:rPr>
              <a:t>~/Views/Other/Index.cshtml</a:t>
            </a:r>
            <a:r>
              <a:rPr lang="en-US" dirty="0">
                <a:solidFill>
                  <a:schemeClr val="tx1"/>
                </a:solidFill>
                <a:effectLst/>
              </a:rPr>
              <a:t>"</a:t>
            </a:r>
            <a:r>
              <a:rPr lang="en-US" sz="18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615E2B-D624-4116-B5D6-21037A19E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296" y="4853239"/>
            <a:ext cx="2714705" cy="16172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FA1FBD-0F8A-4DC8-8CDA-0A05EDFDDC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74"/>
          <a:stretch/>
        </p:blipFill>
        <p:spPr>
          <a:xfrm>
            <a:off x="7732692" y="4696400"/>
            <a:ext cx="2714704" cy="193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674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A91E1C-6E60-4D93-90DD-24A1BB0D5D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chemeClr val="bg1"/>
                </a:solidFill>
              </a:rPr>
              <a:t>ASP.NET Core </a:t>
            </a:r>
            <a:r>
              <a:rPr lang="en-US" sz="3000" dirty="0"/>
              <a:t>supports </a:t>
            </a:r>
            <a:r>
              <a:rPr lang="en-US" sz="3000" b="1" dirty="0">
                <a:solidFill>
                  <a:schemeClr val="bg1"/>
                </a:solidFill>
              </a:rPr>
              <a:t>dependency injection</a:t>
            </a:r>
            <a:r>
              <a:rPr lang="en-US" sz="3000" dirty="0"/>
              <a:t> into views.</a:t>
            </a:r>
          </a:p>
          <a:p>
            <a:pPr lvl="1"/>
            <a:r>
              <a:rPr lang="en-US" sz="2800" dirty="0"/>
              <a:t>You can inject a </a:t>
            </a:r>
            <a:r>
              <a:rPr lang="en-US" sz="2800" b="1" dirty="0">
                <a:solidFill>
                  <a:schemeClr val="bg1"/>
                </a:solidFill>
              </a:rPr>
              <a:t>Service</a:t>
            </a:r>
            <a:r>
              <a:rPr lang="en-US" sz="2800" dirty="0"/>
              <a:t> into a </a:t>
            </a:r>
            <a:r>
              <a:rPr lang="en-US" sz="2800" b="1" dirty="0">
                <a:solidFill>
                  <a:schemeClr val="bg1"/>
                </a:solidFill>
              </a:rPr>
              <a:t>View</a:t>
            </a:r>
            <a:r>
              <a:rPr lang="en-US" sz="2800" dirty="0"/>
              <a:t> by using </a:t>
            </a:r>
            <a:r>
              <a:rPr lang="en-US" sz="2800" b="1" dirty="0">
                <a:solidFill>
                  <a:schemeClr val="bg1"/>
                </a:solidFill>
              </a:rPr>
              <a:t>@inject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D06A7E6-BC9A-4F8B-B8C6-B124E72CA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– Dependency Injection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CB7153-FD42-4B73-A2F2-A8A131678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05" y="4290734"/>
            <a:ext cx="5095875" cy="230505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6DBC5125-7112-4BC4-95FE-624F8AC946D9}"/>
              </a:ext>
            </a:extLst>
          </p:cNvPr>
          <p:cNvSpPr/>
          <p:nvPr/>
        </p:nvSpPr>
        <p:spPr bwMode="auto">
          <a:xfrm>
            <a:off x="6273522" y="5137599"/>
            <a:ext cx="839755" cy="41987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1528F6-9D2E-4F91-B09F-E7AB59BA7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522" y="2549607"/>
            <a:ext cx="5706347" cy="16042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95F11A-AE48-4BE4-BA89-02635A8864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205" y="2549607"/>
            <a:ext cx="5544601" cy="13915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EF562C-1859-490D-94E4-ECE617CFD1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2266" y="4153830"/>
            <a:ext cx="2439459" cy="251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635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5765</TotalTime>
  <Words>1535</Words>
  <Application>Microsoft Office PowerPoint</Application>
  <PresentationFormat>Widescreen</PresentationFormat>
  <Paragraphs>354</Paragraphs>
  <Slides>38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Introduction to Razor</vt:lpstr>
      <vt:lpstr>Table of Contents</vt:lpstr>
      <vt:lpstr>Have a Question?</vt:lpstr>
      <vt:lpstr>PowerPoint Presentation</vt:lpstr>
      <vt:lpstr>View Engine Essentials</vt:lpstr>
      <vt:lpstr>Passing Data to a View</vt:lpstr>
      <vt:lpstr>How it works?</vt:lpstr>
      <vt:lpstr>Returning Views</vt:lpstr>
      <vt:lpstr>Views – Dependency Injection</vt:lpstr>
      <vt:lpstr>PowerPoint Presentation</vt:lpstr>
      <vt:lpstr>Razor Syntax</vt:lpstr>
      <vt:lpstr>Razor Syntax (2)</vt:lpstr>
      <vt:lpstr>Razor Syntax (3)</vt:lpstr>
      <vt:lpstr>Razor Syntax (4)</vt:lpstr>
      <vt:lpstr>PowerPoint Presentation</vt:lpstr>
      <vt:lpstr>Layout</vt:lpstr>
      <vt:lpstr>Views and Layouts</vt:lpstr>
      <vt:lpstr>Views and Layouts</vt:lpstr>
      <vt:lpstr>Sections</vt:lpstr>
      <vt:lpstr>View Helpers</vt:lpstr>
      <vt:lpstr>Tag Helpers</vt:lpstr>
      <vt:lpstr>Tag Helpers vs HTML Helpers</vt:lpstr>
      <vt:lpstr>Tag Helpers vs HTML Helpers</vt:lpstr>
      <vt:lpstr>Tag Helpers vs HTML Helpers</vt:lpstr>
      <vt:lpstr>Creating your own Tag Helper</vt:lpstr>
      <vt:lpstr>PowerPoint Presentation</vt:lpstr>
      <vt:lpstr>Partial Views</vt:lpstr>
      <vt:lpstr>View Components</vt:lpstr>
      <vt:lpstr>View Components</vt:lpstr>
      <vt:lpstr>View Components</vt:lpstr>
      <vt:lpstr>Defining your own ViewComponent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Alen Paunov</dc:creator>
  <cp:lastModifiedBy>Ivaylo Jelev</cp:lastModifiedBy>
  <cp:revision>999</cp:revision>
  <dcterms:created xsi:type="dcterms:W3CDTF">2018-05-23T13:08:44Z</dcterms:created>
  <dcterms:modified xsi:type="dcterms:W3CDTF">2018-11-09T15:46:17Z</dcterms:modified>
</cp:coreProperties>
</file>