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74" r:id="rId2"/>
    <p:sldId id="276" r:id="rId3"/>
    <p:sldId id="530" r:id="rId4"/>
    <p:sldId id="599" r:id="rId5"/>
    <p:sldId id="598" r:id="rId6"/>
    <p:sldId id="600" r:id="rId7"/>
    <p:sldId id="601" r:id="rId8"/>
    <p:sldId id="670" r:id="rId9"/>
    <p:sldId id="604" r:id="rId10"/>
    <p:sldId id="603" r:id="rId11"/>
    <p:sldId id="687" r:id="rId12"/>
    <p:sldId id="608" r:id="rId13"/>
    <p:sldId id="609" r:id="rId14"/>
    <p:sldId id="610" r:id="rId15"/>
    <p:sldId id="628" r:id="rId16"/>
    <p:sldId id="688" r:id="rId17"/>
    <p:sldId id="596" r:id="rId18"/>
    <p:sldId id="597" r:id="rId19"/>
    <p:sldId id="613" r:id="rId20"/>
    <p:sldId id="614" r:id="rId21"/>
    <p:sldId id="616" r:id="rId22"/>
    <p:sldId id="618" r:id="rId23"/>
    <p:sldId id="675" r:id="rId24"/>
    <p:sldId id="676" r:id="rId25"/>
    <p:sldId id="617" r:id="rId26"/>
    <p:sldId id="664" r:id="rId27"/>
    <p:sldId id="686" r:id="rId28"/>
    <p:sldId id="689" r:id="rId29"/>
    <p:sldId id="654" r:id="rId30"/>
    <p:sldId id="666" r:id="rId31"/>
    <p:sldId id="667" r:id="rId32"/>
    <p:sldId id="668" r:id="rId33"/>
    <p:sldId id="669" r:id="rId34"/>
    <p:sldId id="671" r:id="rId35"/>
    <p:sldId id="672" r:id="rId36"/>
    <p:sldId id="673" r:id="rId37"/>
    <p:sldId id="674" r:id="rId38"/>
    <p:sldId id="657" r:id="rId39"/>
    <p:sldId id="658" r:id="rId40"/>
    <p:sldId id="690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93" r:id="rId51"/>
    <p:sldId id="659" r:id="rId52"/>
    <p:sldId id="660" r:id="rId53"/>
    <p:sldId id="662" r:id="rId54"/>
    <p:sldId id="663" r:id="rId55"/>
    <p:sldId id="692" r:id="rId56"/>
    <p:sldId id="626" r:id="rId57"/>
    <p:sldId id="619" r:id="rId58"/>
    <p:sldId id="620" r:id="rId59"/>
    <p:sldId id="349" r:id="rId60"/>
    <p:sldId id="528" r:id="rId61"/>
    <p:sldId id="492" r:id="rId62"/>
    <p:sldId id="493" r:id="rId63"/>
    <p:sldId id="529" r:id="rId64"/>
    <p:sldId id="40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Sessions" id="{93AB2EFF-0907-45AA-A7F2-743A0F9B00FC}">
          <p14:sldIdLst>
            <p14:sldId id="599"/>
            <p14:sldId id="598"/>
            <p14:sldId id="600"/>
            <p14:sldId id="601"/>
            <p14:sldId id="670"/>
            <p14:sldId id="604"/>
            <p14:sldId id="603"/>
            <p14:sldId id="687"/>
            <p14:sldId id="608"/>
            <p14:sldId id="609"/>
            <p14:sldId id="610"/>
            <p14:sldId id="628"/>
            <p14:sldId id="688"/>
            <p14:sldId id="596"/>
            <p14:sldId id="597"/>
            <p14:sldId id="613"/>
            <p14:sldId id="614"/>
            <p14:sldId id="616"/>
            <p14:sldId id="618"/>
            <p14:sldId id="675"/>
            <p14:sldId id="676"/>
            <p14:sldId id="617"/>
            <p14:sldId id="664"/>
            <p14:sldId id="686"/>
          </p14:sldIdLst>
        </p14:section>
        <p14:section name="Authentication &amp; Authorization" id="{15FA247B-2318-4E4E-96F4-07F2571C7A96}">
          <p14:sldIdLst>
            <p14:sldId id="689"/>
            <p14:sldId id="654"/>
            <p14:sldId id="666"/>
            <p14:sldId id="667"/>
            <p14:sldId id="668"/>
            <p14:sldId id="669"/>
            <p14:sldId id="671"/>
            <p14:sldId id="672"/>
            <p14:sldId id="673"/>
            <p14:sldId id="674"/>
          </p14:sldIdLst>
        </p14:section>
        <p14:section name="GDPR" id="{0FEF86EB-2BFE-4ABC-9849-D1BEA72E2335}">
          <p14:sldIdLst>
            <p14:sldId id="657"/>
            <p14:sldId id="658"/>
          </p14:sldIdLst>
        </p14:section>
        <p14:section name="Hosting &amp; Environment" id="{3453DA1F-D2EC-4C74-BC03-F276D68CB0EC}">
          <p14:sldIdLst>
            <p14:sldId id="690"/>
            <p14:sldId id="677"/>
            <p14:sldId id="678"/>
          </p14:sldIdLst>
        </p14:section>
        <p14:section name="Performance &amp; SEO" id="{EF3C655F-C1B0-4A2C-B6B8-2C87782DFC67}">
          <p14:sldIdLst>
            <p14:sldId id="679"/>
            <p14:sldId id="680"/>
            <p14:sldId id="681"/>
            <p14:sldId id="682"/>
            <p14:sldId id="683"/>
            <p14:sldId id="684"/>
            <p14:sldId id="685"/>
          </p14:sldIdLst>
        </p14:section>
        <p14:section name="Repository &amp; AutoMapper" id="{22DBDE48-FCC3-4D3A-AC6D-83D2F46FA53D}">
          <p14:sldIdLst>
            <p14:sldId id="693"/>
            <p14:sldId id="659"/>
            <p14:sldId id="660"/>
            <p14:sldId id="662"/>
            <p14:sldId id="663"/>
            <p14:sldId id="692"/>
            <p14:sldId id="626"/>
            <p14:sldId id="619"/>
            <p14:sldId id="620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75" d="100"/>
          <a:sy n="75" d="100"/>
        </p:scale>
        <p:origin x="58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4.sv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8.sv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sv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6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8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svg"/><Relationship Id="rId5" Type="http://schemas.openxmlformats.org/officeDocument/2006/relationships/image" Target="../media/image67.png"/><Relationship Id="rId4" Type="http://schemas.openxmlformats.org/officeDocument/2006/relationships/image" Target="../media/image56.svg"/><Relationship Id="rId9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55.png"/><Relationship Id="rId7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svg"/><Relationship Id="rId5" Type="http://schemas.openxmlformats.org/officeDocument/2006/relationships/image" Target="../media/image67.png"/><Relationship Id="rId10" Type="http://schemas.openxmlformats.org/officeDocument/2006/relationships/image" Target="../media/image84.svg"/><Relationship Id="rId4" Type="http://schemas.openxmlformats.org/officeDocument/2006/relationships/image" Target="../media/image62.svg"/><Relationship Id="rId9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2.svg"/><Relationship Id="rId7" Type="http://schemas.openxmlformats.org/officeDocument/2006/relationships/image" Target="../media/image8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9.svg"/><Relationship Id="rId4" Type="http://schemas.openxmlformats.org/officeDocument/2006/relationships/image" Target="../media/image67.png"/><Relationship Id="rId9" Type="http://schemas.openxmlformats.org/officeDocument/2006/relationships/image" Target="../media/image8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90.sv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7" Type="http://schemas.openxmlformats.org/officeDocument/2006/relationships/image" Target="../media/image100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98.sv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7" Type="http://schemas.openxmlformats.org/officeDocument/2006/relationships/image" Target="../media/image10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104.sv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svg"/><Relationship Id="rId3" Type="http://schemas.openxmlformats.org/officeDocument/2006/relationships/image" Target="../media/image92.png"/><Relationship Id="rId7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svg"/><Relationship Id="rId5" Type="http://schemas.openxmlformats.org/officeDocument/2006/relationships/image" Target="../media/image52.png"/><Relationship Id="rId4" Type="http://schemas.openxmlformats.org/officeDocument/2006/relationships/image" Target="../media/image114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sv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10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10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10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106.png"/><Relationship Id="rId10" Type="http://schemas.openxmlformats.org/officeDocument/2006/relationships/image" Target="../media/image10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9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107.jpe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111.gif"/><Relationship Id="rId5" Type="http://schemas.openxmlformats.org/officeDocument/2006/relationships/image" Target="../media/image10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110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1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Hosting,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Working with 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97" y="86774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094D6-ED94-4C70-AA9F-62F85D420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BCC4-3D52-4775-8E4E-68134774A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 data </a:t>
            </a:r>
            <a:r>
              <a:rPr lang="en-US" sz="4000" noProof="1"/>
              <a:t>until it’s read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As of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4850-3A8A-4D62-B0CC-2E02332B67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app.UseMvc();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29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02185-3C4A-400B-8D43-998135F552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EAB7-D9CB-463C-AED2-BFC526B4AC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B431E-169D-45B3-8615-5A1D935A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94" y="1461409"/>
            <a:ext cx="4516612" cy="49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1"/>
            <a:r>
              <a:rPr lang="en-US" sz="3000" dirty="0"/>
              <a:t>An </a:t>
            </a:r>
            <a:r>
              <a:rPr lang="en-US" sz="3000" b="1" dirty="0">
                <a:solidFill>
                  <a:schemeClr val="bg1"/>
                </a:solidFill>
              </a:rPr>
              <a:t>in-memory </a:t>
            </a:r>
            <a:r>
              <a:rPr lang="en-US" sz="3000" dirty="0"/>
              <a:t>cache stored on the app Server’s memory</a:t>
            </a:r>
          </a:p>
          <a:p>
            <a:pPr lvl="1"/>
            <a:r>
              <a:rPr lang="en-US" sz="3000" dirty="0"/>
              <a:t>Can store any type – </a:t>
            </a:r>
            <a:r>
              <a:rPr lang="en-US" sz="3000" b="1" noProof="1">
                <a:solidFill>
                  <a:schemeClr val="bg1"/>
                </a:solidFill>
              </a:rPr>
              <a:t>primitive</a:t>
            </a:r>
            <a:r>
              <a:rPr lang="en-US" sz="3000" dirty="0"/>
              <a:t> or </a:t>
            </a:r>
            <a:r>
              <a:rPr lang="en-US" sz="3000" b="1" noProof="1">
                <a:solidFill>
                  <a:schemeClr val="bg1"/>
                </a:solidFill>
              </a:rPr>
              <a:t>complex</a:t>
            </a:r>
            <a:r>
              <a:rPr lang="en-US" sz="3000" dirty="0"/>
              <a:t> (object)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54C36EC-7715-4A21-807F-A70E1707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9923" y="2927839"/>
            <a:ext cx="2118575" cy="21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84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Sessions, Cache, TempData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Authentication &amp; Authorization Fundamentals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GDPR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Hosting &amp; Environment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Performance &amp; SEO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Repository &amp; 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54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3328-8991-4FBE-8677-39ED00FA5D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@TimeSpan.FromSeconds(120)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@TimeSpan.FromSeconds(60)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</p:spTree>
    <p:extLst>
      <p:ext uri="{BB962C8B-B14F-4D97-AF65-F5344CB8AC3E}">
        <p14:creationId xmlns:p14="http://schemas.microsoft.com/office/powerpoint/2010/main" val="33800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A772-246F-45C6-B03C-DD53BDF74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9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A772-246F-45C6-B03C-DD53BDF74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Working with 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2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6F90-2D12-41D7-A2A2-9A42FC6810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is not that hard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1F7E-2DBD-4F63-92CE-934BE3F2C6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254" y="5299705"/>
            <a:ext cx="11043491" cy="768084"/>
          </a:xfrm>
        </p:spPr>
        <p:txBody>
          <a:bodyPr/>
          <a:lstStyle/>
          <a:p>
            <a:r>
              <a:rPr lang="en-US" dirty="0"/>
              <a:t>More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AF38D-7985-4753-A26A-E9DB13A291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9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04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7ED5-C848-4532-93D9-763EC78828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7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3108-1816-4D91-81C4-B701669282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68F7-A56E-45EA-9CCA-2E9F402A65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7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7072-5ECA-424B-ABE0-F31BD0CF77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12015" y="1758461"/>
            <a:ext cx="3722645" cy="1459523"/>
          </a:xfrm>
          <a:prstGeom prst="wedgeRectCallout">
            <a:avLst>
              <a:gd name="adj1" fmla="val -65384"/>
              <a:gd name="adj2" fmla="val 4141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 to 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4" y="3341640"/>
            <a:ext cx="3722645" cy="1133646"/>
          </a:xfrm>
          <a:prstGeom prst="wedgeRectCallout">
            <a:avLst>
              <a:gd name="adj1" fmla="val -74123"/>
              <a:gd name="adj2" fmla="val -459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value: {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3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CED8-9399-4467-8AF6-25E2541E1C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0BA2-F736-47A0-A571-E3811887C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88" y="3078065"/>
            <a:ext cx="4154365" cy="7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A5E8-4DA1-45E9-BD89-BA4ED71B6D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Sessions, Cache &amp; TempData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C0CD-85F1-41CF-ABB1-A40DD352D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C1D712-EE0C-4440-8941-BECD66B33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Hosting, Performance, SEO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E641-B937-4DFF-BD2B-DDD2BFEB00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ABA00-D1A9-4E04-977F-9E61CBF1DB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3910302"/>
            <a:ext cx="10836487" cy="2310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endParaRPr lang="en-US" sz="17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IWebHostBuilder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WebHost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.UseStartup&lt;Startup&gt;();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7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5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rmAutofit/>
          </a:bodyPr>
          <a:lstStyle/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CreateDefaultBuilder()</a:t>
            </a:r>
            <a:r>
              <a:rPr lang="en-US" sz="3000" noProof="1"/>
              <a:t> method performs several essential tasks</a:t>
            </a:r>
          </a:p>
          <a:p>
            <a:pPr lvl="1"/>
            <a:r>
              <a:rPr lang="en-US" sz="2800" noProof="1"/>
              <a:t>Configuring Kestrel Server, Setting content root, etc.</a:t>
            </a:r>
          </a:p>
          <a:p>
            <a:pPr lvl="1"/>
            <a:r>
              <a:rPr lang="en-US" sz="2800" noProof="1"/>
              <a:t>Loading host configuration, app configuration, etc.</a:t>
            </a:r>
          </a:p>
          <a:p>
            <a:r>
              <a:rPr lang="en-US" sz="3000" noProof="1"/>
              <a:t>This sets up default config which you can modify using various methods</a:t>
            </a:r>
          </a:p>
          <a:p>
            <a:pPr marL="0" indent="0">
              <a:buNone/>
            </a:pPr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D254-04F5-4D5C-94CF-3695751BA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3720217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WebHost.CreateDefaultBuilder(args)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358823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WebHost.CreateDefaultBuilder(args)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.Limits.MaxRequestBodySize = 20000000;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018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B400-DEAF-4104-A132-EB846A8FD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6" y="3985026"/>
            <a:ext cx="3631223" cy="241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0220D-FAF5-4511-B5FF-8A354DA9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73" y="3919908"/>
            <a:ext cx="3198935" cy="26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/>
              <a:t>Gather diagnostics for your application</a:t>
            </a:r>
          </a:p>
          <a:p>
            <a:pPr lvl="2"/>
            <a:r>
              <a:rPr lang="en-US" dirty="0"/>
              <a:t>Localize which are the slow components of your application</a:t>
            </a:r>
          </a:p>
          <a:p>
            <a:pPr lvl="2"/>
            <a:r>
              <a:rPr lang="en-US" dirty="0"/>
              <a:t>Analyze what slows down these components</a:t>
            </a:r>
          </a:p>
          <a:p>
            <a:pPr lvl="2"/>
            <a:r>
              <a:rPr lang="en-US" dirty="0"/>
              <a:t>Order and prioritize the most malicious slow-pokes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2"/>
            <a:r>
              <a:rPr lang="en-US" dirty="0"/>
              <a:t>Once you’ve determined the slowest component, prioritize it first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6126" y="1682904"/>
            <a:ext cx="1320427" cy="13204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6EC5680-B8FD-4005-88A3-696634970AF1}"/>
              </a:ext>
            </a:extLst>
          </p:cNvPr>
          <p:cNvGrpSpPr/>
          <p:nvPr/>
        </p:nvGrpSpPr>
        <p:grpSpPr>
          <a:xfrm>
            <a:off x="9625912" y="3669819"/>
            <a:ext cx="2253406" cy="2297429"/>
            <a:chOff x="8790844" y="983404"/>
            <a:chExt cx="2524856" cy="2524856"/>
          </a:xfrm>
        </p:grpSpPr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CE6D1883-F270-458F-B47F-152B0E31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90844" y="983404"/>
              <a:ext cx="2524856" cy="2524856"/>
            </a:xfrm>
            <a:prstGeom prst="rect">
              <a:avLst/>
            </a:prstGeom>
          </p:spPr>
        </p:pic>
        <p:pic>
          <p:nvPicPr>
            <p:cNvPr id="13" name="Graphic 12" descr="Repeat">
              <a:extLst>
                <a:ext uri="{FF2B5EF4-FFF2-40B4-BE49-F238E27FC236}">
                  <a16:creationId xmlns:a16="http://schemas.microsoft.com/office/drawing/2014/main" id="{36E7E7D7-4B6E-4DFC-B389-8037958E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535990" y="1605328"/>
              <a:ext cx="1032363" cy="1032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0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2"/>
            <a:r>
              <a:rPr lang="en-US" dirty="0"/>
              <a:t>HTTP Protocol is not particularly efficient</a:t>
            </a:r>
          </a:p>
          <a:p>
            <a:pPr lvl="2"/>
            <a:r>
              <a:rPr lang="en-US" dirty="0"/>
              <a:t>You can enable Response Compression to increase app efficiency</a:t>
            </a:r>
          </a:p>
          <a:p>
            <a:pPr lvl="3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3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2"/>
            <a:r>
              <a:rPr lang="en-US" dirty="0"/>
              <a:t>HTTP Communication is quite slow</a:t>
            </a:r>
          </a:p>
          <a:p>
            <a:pPr lvl="2"/>
            <a:r>
              <a:rPr lang="en-US" dirty="0"/>
              <a:t>Reduce amount of HTTP Requests needed for each functionality</a:t>
            </a:r>
          </a:p>
          <a:p>
            <a:pPr lvl="2"/>
            <a:r>
              <a:rPr lang="en-US" dirty="0"/>
              <a:t>Use sprites for images and fonts instead of images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9F513-A07B-42E6-9C1D-715F88223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64" y="1196125"/>
            <a:ext cx="1640127" cy="16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HTTP/2 over SSL (enabled by default in 2.2)</a:t>
            </a:r>
          </a:p>
          <a:p>
            <a:pPr lvl="2"/>
            <a:r>
              <a:rPr lang="en-US" dirty="0"/>
              <a:t>HTTP/2 Protocol introduces many significant features</a:t>
            </a:r>
          </a:p>
          <a:p>
            <a:pPr lvl="2"/>
            <a:r>
              <a:rPr lang="en-US" dirty="0"/>
              <a:t>These features can optimize your apps greatly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Minify your fields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/>
              <a:t>Compression is a great tool</a:t>
            </a:r>
          </a:p>
          <a:p>
            <a:pPr lvl="2"/>
            <a:r>
              <a:rPr lang="en-US" dirty="0"/>
              <a:t>Your third-party resources are unnecessarily slowing your app</a:t>
            </a:r>
          </a:p>
          <a:p>
            <a:pPr lvl="2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622DF-4930-4663-B6A5-06C1E6A7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12" y="3358662"/>
            <a:ext cx="2921522" cy="1573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Graphic 8" descr="Plug">
            <a:extLst>
              <a:ext uri="{FF2B5EF4-FFF2-40B4-BE49-F238E27FC236}">
                <a16:creationId xmlns:a16="http://schemas.microsoft.com/office/drawing/2014/main" id="{F98298E0-FFEA-48AB-A350-61F682C4F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9418581" y="891386"/>
            <a:ext cx="2231783" cy="22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2"/>
            <a:r>
              <a:rPr lang="en-US" dirty="0"/>
              <a:t>CSS Content must be loaded first, preferably in the head section</a:t>
            </a:r>
          </a:p>
          <a:p>
            <a:pPr lvl="2"/>
            <a:r>
              <a:rPr lang="en-US" dirty="0"/>
              <a:t>Browsers tend to do unnecessary actions when rendering pages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2"/>
            <a:r>
              <a:rPr lang="en-US" dirty="0"/>
              <a:t>Pages need to be rendered as quickly as possible</a:t>
            </a:r>
          </a:p>
          <a:p>
            <a:pPr lvl="2"/>
            <a:r>
              <a:rPr lang="en-US" dirty="0"/>
              <a:t>JavaScript is not particularly needed for the rendering of pages</a:t>
            </a:r>
          </a:p>
          <a:p>
            <a:pPr lvl="2"/>
            <a:r>
              <a:rPr lang="en-US" dirty="0"/>
              <a:t>Of course, this is only applicable to non-heavy JavaScript sites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2"/>
            <a:r>
              <a:rPr lang="en-US" dirty="0"/>
              <a:t>There is a lot of static, unchangeable content on web app pages</a:t>
            </a:r>
          </a:p>
          <a:p>
            <a:pPr lvl="2"/>
            <a:r>
              <a:rPr lang="en-US" dirty="0"/>
              <a:t>The process of its slow retrieval does not need to be repeated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2"/>
            <a:r>
              <a:rPr lang="en-US" dirty="0"/>
              <a:t>CDN outsources a bit of work from your application</a:t>
            </a:r>
          </a:p>
          <a:p>
            <a:pPr lvl="2"/>
            <a:r>
              <a:rPr lang="en-US" dirty="0"/>
              <a:t>There are plenty of CDNs closely-located to your clients</a:t>
            </a:r>
          </a:p>
          <a:p>
            <a:pPr lvl="2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 / 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Prioritize Visible Content, Eliminate JavaScript block-rendering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62CE-4F92-4167-9B0B-764EC4F72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22640-3A9D-4FC7-9321-15DD205D3C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Simplify object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C944-E053-4EF1-A211-8F844F4289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EE36-3B0B-47AA-BB49-7DDF080E6A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Repository Pattern and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Abstracting the data access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8FE2-8E2C-4026-8320-06F8D1E74F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Sessions, Cache, TempData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Authentication &amp; Authorization Fundamentals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GDPR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Hosting &amp; Environment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Performance &amp; SEO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Repository &amp; AutoMapper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9E17-B39E-40FD-91E4-0A7D924AA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UseMvc()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app.UseMvc();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01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011-D61A-4522-B24C-AA2FFED33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8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session and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9E17-B39E-40FD-91E4-0A7D924AA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95254" y="558462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190401" y="4977544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</a:t>
            </a:r>
            <a:r>
              <a:rPr lang="en-US" sz="3000" dirty="0" err="1"/>
              <a:t>sql</a:t>
            </a:r>
            <a:r>
              <a:rPr lang="en-US" sz="3000" dirty="0"/>
              <a:t>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62DA-7B19-4FD4-961A-7443FCAAC9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8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8466</TotalTime>
  <Words>3325</Words>
  <Application>Microsoft Office PowerPoint</Application>
  <PresentationFormat>Широк екран</PresentationFormat>
  <Paragraphs>721</Paragraphs>
  <Slides>64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64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Advanced Topics</vt:lpstr>
      <vt:lpstr>Table of Contents</vt:lpstr>
      <vt:lpstr>Have a Question?</vt:lpstr>
      <vt:lpstr>Презентация на PowerPoint</vt:lpstr>
      <vt:lpstr>Sessions</vt:lpstr>
      <vt:lpstr>Sessions</vt:lpstr>
      <vt:lpstr>Sessions</vt:lpstr>
      <vt:lpstr>Sessions</vt:lpstr>
      <vt:lpstr>Sessions</vt:lpstr>
      <vt:lpstr>Презентация на PowerPoint</vt:lpstr>
      <vt:lpstr>Презентация на PowerPoint</vt:lpstr>
      <vt:lpstr>TempData</vt:lpstr>
      <vt:lpstr>TempData</vt:lpstr>
      <vt:lpstr>TempData</vt:lpstr>
      <vt:lpstr>TempData</vt:lpstr>
      <vt:lpstr>Презентация на PowerPoint</vt:lpstr>
      <vt:lpstr>Презентация на PowerPoint</vt:lpstr>
      <vt:lpstr>Cache</vt:lpstr>
      <vt:lpstr>Cache</vt:lpstr>
      <vt:lpstr>Cache</vt:lpstr>
      <vt:lpstr>Cache</vt:lpstr>
      <vt:lpstr>Cache</vt:lpstr>
      <vt:lpstr>HTTP Response Cache</vt:lpstr>
      <vt:lpstr>HTTP Response Cache</vt:lpstr>
      <vt:lpstr>Презентация на PowerPoint</vt:lpstr>
      <vt:lpstr>Post-redirect-Get</vt:lpstr>
      <vt:lpstr>Post-redirect-Get</vt:lpstr>
      <vt:lpstr>Презентация на PowerPoint</vt:lpstr>
      <vt:lpstr>Authentication &amp; Authorization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</vt:lpstr>
      <vt:lpstr>Social Accounts</vt:lpstr>
      <vt:lpstr>Social Accounts</vt:lpstr>
      <vt:lpstr>GDPR</vt:lpstr>
      <vt:lpstr>GDPR</vt:lpstr>
      <vt:lpstr>Презентация на PowerPoint</vt:lpstr>
      <vt:lpstr>WebHost</vt:lpstr>
      <vt:lpstr>WebHost</vt:lpstr>
      <vt:lpstr>Performance</vt:lpstr>
      <vt:lpstr>Performance</vt:lpstr>
      <vt:lpstr>Performance</vt:lpstr>
      <vt:lpstr>Performance</vt:lpstr>
      <vt:lpstr>Performance</vt:lpstr>
      <vt:lpstr>Performance</vt:lpstr>
      <vt:lpstr>Search Engine Optimization (SEO)</vt:lpstr>
      <vt:lpstr>Презентация на PowerPoint</vt:lpstr>
      <vt:lpstr>Auto Mapper</vt:lpstr>
      <vt:lpstr>Auto Mapper</vt:lpstr>
      <vt:lpstr>Auto Mapper (Data &amp; Presentation)</vt:lpstr>
      <vt:lpstr>Auto Mapper (Business Logic)</vt:lpstr>
      <vt:lpstr>Презентация на PowerPoint</vt:lpstr>
      <vt:lpstr>Презентация на PowerPoint</vt:lpstr>
      <vt:lpstr>Repository Pattern</vt:lpstr>
      <vt:lpstr>Repository Pattern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123</cp:lastModifiedBy>
  <cp:revision>3743</cp:revision>
  <dcterms:created xsi:type="dcterms:W3CDTF">2018-05-23T13:08:44Z</dcterms:created>
  <dcterms:modified xsi:type="dcterms:W3CDTF">2018-11-26T18:50:15Z</dcterms:modified>
</cp:coreProperties>
</file>