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74" r:id="rId2"/>
    <p:sldId id="276" r:id="rId3"/>
    <p:sldId id="530" r:id="rId4"/>
    <p:sldId id="714" r:id="rId5"/>
    <p:sldId id="694" r:id="rId6"/>
    <p:sldId id="695" r:id="rId7"/>
    <p:sldId id="696" r:id="rId8"/>
    <p:sldId id="697" r:id="rId9"/>
    <p:sldId id="698" r:id="rId10"/>
    <p:sldId id="699" r:id="rId11"/>
    <p:sldId id="715" r:id="rId12"/>
    <p:sldId id="700" r:id="rId13"/>
    <p:sldId id="701" r:id="rId14"/>
    <p:sldId id="702" r:id="rId15"/>
    <p:sldId id="716" r:id="rId16"/>
    <p:sldId id="704" r:id="rId17"/>
    <p:sldId id="705" r:id="rId18"/>
    <p:sldId id="706" r:id="rId19"/>
    <p:sldId id="707" r:id="rId20"/>
    <p:sldId id="708" r:id="rId21"/>
    <p:sldId id="693" r:id="rId22"/>
    <p:sldId id="659" r:id="rId23"/>
    <p:sldId id="660" r:id="rId24"/>
    <p:sldId id="662" r:id="rId25"/>
    <p:sldId id="663" r:id="rId26"/>
    <p:sldId id="692" r:id="rId27"/>
    <p:sldId id="626" r:id="rId28"/>
    <p:sldId id="619" r:id="rId29"/>
    <p:sldId id="620" r:id="rId30"/>
    <p:sldId id="717" r:id="rId31"/>
    <p:sldId id="709" r:id="rId32"/>
    <p:sldId id="710" r:id="rId33"/>
    <p:sldId id="711" r:id="rId34"/>
    <p:sldId id="713" r:id="rId35"/>
    <p:sldId id="712" r:id="rId36"/>
    <p:sldId id="349" r:id="rId37"/>
    <p:sldId id="528" r:id="rId38"/>
    <p:sldId id="492" r:id="rId39"/>
    <p:sldId id="493" r:id="rId40"/>
    <p:sldId id="529" r:id="rId41"/>
    <p:sldId id="4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Web Application Architecture" id="{3326966F-2AC0-426C-9ADB-F19A36CFFE73}">
          <p14:sldIdLst>
            <p14:sldId id="714"/>
            <p14:sldId id="694"/>
            <p14:sldId id="695"/>
            <p14:sldId id="696"/>
            <p14:sldId id="697"/>
            <p14:sldId id="698"/>
            <p14:sldId id="699"/>
          </p14:sldIdLst>
        </p14:section>
        <p14:section name="Application Architectures" id="{6AF7660C-2203-4E2E-85B5-ABAD552DA0ED}">
          <p14:sldIdLst>
            <p14:sldId id="715"/>
            <p14:sldId id="700"/>
            <p14:sldId id="701"/>
            <p14:sldId id="702"/>
          </p14:sldIdLst>
        </p14:section>
        <p14:section name="ASP.NET Core Essentials" id="{29BF388E-F385-49CF-A72E-9214B31E2755}">
          <p14:sldIdLst>
            <p14:sldId id="716"/>
            <p14:sldId id="704"/>
            <p14:sldId id="705"/>
            <p14:sldId id="706"/>
            <p14:sldId id="707"/>
            <p14:sldId id="708"/>
          </p14:sldIdLst>
        </p14:section>
        <p14:section name="Repository &amp; AutoMapper" id="{22DBDE48-FCC3-4D3A-AC6D-83D2F46FA53D}">
          <p14:sldIdLst>
            <p14:sldId id="693"/>
            <p14:sldId id="659"/>
            <p14:sldId id="660"/>
            <p14:sldId id="662"/>
            <p14:sldId id="663"/>
            <p14:sldId id="692"/>
            <p14:sldId id="626"/>
            <p14:sldId id="619"/>
            <p14:sldId id="620"/>
          </p14:sldIdLst>
        </p14:section>
        <p14:section name="Databases &amp; ORMs" id="{17DA939D-6792-427F-9694-3C6F55CB1C8D}">
          <p14:sldIdLst>
            <p14:sldId id="717"/>
            <p14:sldId id="709"/>
            <p14:sldId id="710"/>
            <p14:sldId id="711"/>
            <p14:sldId id="713"/>
            <p14:sldId id="712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75" d="100"/>
          <a:sy n="75" d="100"/>
        </p:scale>
        <p:origin x="582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8.svg"/><Relationship Id="rId7" Type="http://schemas.openxmlformats.org/officeDocument/2006/relationships/image" Target="../media/image62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60.sv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67.png"/><Relationship Id="rId7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svg"/><Relationship Id="rId5" Type="http://schemas.openxmlformats.org/officeDocument/2006/relationships/image" Target="../media/image51.png"/><Relationship Id="rId4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sv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85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8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4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8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88.png"/><Relationship Id="rId10" Type="http://schemas.openxmlformats.org/officeDocument/2006/relationships/image" Target="../media/image8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8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89.jpe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93.gif"/><Relationship Id="rId5" Type="http://schemas.openxmlformats.org/officeDocument/2006/relationships/image" Target="../media/image9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9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sv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Architectural Concepts, Application Designs, Azure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Advanced </a:t>
            </a:r>
            <a:r>
              <a:rPr lang="en-US"/>
              <a:t>Topics – Architecture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A03C8-4E48-4BBE-907F-A1789BD6D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10" y="1891005"/>
            <a:ext cx="5229183" cy="3075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BE7FD-A9BB-4C41-A2D8-97EB894FC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</a:t>
            </a:r>
            <a:r>
              <a:rPr lang="en-US" sz="3200" dirty="0"/>
              <a:t>s of Single-Page Applications</a:t>
            </a:r>
          </a:p>
          <a:p>
            <a:pPr lvl="1"/>
            <a:r>
              <a:rPr lang="en-US" sz="3000" dirty="0"/>
              <a:t>Quite tricky, and not easy to make SEO of the app</a:t>
            </a:r>
          </a:p>
          <a:p>
            <a:pPr lvl="1"/>
            <a:r>
              <a:rPr lang="en-US" sz="3000" dirty="0"/>
              <a:t>Slow to download, because of heavy Front-End frameworks</a:t>
            </a:r>
          </a:p>
          <a:p>
            <a:pPr lvl="1"/>
            <a:r>
              <a:rPr lang="en-US" sz="3000" dirty="0"/>
              <a:t>Compared to "traditional" apps, SPAs are less secure</a:t>
            </a:r>
          </a:p>
          <a:p>
            <a:pPr lvl="1"/>
            <a:r>
              <a:rPr lang="en-US" sz="3000" dirty="0"/>
              <a:t>Complex navigation</a:t>
            </a:r>
          </a:p>
          <a:p>
            <a:pPr lvl="1"/>
            <a:r>
              <a:rPr lang="en-US" sz="3000" dirty="0"/>
              <a:t>Big Bang Refactoring – hard to refactor, upon major changes</a:t>
            </a:r>
          </a:p>
          <a:p>
            <a:pPr lvl="1"/>
            <a:r>
              <a:rPr lang="en-US" sz="3000" dirty="0"/>
              <a:t>In most cases, require the use of 2 completely different technologies</a:t>
            </a:r>
          </a:p>
          <a:p>
            <a:pPr lvl="1"/>
            <a:r>
              <a:rPr lang="en-US" sz="3000" dirty="0"/>
              <a:t>JavaScript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313FB0-EB3C-473C-AF05-92367A65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3F472-0071-4E68-A2CF-825D3C0BB7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2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EB461-815B-49B6-9BC3-5B02A61C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30141"/>
            <a:ext cx="10961783" cy="768084"/>
          </a:xfrm>
        </p:spPr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2BBE-EC41-4EDF-84EE-65E0F381F7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Graphic 2" descr="Hierarchy">
            <a:extLst>
              <a:ext uri="{FF2B5EF4-FFF2-40B4-BE49-F238E27FC236}">
                <a16:creationId xmlns:a16="http://schemas.microsoft.com/office/drawing/2014/main" id="{8B2D28ED-19E4-44AC-A357-11CDA737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67250" y="117816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4D94C-9C0A-48DC-BD9A-89AFC3840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US" sz="3200" dirty="0"/>
              <a:t>Monolithic applications are single-tiered applications</a:t>
            </a:r>
          </a:p>
          <a:p>
            <a:pPr lvl="1"/>
            <a:r>
              <a:rPr lang="en-US" sz="3000" dirty="0"/>
              <a:t>User interface and data access code are combined</a:t>
            </a:r>
          </a:p>
          <a:p>
            <a:pPr lvl="1"/>
            <a:r>
              <a:rPr lang="en-US" sz="3000" dirty="0"/>
              <a:t>The simplest form of architecture – not much segregation</a:t>
            </a:r>
          </a:p>
          <a:p>
            <a:r>
              <a:rPr lang="en-US" sz="3200" dirty="0"/>
              <a:t>Development and maintenance is quite easy</a:t>
            </a:r>
          </a:p>
          <a:p>
            <a:pPr lvl="1"/>
            <a:r>
              <a:rPr lang="en-US" sz="3000" dirty="0"/>
              <a:t>This is achieved due to lack of modularity and complexity</a:t>
            </a:r>
          </a:p>
          <a:p>
            <a:r>
              <a:rPr lang="en-US" sz="3200" dirty="0"/>
              <a:t>Monolith apps are recommended only for small projects</a:t>
            </a:r>
          </a:p>
          <a:p>
            <a:pPr lvl="1"/>
            <a:r>
              <a:rPr lang="en-US" sz="3000" dirty="0"/>
              <a:t>Where the scope of functionality does not require abstractions</a:t>
            </a:r>
          </a:p>
          <a:p>
            <a:pPr lvl="1"/>
            <a:r>
              <a:rPr lang="en-US" sz="3000" dirty="0"/>
              <a:t>In most cases, monolith apps are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EAACE-AF33-4873-B113-27D89727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F1CEC-059D-41AE-A7ED-D58BCDCA8C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54CF5C-EE1F-44BD-9D1F-6ABF97E67DAE}"/>
              </a:ext>
            </a:extLst>
          </p:cNvPr>
          <p:cNvGrpSpPr/>
          <p:nvPr/>
        </p:nvGrpSpPr>
        <p:grpSpPr>
          <a:xfrm>
            <a:off x="10105293" y="1488829"/>
            <a:ext cx="2086707" cy="2063263"/>
            <a:chOff x="10105293" y="1603129"/>
            <a:chExt cx="2086707" cy="2063263"/>
          </a:xfrm>
        </p:grpSpPr>
        <p:pic>
          <p:nvPicPr>
            <p:cNvPr id="6" name="Graphic 5" descr="Database">
              <a:extLst>
                <a:ext uri="{FF2B5EF4-FFF2-40B4-BE49-F238E27FC236}">
                  <a16:creationId xmlns:a16="http://schemas.microsoft.com/office/drawing/2014/main" id="{6C773BA3-408E-425A-972E-87D4CB8FC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105293" y="2751992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8EA74CD5-573D-431E-8E58-88E11BEF3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105293" y="2188432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Database">
              <a:extLst>
                <a:ext uri="{FF2B5EF4-FFF2-40B4-BE49-F238E27FC236}">
                  <a16:creationId xmlns:a16="http://schemas.microsoft.com/office/drawing/2014/main" id="{E37B2C63-FB70-434A-9892-B560E3B5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105293" y="1603129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393C6AA0-081E-48AA-AF95-8BB21D8B0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77600" y="2751992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8744F17A-6C12-47DD-ACBE-6DDB796B8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77600" y="2188432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Database">
              <a:extLst>
                <a:ext uri="{FF2B5EF4-FFF2-40B4-BE49-F238E27FC236}">
                  <a16:creationId xmlns:a16="http://schemas.microsoft.com/office/drawing/2014/main" id="{D4CDDA37-1247-4B38-9599-794DEB75C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77600" y="160312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B65248CC-03AB-4AD3-8060-19DE121DD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689412" y="275199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014E17D7-8FF7-4227-9032-62FA10BDA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689412" y="218843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Database">
              <a:extLst>
                <a:ext uri="{FF2B5EF4-FFF2-40B4-BE49-F238E27FC236}">
                  <a16:creationId xmlns:a16="http://schemas.microsoft.com/office/drawing/2014/main" id="{41FAAAFD-56E7-481F-839F-B9E9B293B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689412" y="160312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75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10C091-3399-47BE-A8B7-83851F973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16606" cy="5406899"/>
          </a:xfrm>
        </p:spPr>
        <p:txBody>
          <a:bodyPr/>
          <a:lstStyle/>
          <a:p>
            <a:r>
              <a:rPr lang="en-US" sz="3200" dirty="0"/>
              <a:t>Service-Oriented Architectures (SOA) are "properly" developed apps</a:t>
            </a:r>
          </a:p>
          <a:p>
            <a:pPr lvl="1"/>
            <a:r>
              <a:rPr lang="en-US" sz="3000" dirty="0"/>
              <a:t>Usually incorporate functions into small/mid-sized projects</a:t>
            </a:r>
          </a:p>
          <a:p>
            <a:pPr lvl="1"/>
            <a:r>
              <a:rPr lang="en-US" sz="3000" dirty="0"/>
              <a:t>Communication is established over a set of APIs</a:t>
            </a:r>
          </a:p>
          <a:p>
            <a:pPr lvl="2"/>
            <a:r>
              <a:rPr lang="en-US" sz="2800" dirty="0"/>
              <a:t>HTTP APIs, Asynchronous messaging services etc.</a:t>
            </a:r>
          </a:p>
          <a:p>
            <a:pPr lvl="1"/>
            <a:r>
              <a:rPr lang="en-US" sz="3000" dirty="0"/>
              <a:t>Services do multiple activities over a single scope of functionality</a:t>
            </a:r>
          </a:p>
          <a:p>
            <a:pPr lvl="2"/>
            <a:r>
              <a:rPr lang="en-US" sz="2800" dirty="0"/>
              <a:t>Customer Management, Logs Management etc.</a:t>
            </a:r>
          </a:p>
          <a:p>
            <a:pPr lvl="1"/>
            <a:r>
              <a:rPr lang="en-US" sz="3000" dirty="0"/>
              <a:t>Disadvantages? – It might be overkill</a:t>
            </a:r>
          </a:p>
          <a:p>
            <a:pPr lvl="2"/>
            <a:r>
              <a:rPr lang="en-US" sz="2800" dirty="0"/>
              <a:t>Architecture becomes quite modular and complex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098AF9-66B6-45CE-B88A-A5824EB8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27464-BC8C-421E-B845-33582A8131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C13C01BE-D397-4638-AC85-1104E02A5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42635" y="2154301"/>
            <a:ext cx="1311517" cy="1311517"/>
          </a:xfrm>
          <a:prstGeom prst="rect">
            <a:avLst/>
          </a:prstGeom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272BE2D7-2C3B-4979-8DF7-F55CA9116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20160165">
            <a:off x="10502241" y="2003500"/>
            <a:ext cx="1754624" cy="175462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8C6D1E9-88AE-475C-B923-B9B62B4287EB}"/>
              </a:ext>
            </a:extLst>
          </p:cNvPr>
          <p:cNvGrpSpPr/>
          <p:nvPr/>
        </p:nvGrpSpPr>
        <p:grpSpPr>
          <a:xfrm>
            <a:off x="9373616" y="4207717"/>
            <a:ext cx="2709069" cy="2168675"/>
            <a:chOff x="9373616" y="4207717"/>
            <a:chExt cx="2709069" cy="2168675"/>
          </a:xfrm>
        </p:grpSpPr>
        <p:pic>
          <p:nvPicPr>
            <p:cNvPr id="10" name="Graphic 9" descr="Puzzle">
              <a:extLst>
                <a:ext uri="{FF2B5EF4-FFF2-40B4-BE49-F238E27FC236}">
                  <a16:creationId xmlns:a16="http://schemas.microsoft.com/office/drawing/2014/main" id="{A687580B-D1BA-4359-BE4B-E16D447BA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20966664">
              <a:off x="9452095" y="4207717"/>
              <a:ext cx="1102916" cy="1102916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id="{9F0A635A-5458-4D29-9A92-CDE0C9718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10118483" y="4869105"/>
              <a:ext cx="792771" cy="792771"/>
            </a:xfrm>
            <a:prstGeom prst="rect">
              <a:avLst/>
            </a:prstGeom>
          </p:spPr>
        </p:pic>
        <p:pic>
          <p:nvPicPr>
            <p:cNvPr id="12" name="Graphic 11" descr="Puzzle">
              <a:extLst>
                <a:ext uri="{FF2B5EF4-FFF2-40B4-BE49-F238E27FC236}">
                  <a16:creationId xmlns:a16="http://schemas.microsoft.com/office/drawing/2014/main" id="{7E71DDBB-196E-4CFE-A32D-F43F78EB7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1484481">
              <a:off x="10514869" y="4251587"/>
              <a:ext cx="792771" cy="792771"/>
            </a:xfrm>
            <a:prstGeom prst="rect">
              <a:avLst/>
            </a:prstGeom>
          </p:spPr>
        </p:pic>
        <p:pic>
          <p:nvPicPr>
            <p:cNvPr id="13" name="Graphic 12" descr="Puzzle">
              <a:extLst>
                <a:ext uri="{FF2B5EF4-FFF2-40B4-BE49-F238E27FC236}">
                  <a16:creationId xmlns:a16="http://schemas.microsoft.com/office/drawing/2014/main" id="{55EB3490-EE12-4C0E-9621-359AED178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20844438">
              <a:off x="10773654" y="4643275"/>
              <a:ext cx="1309031" cy="1309031"/>
            </a:xfrm>
            <a:prstGeom prst="rect">
              <a:avLst/>
            </a:prstGeom>
          </p:spPr>
        </p:pic>
        <p:pic>
          <p:nvPicPr>
            <p:cNvPr id="14" name="Graphic 13" descr="Puzzle">
              <a:extLst>
                <a:ext uri="{FF2B5EF4-FFF2-40B4-BE49-F238E27FC236}">
                  <a16:creationId xmlns:a16="http://schemas.microsoft.com/office/drawing/2014/main" id="{DA7CAD16-7A39-4C04-8CA5-DDEF472EF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18759778">
              <a:off x="9373616" y="5240938"/>
              <a:ext cx="1135454" cy="1135454"/>
            </a:xfrm>
            <a:prstGeom prst="rect">
              <a:avLst/>
            </a:prstGeom>
          </p:spPr>
        </p:pic>
        <p:pic>
          <p:nvPicPr>
            <p:cNvPr id="15" name="Graphic 14" descr="Puzzle">
              <a:extLst>
                <a:ext uri="{FF2B5EF4-FFF2-40B4-BE49-F238E27FC236}">
                  <a16:creationId xmlns:a16="http://schemas.microsoft.com/office/drawing/2014/main" id="{BF42C595-480E-46B1-A4A1-9C3AD6BA1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6832336">
              <a:off x="10341137" y="5537909"/>
              <a:ext cx="751133" cy="751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4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7436D-BDBC-4484-BDA2-8C685E3C2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83807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Microservices</a:t>
            </a:r>
            <a:r>
              <a:rPr lang="en-US" sz="3200" dirty="0"/>
              <a:t> is a complex application architecture style</a:t>
            </a:r>
          </a:p>
          <a:p>
            <a:pPr lvl="1"/>
            <a:r>
              <a:rPr lang="en-US" sz="3000" dirty="0"/>
              <a:t>App is structured as a collection of loosely coupled services</a:t>
            </a:r>
          </a:p>
          <a:p>
            <a:pPr lvl="1"/>
            <a:r>
              <a:rPr lang="en-US" sz="3000" dirty="0"/>
              <a:t>Each microservice implements business capabilities</a:t>
            </a:r>
          </a:p>
          <a:p>
            <a:pPr lvl="1"/>
            <a:r>
              <a:rPr lang="en-US" sz="3000" dirty="0"/>
              <a:t>The size should be minimal, otherwise the service should be split</a:t>
            </a:r>
          </a:p>
          <a:p>
            <a:pPr lvl="1"/>
            <a:r>
              <a:rPr lang="en-US" sz="3000" dirty="0"/>
              <a:t>Enables continuous delivery / deployment of large / complex apps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Microservice</a:t>
            </a:r>
            <a:r>
              <a:rPr lang="en-US" sz="3200" dirty="0"/>
              <a:t> Architecture is not a silver bullet</a:t>
            </a:r>
          </a:p>
          <a:p>
            <a:pPr lvl="1"/>
            <a:r>
              <a:rPr lang="en-US" sz="3000" dirty="0"/>
              <a:t>Developing distributed systems can be quite complex</a:t>
            </a:r>
          </a:p>
          <a:p>
            <a:pPr lvl="1"/>
            <a:r>
              <a:rPr lang="en-US" sz="3000" dirty="0"/>
              <a:t>Data access management can be quite painful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99F1A-1724-4914-9694-51A07FE3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C687A-502E-422C-97F6-7C479E8118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6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EB461-815B-49B6-9BC3-5B02A61C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30141"/>
            <a:ext cx="10961783" cy="768084"/>
          </a:xfrm>
        </p:spPr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2BBE-EC41-4EDF-84EE-65E0F381F7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E3EFA38C-9424-41FB-B695-3948202D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00650" y="1827859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477F7C-AB38-4FD0-B095-5337C1067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sz="3200" dirty="0"/>
              <a:t>Apart from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another approach</a:t>
            </a:r>
          </a:p>
          <a:p>
            <a:pPr lvl="1"/>
            <a:r>
              <a:rPr lang="en-US" sz="3000" dirty="0"/>
              <a:t>Enter </a:t>
            </a:r>
            <a:r>
              <a:rPr lang="en-US" sz="3000" b="1" dirty="0">
                <a:solidFill>
                  <a:schemeClr val="bg1"/>
                </a:solidFill>
              </a:rPr>
              <a:t>Razor Pages</a:t>
            </a:r>
            <a:r>
              <a:rPr lang="en-US" sz="3000" dirty="0"/>
              <a:t>! An </a:t>
            </a:r>
            <a:r>
              <a:rPr lang="en-US" sz="3000" b="1" dirty="0">
                <a:solidFill>
                  <a:schemeClr val="bg1"/>
                </a:solidFill>
              </a:rPr>
              <a:t>Model-View-</a:t>
            </a:r>
            <a:r>
              <a:rPr lang="en-US" sz="3000" b="1" dirty="0" err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-like framework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Razor Pages </a:t>
            </a:r>
            <a:r>
              <a:rPr lang="en-US" sz="3200" dirty="0"/>
              <a:t>are similar to View Components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code is included in the </a:t>
            </a:r>
            <a:r>
              <a:rPr lang="en-US" sz="3000" b="1" dirty="0">
                <a:solidFill>
                  <a:schemeClr val="bg1"/>
                </a:solidFill>
              </a:rPr>
              <a:t>Page</a:t>
            </a:r>
            <a:r>
              <a:rPr lang="en-US" sz="3000" dirty="0"/>
              <a:t> itself</a:t>
            </a:r>
          </a:p>
          <a:p>
            <a:pPr lvl="1"/>
            <a:r>
              <a:rPr lang="en-US" sz="3000" dirty="0"/>
              <a:t>Enables two-way data binding and simpler development</a:t>
            </a:r>
          </a:p>
          <a:p>
            <a:pPr lvl="1"/>
            <a:r>
              <a:rPr lang="en-US" sz="3000" dirty="0"/>
              <a:t>Perfect for simple applications</a:t>
            </a:r>
          </a:p>
          <a:p>
            <a:pPr lvl="2"/>
            <a:r>
              <a:rPr lang="en-US" sz="2800" dirty="0"/>
              <a:t>With read-only functionality, or simple data input</a:t>
            </a:r>
          </a:p>
          <a:p>
            <a:pPr lvl="1"/>
            <a:r>
              <a:rPr lang="en-US" sz="3000" dirty="0"/>
              <a:t>The Single Responsibility is strong in this 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77FBF-F3DB-4C5E-AA1C-1D14B6D6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vs Razor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1C515-A3D1-4DAA-9D34-AA4D3BCB42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2732A-7AB2-418D-996D-A1D3B025FB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75B306-E71F-4DFD-937D-003A922E49FE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492671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2" y="2978210"/>
            <a:ext cx="7072041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model = new UserProfile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FirstName = "Jon",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LastName = "Hilton"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base.View(model);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8143140" y="1383751"/>
            <a:ext cx="3410047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C1957-9658-4A88-9FE2-0ED6014F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40" y="2978210"/>
            <a:ext cx="3003616" cy="3665206"/>
          </a:xfrm>
          <a:prstGeom prst="rect">
            <a:avLst/>
          </a:prstGeom>
        </p:spPr>
      </p:pic>
      <p:pic>
        <p:nvPicPr>
          <p:cNvPr id="12" name="Graphic 11" descr="Plug">
            <a:extLst>
              <a:ext uri="{FF2B5EF4-FFF2-40B4-BE49-F238E27FC236}">
                <a16:creationId xmlns:a16="http://schemas.microsoft.com/office/drawing/2014/main" id="{5485CC58-4CAF-4171-B53E-20BAFA616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400000">
            <a:off x="6263052" y="1557373"/>
            <a:ext cx="1104901" cy="11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47E6-3917-4354-9426-69013D1436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F83B2-F386-4987-A9A0-C8990A89A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2" y="1282344"/>
            <a:ext cx="6051304" cy="3850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t="7752" r="2124" b="7710"/>
          <a:stretch/>
        </p:blipFill>
        <p:spPr>
          <a:xfrm>
            <a:off x="5515108" y="3896341"/>
            <a:ext cx="6051304" cy="26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6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A3A1F0-EB3F-46B0-A127-01C8BB9BE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4701752"/>
            <a:ext cx="11818096" cy="1918855"/>
          </a:xfrm>
        </p:spPr>
        <p:txBody>
          <a:bodyPr>
            <a:normAutofit/>
          </a:bodyPr>
          <a:lstStyle/>
          <a:p>
            <a:r>
              <a:rPr lang="en-US" sz="3200" dirty="0"/>
              <a:t>Every Razor Page consists of:</a:t>
            </a:r>
          </a:p>
          <a:p>
            <a:pPr lvl="1"/>
            <a:r>
              <a:rPr lang="en-US" sz="3000" dirty="0"/>
              <a:t>A View template (.</a:t>
            </a:r>
            <a:r>
              <a:rPr lang="en-US" sz="3000" dirty="0" err="1"/>
              <a:t>cshtml</a:t>
            </a:r>
            <a:r>
              <a:rPr lang="en-US" sz="3000" dirty="0"/>
              <a:t>), which acts as a view</a:t>
            </a:r>
          </a:p>
          <a:p>
            <a:pPr lvl="1"/>
            <a:r>
              <a:rPr lang="en-US" sz="3000" dirty="0"/>
              <a:t>A functional (.</a:t>
            </a:r>
            <a:r>
              <a:rPr lang="en-US" sz="3000" dirty="0" err="1"/>
              <a:t>cs</a:t>
            </a:r>
            <a:r>
              <a:rPr lang="en-US" sz="3000" dirty="0"/>
              <a:t>) file, which acts as its controller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2732A-7AB2-418D-996D-A1D3B025FB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707204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UserProfileModel : PageModel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OnGet()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FirstName = "Jon";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LastName = "Hilton";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7991428" y="1383751"/>
            <a:ext cx="3410047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@page</a:t>
            </a: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UserProfileModel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4CBE2-4599-45DC-8973-BAD91829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28" y="3197788"/>
            <a:ext cx="3410046" cy="13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Web Application Designs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ASP.NET Core Architectures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ASPNET Core MVC vs Razor Pages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Repository Pattern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AutoMapper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Databases &amp; ORMs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noProof="1"/>
              <a:t>ORM vs Micro-ORM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noProof="1"/>
              <a:t>SQL vs NoSQL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47E6-3917-4354-9426-69013D1436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" t="10111" r="4698" b="7408"/>
          <a:stretch/>
        </p:blipFill>
        <p:spPr>
          <a:xfrm>
            <a:off x="5328138" y="3763108"/>
            <a:ext cx="6040316" cy="2725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4" y="1331834"/>
            <a:ext cx="5629594" cy="32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0E01A-420C-427B-BBF5-1ACB7FC31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489740-DC23-4CC1-98F5-599AEC8BED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Simplify object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C3FE-4B35-40DE-A431-B244077B93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05400" y="168248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AF4D5-8000-4ED7-8CC8-FFDCCFC35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is a library built to simplify object mapping</a:t>
            </a:r>
          </a:p>
          <a:p>
            <a:pPr lvl="1"/>
            <a:r>
              <a:rPr lang="en-US" dirty="0"/>
              <a:t>Easily imported in ASP.NET Core</a:t>
            </a:r>
          </a:p>
          <a:p>
            <a:pPr lvl="1"/>
            <a:r>
              <a:rPr lang="en-US" dirty="0"/>
              <a:t>Added as a dependency to the DI</a:t>
            </a:r>
          </a:p>
          <a:p>
            <a:pPr lvl="1"/>
            <a:r>
              <a:rPr lang="en-US" dirty="0"/>
              <a:t>Easy to use in code</a:t>
            </a:r>
          </a:p>
          <a:p>
            <a:pPr lvl="1"/>
            <a:r>
              <a:rPr lang="en-US" dirty="0"/>
              <a:t>Gets rid of ugly property setters</a:t>
            </a:r>
          </a:p>
          <a:p>
            <a:pPr lvl="1"/>
            <a:r>
              <a:rPr lang="en-US" dirty="0"/>
              <a:t>Used in millions of projects 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r>
              <a:rPr lang="en-US" dirty="0"/>
              <a:t>Easily configurable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745AA-8D1A-4618-A2DE-18AB89C7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0C944-E053-4EF1-A211-8F844F4289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DE865-37E7-4B8C-9FE3-2A3E619C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89" y="4589496"/>
            <a:ext cx="5899234" cy="15949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C6027A0-9F0A-4C3D-AD8F-66A5B6193F0B}"/>
              </a:ext>
            </a:extLst>
          </p:cNvPr>
          <p:cNvGrpSpPr/>
          <p:nvPr/>
        </p:nvGrpSpPr>
        <p:grpSpPr>
          <a:xfrm>
            <a:off x="6822015" y="2236582"/>
            <a:ext cx="5186483" cy="1714501"/>
            <a:chOff x="6474643" y="2039814"/>
            <a:chExt cx="4501886" cy="1512234"/>
          </a:xfrm>
        </p:grpSpPr>
        <p:pic>
          <p:nvPicPr>
            <p:cNvPr id="6" name="Graphic 5" descr="Hierarchy">
              <a:extLst>
                <a:ext uri="{FF2B5EF4-FFF2-40B4-BE49-F238E27FC236}">
                  <a16:creationId xmlns:a16="http://schemas.microsoft.com/office/drawing/2014/main" id="{D7B42609-5CE2-4DD6-8FD5-27540ECB5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6200000">
              <a:off x="9464296" y="2039814"/>
              <a:ext cx="1512233" cy="1512233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71528094-286E-4CDE-A60F-00026AEF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474643" y="2039815"/>
              <a:ext cx="1512233" cy="1512233"/>
            </a:xfrm>
            <a:prstGeom prst="rect">
              <a:avLst/>
            </a:prstGeom>
          </p:spPr>
        </p:pic>
        <p:pic>
          <p:nvPicPr>
            <p:cNvPr id="11" name="Graphic 10" descr="Filter">
              <a:extLst>
                <a:ext uri="{FF2B5EF4-FFF2-40B4-BE49-F238E27FC236}">
                  <a16:creationId xmlns:a16="http://schemas.microsoft.com/office/drawing/2014/main" id="{3FAE2B5D-2BC9-48DD-9137-6C3AB891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16200000">
              <a:off x="7952063" y="2039814"/>
              <a:ext cx="1512233" cy="1512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Setting up the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in your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dirty="0"/>
              <a:t>project</a:t>
            </a:r>
          </a:p>
          <a:p>
            <a:endParaRPr lang="en-US" dirty="0"/>
          </a:p>
          <a:p>
            <a:pPr lvl="1"/>
            <a:r>
              <a:rPr lang="en-US" dirty="0"/>
              <a:t>This will also install the main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NuGet package</a:t>
            </a:r>
          </a:p>
          <a:p>
            <a:r>
              <a:rPr lang="en-US" dirty="0"/>
              <a:t>Registering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as a dependency in the DI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CAD08-EBD6-4596-B1C5-700DA84D42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51775" y="1906186"/>
            <a:ext cx="966711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Extensions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Microsoft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DependencyInjection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8FCE01E-9946-4F6D-A42A-3168035DC828}"/>
              </a:ext>
            </a:extLst>
          </p:cNvPr>
          <p:cNvSpPr txBox="1">
            <a:spLocks/>
          </p:cNvSpPr>
          <p:nvPr/>
        </p:nvSpPr>
        <p:spPr>
          <a:xfrm>
            <a:off x="751775" y="3933520"/>
            <a:ext cx="364437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7C6301-A3D5-47D8-BF01-F2AE7C0CFAD5}"/>
              </a:ext>
            </a:extLst>
          </p:cNvPr>
          <p:cNvGrpSpPr/>
          <p:nvPr/>
        </p:nvGrpSpPr>
        <p:grpSpPr>
          <a:xfrm>
            <a:off x="9985326" y="3858205"/>
            <a:ext cx="2206674" cy="2187880"/>
            <a:chOff x="9458325" y="3749906"/>
            <a:chExt cx="2669537" cy="2658217"/>
          </a:xfrm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1902D17F-757F-4461-B092-59DF425B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58325" y="3749906"/>
              <a:ext cx="1728356" cy="1728356"/>
            </a:xfrm>
            <a:prstGeom prst="rect">
              <a:avLst/>
            </a:prstGeom>
          </p:spPr>
        </p:pic>
        <p:pic>
          <p:nvPicPr>
            <p:cNvPr id="13" name="Graphic 12" descr="Gears">
              <a:extLst>
                <a:ext uri="{FF2B5EF4-FFF2-40B4-BE49-F238E27FC236}">
                  <a16:creationId xmlns:a16="http://schemas.microsoft.com/office/drawing/2014/main" id="{7CA8DAA2-927D-4972-8994-F4A12733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477862">
              <a:off x="9901621" y="4181882"/>
              <a:ext cx="2226241" cy="2226241"/>
            </a:xfrm>
            <a:prstGeom prst="rect">
              <a:avLst/>
            </a:prstGeom>
          </p:spPr>
        </p:pic>
      </p:grp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31D3505-5E54-4258-8A73-164E6A395472}"/>
              </a:ext>
            </a:extLst>
          </p:cNvPr>
          <p:cNvSpPr txBox="1">
            <a:spLocks/>
          </p:cNvSpPr>
          <p:nvPr/>
        </p:nvSpPr>
        <p:spPr>
          <a:xfrm>
            <a:off x="4672509" y="3933519"/>
            <a:ext cx="530676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IMapper mapper;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mapper)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9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15669"/>
          </a:xfrm>
        </p:spPr>
        <p:txBody>
          <a:bodyPr>
            <a:normAutofit/>
          </a:bodyPr>
          <a:lstStyle/>
          <a:p>
            <a:r>
              <a:rPr lang="en-US" sz="3000" dirty="0"/>
              <a:t>Using the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  <a:r>
              <a:rPr lang="en-US" sz="3000" dirty="0"/>
              <a:t> in your </a:t>
            </a: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 (Data &amp; Presentation)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CAD08-EBD6-4596-B1C5-700DA84D42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60566" y="1788700"/>
            <a:ext cx="49632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Id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Resume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5FBDACA-3889-40E2-AF96-B0E6AD11797F}"/>
              </a:ext>
            </a:extLst>
          </p:cNvPr>
          <p:cNvSpPr txBox="1">
            <a:spLocks/>
          </p:cNvSpPr>
          <p:nvPr/>
        </p:nvSpPr>
        <p:spPr>
          <a:xfrm>
            <a:off x="6468210" y="1788700"/>
            <a:ext cx="4963226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5230141-8C0C-4E3F-98FA-07D37DD22786}"/>
              </a:ext>
            </a:extLst>
          </p:cNvPr>
          <p:cNvSpPr txBox="1">
            <a:spLocks/>
          </p:cNvSpPr>
          <p:nvPr/>
        </p:nvSpPr>
        <p:spPr>
          <a:xfrm>
            <a:off x="760566" y="4367777"/>
            <a:ext cx="718768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Demo.App.Models.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class="mt-4"&gt;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class="text-center"&gt;Name: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class="text-center"&gt;Age: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class="text-center"&gt;Salary: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class="text-center"&gt;Department: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44764-E261-48E0-A8E5-4AB40190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219" y="4036768"/>
            <a:ext cx="3763604" cy="2360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98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9CC0-688D-4805-8A09-D5A9219AB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5779475" cy="5072791"/>
          </a:xfrm>
        </p:spPr>
        <p:txBody>
          <a:bodyPr>
            <a:normAutofit/>
          </a:bodyPr>
          <a:lstStyle/>
          <a:p>
            <a:r>
              <a:rPr lang="en-US" sz="3000" dirty="0"/>
              <a:t>Without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000" noProof="1"/>
              <a:t>Ugly, mistake-prone, unreadable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B4D8DB-153B-40E8-B2B0-8C608C5B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 (Business Logic)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6EE36-3B0B-47AA-BB49-7DDF080E6A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60F9B8-E823-445C-BE92-76F2B830F7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65925" y="1195388"/>
            <a:ext cx="5235673" cy="5073527"/>
          </a:xfrm>
        </p:spPr>
        <p:txBody>
          <a:bodyPr>
            <a:normAutofit/>
          </a:bodyPr>
          <a:lstStyle/>
          <a:p>
            <a:r>
              <a:rPr lang="en-US" sz="3000" dirty="0"/>
              <a:t>With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noProof="1"/>
          </a:p>
          <a:p>
            <a:r>
              <a:rPr lang="en-US" sz="3000" noProof="1"/>
              <a:t>Clean, beautiful, simple</a:t>
            </a:r>
          </a:p>
          <a:p>
            <a:pPr lvl="1"/>
            <a:r>
              <a:rPr lang="en-US" sz="2800" noProof="1"/>
              <a:t>Commonly-syntaxed</a:t>
            </a:r>
          </a:p>
          <a:p>
            <a:pPr lvl="1"/>
            <a:r>
              <a:rPr lang="en-US" sz="2800" noProof="1"/>
              <a:t>Easily modifiable</a:t>
            </a:r>
          </a:p>
          <a:p>
            <a:pPr lvl="1"/>
            <a:endParaRPr lang="en-US" sz="2800" noProof="1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AF4FBB4-4091-407B-9268-BF6B0480A854}"/>
              </a:ext>
            </a:extLst>
          </p:cNvPr>
          <p:cNvSpPr txBox="1">
            <a:spLocks/>
          </p:cNvSpPr>
          <p:nvPr/>
        </p:nvSpPr>
        <p:spPr>
          <a:xfrm>
            <a:off x="6222123" y="1727156"/>
            <a:ext cx="564455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EB6A22B-3D00-4EE4-A927-A92680F132D7}"/>
              </a:ext>
            </a:extLst>
          </p:cNvPr>
          <p:cNvSpPr txBox="1">
            <a:spLocks/>
          </p:cNvSpPr>
          <p:nvPr/>
        </p:nvSpPr>
        <p:spPr>
          <a:xfrm>
            <a:off x="325318" y="1727156"/>
            <a:ext cx="5644559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6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9656D-55AC-4723-84FE-242DF6191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54734"/>
            <a:ext cx="10961783" cy="768084"/>
          </a:xfrm>
        </p:spPr>
        <p:txBody>
          <a:bodyPr/>
          <a:lstStyle/>
          <a:p>
            <a:r>
              <a:rPr lang="en-US" dirty="0"/>
              <a:t>Integrating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BA4C2-C81E-4839-9BF2-13233CEED6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740347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6A89-2071-4E17-889C-511CD3068A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B4661-21A0-4375-AC88-EE1058A067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052" y="837263"/>
            <a:ext cx="2857893" cy="35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5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0E01A-420C-427B-BBF5-1ACB7FC31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489740-DC23-4CC1-98F5-599AEC8BED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Abstracting the data access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C3FE-4B35-40DE-A431-B244077B93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05400" y="168248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AEE6B-0F27-4E64-8111-3E60D569C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Repositories</a:t>
            </a:r>
            <a:r>
              <a:rPr lang="en-US" sz="3200" dirty="0"/>
              <a:t> are components that encapsulate data access logic</a:t>
            </a:r>
          </a:p>
          <a:p>
            <a:pPr lvl="1"/>
            <a:r>
              <a:rPr lang="en-US" sz="3000" dirty="0"/>
              <a:t>They </a:t>
            </a:r>
            <a:r>
              <a:rPr lang="en-US" sz="3000" b="1" dirty="0">
                <a:solidFill>
                  <a:schemeClr val="bg1"/>
                </a:solidFill>
              </a:rPr>
              <a:t>centralize</a:t>
            </a:r>
            <a:r>
              <a:rPr lang="en-US" sz="3000" dirty="0"/>
              <a:t> common data access functionality</a:t>
            </a:r>
          </a:p>
          <a:p>
            <a:pPr lvl="1"/>
            <a:r>
              <a:rPr lang="en-US" sz="3000" dirty="0"/>
              <a:t>They provide better </a:t>
            </a:r>
            <a:r>
              <a:rPr lang="en-US" sz="3000" b="1" dirty="0">
                <a:solidFill>
                  <a:schemeClr val="bg1"/>
                </a:solidFill>
              </a:rPr>
              <a:t>maintainability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testability</a:t>
            </a:r>
          </a:p>
          <a:p>
            <a:pPr lvl="1"/>
            <a:r>
              <a:rPr lang="en-US" sz="3000" dirty="0"/>
              <a:t>They decouple the data access infrastructure from the </a:t>
            </a:r>
            <a:r>
              <a:rPr lang="en-US" sz="3000" b="1" dirty="0">
                <a:solidFill>
                  <a:schemeClr val="bg1"/>
                </a:solidFill>
              </a:rPr>
              <a:t>Domain layer</a:t>
            </a:r>
          </a:p>
          <a:p>
            <a:r>
              <a:rPr lang="en-US" sz="3200" dirty="0"/>
              <a:t>For each </a:t>
            </a:r>
            <a:r>
              <a:rPr lang="en-US" sz="3200" b="1" dirty="0">
                <a:solidFill>
                  <a:schemeClr val="bg1"/>
                </a:solidFill>
              </a:rPr>
              <a:t>aggregate</a:t>
            </a:r>
            <a:r>
              <a:rPr lang="en-US" sz="3200" dirty="0"/>
              <a:t>, you should define one </a:t>
            </a:r>
            <a:r>
              <a:rPr lang="en-US" sz="3200" b="1" dirty="0">
                <a:solidFill>
                  <a:schemeClr val="bg1"/>
                </a:solidFill>
              </a:rPr>
              <a:t>Repository</a:t>
            </a:r>
            <a:r>
              <a:rPr lang="en-US" sz="3200" dirty="0"/>
              <a:t> </a:t>
            </a:r>
          </a:p>
          <a:p>
            <a:pPr lvl="1"/>
            <a:r>
              <a:rPr lang="en-US" sz="3000" dirty="0"/>
              <a:t>Repositories, basically, allow you to populate data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</a:p>
          <a:p>
            <a:pPr lvl="1"/>
            <a:r>
              <a:rPr lang="en-US" sz="3000" dirty="0"/>
              <a:t>Data is mapped from database to </a:t>
            </a:r>
            <a:r>
              <a:rPr lang="en-US" sz="3000" b="1" dirty="0">
                <a:solidFill>
                  <a:schemeClr val="bg1"/>
                </a:solidFill>
              </a:rPr>
              <a:t>Domain Entities</a:t>
            </a:r>
          </a:p>
          <a:p>
            <a:pPr lvl="1"/>
            <a:r>
              <a:rPr lang="en-US" sz="3000" dirty="0"/>
              <a:t>Once in-memory, entities can be changed and </a:t>
            </a:r>
            <a:r>
              <a:rPr lang="en-US" sz="3000" b="1" dirty="0">
                <a:solidFill>
                  <a:schemeClr val="bg1"/>
                </a:solidFill>
              </a:rPr>
              <a:t>persisted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505371-EDD6-4139-B7E6-5FBFB7C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8FE2-8E2C-4026-8320-06F8D1E74F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244C9E-B807-4981-89D5-A4132E097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221753"/>
          </a:xfrm>
        </p:spPr>
        <p:txBody>
          <a:bodyPr>
            <a:normAutofit/>
          </a:bodyPr>
          <a:lstStyle/>
          <a:p>
            <a:r>
              <a:rPr lang="en-US" sz="3000" dirty="0"/>
              <a:t>Normally you implement specific </a:t>
            </a:r>
            <a:r>
              <a:rPr lang="en-US" sz="3000" b="1" dirty="0">
                <a:solidFill>
                  <a:schemeClr val="bg1"/>
                </a:solidFill>
              </a:rPr>
              <a:t>Interface-Class</a:t>
            </a:r>
            <a:r>
              <a:rPr lang="en-US" sz="3000" dirty="0"/>
              <a:t> pairs.</a:t>
            </a:r>
            <a:endParaRPr lang="en-US" sz="2800" dirty="0"/>
          </a:p>
          <a:p>
            <a:pPr lvl="1"/>
            <a:r>
              <a:rPr lang="en-US" sz="2800" dirty="0"/>
              <a:t>There are other ways, though. Like </a:t>
            </a:r>
            <a:r>
              <a:rPr lang="en-US" sz="2800" b="1" dirty="0">
                <a:solidFill>
                  <a:schemeClr val="bg1"/>
                </a:solidFill>
              </a:rPr>
              <a:t>Generic Repositories</a:t>
            </a:r>
            <a:r>
              <a:rPr lang="en-US" sz="2800" dirty="0"/>
              <a:t>, for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14E19-E398-47CC-87CA-2620A09A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A76F5E1-B3E0-4259-9B72-890A2C834CAF}"/>
              </a:ext>
            </a:extLst>
          </p:cNvPr>
          <p:cNvSpPr txBox="1">
            <a:spLocks/>
          </p:cNvSpPr>
          <p:nvPr/>
        </p:nvSpPr>
        <p:spPr>
          <a:xfrm>
            <a:off x="268198" y="2368993"/>
            <a:ext cx="4989602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Task&lt;int&gt;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0C1BF0F-4866-4264-BB5C-C32364D8B78F}"/>
              </a:ext>
            </a:extLst>
          </p:cNvPr>
          <p:cNvSpPr txBox="1">
            <a:spLocks/>
          </p:cNvSpPr>
          <p:nvPr/>
        </p:nvSpPr>
        <p:spPr>
          <a:xfrm>
            <a:off x="5343196" y="2368993"/>
            <a:ext cx="674309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EfRepository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 :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this.DbSet.Add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(entity);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Task&lt;int&gt;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26DAFA-8C81-4812-AE6C-0374C757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0" y="4519310"/>
            <a:ext cx="2111715" cy="2111715"/>
          </a:xfrm>
          <a:prstGeom prst="rect">
            <a:avLst/>
          </a:prstGeom>
        </p:spPr>
      </p:pic>
      <p:pic>
        <p:nvPicPr>
          <p:cNvPr id="14" name="Graphic 13" descr="Children">
            <a:extLst>
              <a:ext uri="{FF2B5EF4-FFF2-40B4-BE49-F238E27FC236}">
                <a16:creationId xmlns:a16="http://schemas.microsoft.com/office/drawing/2014/main" id="{2CA0E7B5-D918-4849-AAF2-CE803F7A2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81205" y="4593185"/>
            <a:ext cx="2135621" cy="21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EB461-815B-49B6-9BC3-5B02A61C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30141"/>
            <a:ext cx="10961783" cy="768084"/>
          </a:xfrm>
        </p:spPr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2BBE-EC41-4EDF-84EE-65E0F381F7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2C05ECE0-AAF6-4ED6-BA97-4E5167A3C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68764" y="1682263"/>
            <a:ext cx="2054469" cy="205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D10E3F-CAEE-4151-8230-288F8EA9E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bg1"/>
                </a:solidFill>
              </a:rPr>
              <a:t>Entity Framework Core </a:t>
            </a:r>
            <a:r>
              <a:rPr lang="en-US" sz="3300" dirty="0"/>
              <a:t>is a </a:t>
            </a:r>
            <a:r>
              <a:rPr lang="en-US" sz="3300" b="1" dirty="0">
                <a:solidFill>
                  <a:schemeClr val="bg1"/>
                </a:solidFill>
              </a:rPr>
              <a:t>Object Relational Mapper </a:t>
            </a:r>
            <a:r>
              <a:rPr lang="en-US" sz="3300" dirty="0"/>
              <a:t>(ORM)</a:t>
            </a:r>
          </a:p>
          <a:p>
            <a:pPr lvl="1"/>
            <a:r>
              <a:rPr lang="en-US" sz="3100" dirty="0"/>
              <a:t>Creates a layer between your applications and data source</a:t>
            </a:r>
          </a:p>
          <a:p>
            <a:pPr lvl="1"/>
            <a:r>
              <a:rPr lang="en-US" sz="3100" dirty="0"/>
              <a:t>Maps the data to relational objects</a:t>
            </a:r>
          </a:p>
          <a:p>
            <a:r>
              <a:rPr lang="en-US" sz="3300" dirty="0"/>
              <a:t>EF Core has a lot of essential and convenient features</a:t>
            </a:r>
          </a:p>
          <a:p>
            <a:pPr lvl="1"/>
            <a:r>
              <a:rPr lang="en-US" sz="3100" dirty="0"/>
              <a:t>Generates complex, optimized queries for your convenience</a:t>
            </a:r>
          </a:p>
          <a:p>
            <a:pPr lvl="2"/>
            <a:r>
              <a:rPr lang="en-US" sz="2900" dirty="0"/>
              <a:t>Translated from LINQ expression and cached</a:t>
            </a:r>
          </a:p>
          <a:p>
            <a:pPr lvl="1"/>
            <a:r>
              <a:rPr lang="en-US" sz="3100" dirty="0"/>
              <a:t>Manages the unit of work for you</a:t>
            </a:r>
          </a:p>
          <a:p>
            <a:pPr lvl="1"/>
            <a:r>
              <a:rPr lang="en-US" sz="3100" dirty="0"/>
              <a:t>Tracks changes in the Entities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5DC6F-F3B2-47E4-A6CD-4E6D70DF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7234A-AA55-4DCA-80B1-BAC961BCD1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12448-3FF3-41A2-B968-D9B2A05CC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422"/>
          <a:stretch/>
        </p:blipFill>
        <p:spPr>
          <a:xfrm>
            <a:off x="9073661" y="4461994"/>
            <a:ext cx="2391508" cy="2244047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D08F400-AEB1-48B4-A655-533F17DB3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418885" y="2292268"/>
            <a:ext cx="1658815" cy="16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BE5C-B073-4CB4-9F97-AEAF48EB1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But EF Core pays a cost for all of its features...</a:t>
            </a:r>
          </a:p>
          <a:p>
            <a:pPr lvl="1"/>
            <a:r>
              <a:rPr lang="en-US" dirty="0"/>
              <a:t>An that cost is performance</a:t>
            </a:r>
          </a:p>
          <a:p>
            <a:pPr lvl="1"/>
            <a:r>
              <a:rPr lang="en-US" dirty="0"/>
              <a:t>But there must be a faster alternative</a:t>
            </a:r>
          </a:p>
          <a:p>
            <a:r>
              <a:rPr lang="en-US" dirty="0"/>
              <a:t>Enter </a:t>
            </a:r>
            <a:r>
              <a:rPr lang="en-US" b="1" dirty="0">
                <a:solidFill>
                  <a:schemeClr val="bg1"/>
                </a:solidFill>
              </a:rPr>
              <a:t>Dapper</a:t>
            </a:r>
            <a:r>
              <a:rPr lang="en-US" dirty="0"/>
              <a:t>! The Open-source Micro ORM</a:t>
            </a:r>
            <a:endParaRPr lang="bg-BG" dirty="0"/>
          </a:p>
          <a:p>
            <a:pPr lvl="1"/>
            <a:r>
              <a:rPr lang="en-US" dirty="0"/>
              <a:t>A lightweight micro ORM, and a very fast performing one</a:t>
            </a:r>
          </a:p>
          <a:p>
            <a:pPr lvl="1"/>
            <a:r>
              <a:rPr lang="en-US" dirty="0"/>
              <a:t>Dapper is "Closer to the metal"</a:t>
            </a:r>
          </a:p>
          <a:p>
            <a:pPr lvl="1"/>
            <a:r>
              <a:rPr lang="en-US" dirty="0"/>
              <a:t>Complex querying might be exceptionally hard</a:t>
            </a:r>
          </a:p>
          <a:p>
            <a:pPr lvl="2"/>
            <a:r>
              <a:rPr lang="en-US" dirty="0"/>
              <a:t>Not suited for lazy developers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007B1-A1B2-45AD-98BB-50CDCC67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A27DE-9CC8-4780-8FCB-6003DE3337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008DC-13FD-4B57-BBEC-E3B82927F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084" y="865851"/>
            <a:ext cx="3489677" cy="3489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F9CC3-274D-41C6-97BA-43A7FFF79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t="9302" r="26593" b="9302"/>
          <a:stretch/>
        </p:blipFill>
        <p:spPr>
          <a:xfrm>
            <a:off x="9381350" y="4591309"/>
            <a:ext cx="2113799" cy="2088778"/>
          </a:xfrm>
          <a:prstGeom prst="round2DiagRect">
            <a:avLst>
              <a:gd name="adj1" fmla="val 3618"/>
              <a:gd name="adj2" fmla="val 4209"/>
            </a:avLst>
          </a:prstGeom>
        </p:spPr>
      </p:pic>
    </p:spTree>
    <p:extLst>
      <p:ext uri="{BB962C8B-B14F-4D97-AF65-F5344CB8AC3E}">
        <p14:creationId xmlns:p14="http://schemas.microsoft.com/office/powerpoint/2010/main" val="341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62937"/>
          </a:xfrm>
        </p:spPr>
        <p:txBody>
          <a:bodyPr/>
          <a:lstStyle/>
          <a:p>
            <a:r>
              <a:rPr lang="en-US" sz="3200" dirty="0"/>
              <a:t>Developing an application requires the choice of a database</a:t>
            </a:r>
          </a:p>
          <a:p>
            <a:pPr lvl="1"/>
            <a:r>
              <a:rPr lang="en-US" sz="3000" dirty="0"/>
              <a:t>One of the most important decisions in the development</a:t>
            </a:r>
          </a:p>
          <a:p>
            <a:pPr lvl="1"/>
            <a:r>
              <a:rPr lang="en-US" sz="3000" dirty="0"/>
              <a:t>There are 2 general choices that cycle around this question</a:t>
            </a:r>
          </a:p>
          <a:p>
            <a:pPr lvl="1"/>
            <a:r>
              <a:rPr lang="en-US" sz="3000" dirty="0"/>
              <a:t>Relational (SQL) or non-relational (NoSQL) data structure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SQL</a:t>
            </a:r>
            <a:r>
              <a:rPr lang="en-US" sz="3200" dirty="0"/>
              <a:t> databases use </a:t>
            </a:r>
            <a:r>
              <a:rPr lang="en-US" sz="3200" b="1" dirty="0">
                <a:solidFill>
                  <a:schemeClr val="bg1"/>
                </a:solidFill>
              </a:rPr>
              <a:t>Structured Query Language </a:t>
            </a:r>
            <a:r>
              <a:rPr lang="en-US" sz="3200" dirty="0"/>
              <a:t>(SQL)</a:t>
            </a:r>
          </a:p>
          <a:p>
            <a:pPr lvl="1"/>
            <a:r>
              <a:rPr lang="en-US" sz="3000" dirty="0"/>
              <a:t>Data definition, Data manipulation, Querying, Programmability etc.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NoSQL</a:t>
            </a:r>
            <a:r>
              <a:rPr lang="en-US" sz="3200" dirty="0"/>
              <a:t> databases use dynamic schema for unstructured data</a:t>
            </a:r>
          </a:p>
          <a:p>
            <a:pPr lvl="1"/>
            <a:r>
              <a:rPr lang="en-US" sz="3000" dirty="0"/>
              <a:t>Data can be stored as Columns, Documents, Graphs, Key-Value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1C420-DA54-434C-A413-3804AED0F2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81436" cy="5362937"/>
          </a:xfrm>
        </p:spPr>
        <p:txBody>
          <a:bodyPr>
            <a:normAutofit/>
          </a:bodyPr>
          <a:lstStyle/>
          <a:p>
            <a:r>
              <a:rPr lang="en-US" sz="3200" dirty="0"/>
              <a:t>On one hand SQL seems like the only right choice</a:t>
            </a:r>
          </a:p>
          <a:p>
            <a:pPr lvl="1"/>
            <a:r>
              <a:rPr lang="en-US" sz="3000" dirty="0"/>
              <a:t>Extremely powerful, Versatile, Widely used</a:t>
            </a:r>
          </a:p>
          <a:p>
            <a:pPr lvl="2"/>
            <a:r>
              <a:rPr lang="en-US" sz="2800" dirty="0"/>
              <a:t>A safe choice, especially for complex querying</a:t>
            </a:r>
          </a:p>
          <a:p>
            <a:pPr lvl="1"/>
            <a:r>
              <a:rPr lang="en-US" sz="3000" dirty="0"/>
              <a:t>Very fast performing, even with large sets of data</a:t>
            </a:r>
          </a:p>
          <a:p>
            <a:r>
              <a:rPr lang="en-US" sz="3200" dirty="0"/>
              <a:t>On the other hand, SQL can be restrictive</a:t>
            </a:r>
          </a:p>
          <a:p>
            <a:pPr lvl="1"/>
            <a:r>
              <a:rPr lang="en-US" sz="3000" dirty="0"/>
              <a:t>Predefined schemas are required to determine the data structure</a:t>
            </a:r>
          </a:p>
          <a:p>
            <a:pPr lvl="1"/>
            <a:r>
              <a:rPr lang="en-US" sz="3000" dirty="0"/>
              <a:t>All of the data must follow that predefined data structure</a:t>
            </a:r>
          </a:p>
          <a:p>
            <a:pPr lvl="1"/>
            <a:r>
              <a:rPr lang="en-US" sz="3000" dirty="0"/>
              <a:t>This requires significant up-front preparation and planning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1C420-DA54-434C-A413-3804AED0F2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759A5-7977-4F20-8891-3D87312B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613" y="1345594"/>
            <a:ext cx="2602621" cy="27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2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362937"/>
          </a:xfrm>
        </p:spPr>
        <p:txBody>
          <a:bodyPr>
            <a:normAutofit/>
          </a:bodyPr>
          <a:lstStyle/>
          <a:p>
            <a:r>
              <a:rPr lang="en-US" sz="3200" dirty="0"/>
              <a:t>NoSQL databases have their advantages and disadvantages too</a:t>
            </a:r>
            <a:endParaRPr lang="en-US" sz="2800" dirty="0"/>
          </a:p>
          <a:p>
            <a:pPr lvl="1"/>
            <a:r>
              <a:rPr lang="en-US" sz="3000" dirty="0"/>
              <a:t>You can create documents without pre-defining their structure</a:t>
            </a:r>
          </a:p>
          <a:p>
            <a:pPr lvl="1"/>
            <a:r>
              <a:rPr lang="en-US" sz="3000" dirty="0"/>
              <a:t>Each document can have its own unique structure</a:t>
            </a:r>
          </a:p>
          <a:p>
            <a:pPr lvl="1"/>
            <a:r>
              <a:rPr lang="en-US" sz="3000" dirty="0"/>
              <a:t>You can add fields on the go</a:t>
            </a:r>
          </a:p>
          <a:p>
            <a:r>
              <a:rPr lang="en-US" sz="3200" dirty="0"/>
              <a:t>The drawbacks are also important to be noted</a:t>
            </a:r>
          </a:p>
          <a:p>
            <a:pPr lvl="1"/>
            <a:r>
              <a:rPr lang="en-US" sz="3000" dirty="0"/>
              <a:t>Lack of standardization – this affects the community too</a:t>
            </a:r>
          </a:p>
          <a:p>
            <a:pPr lvl="1"/>
            <a:r>
              <a:rPr lang="en-US" sz="3000" dirty="0"/>
              <a:t>Lack of data consistency</a:t>
            </a:r>
          </a:p>
          <a:p>
            <a:pPr lvl="1"/>
            <a:r>
              <a:rPr lang="en-US" sz="3000" dirty="0"/>
              <a:t>Lack of maturity – NoSQL is relatively new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1C420-DA54-434C-A413-3804AED0F2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BE36E-54CB-4243-B3E8-1926F11D9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32" y="2372334"/>
            <a:ext cx="3139805" cy="2113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2F844-2F52-4E30-94C0-70A9DF2B1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26"/>
          <a:stretch/>
        </p:blipFill>
        <p:spPr>
          <a:xfrm>
            <a:off x="9359750" y="4709252"/>
            <a:ext cx="2421073" cy="20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Web Application Designs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ASP.NET Core Architectures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ASPNET Core MVC vs Razor Pages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Repository Pattern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AutoMapper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Databases &amp; ORMs</a:t>
            </a:r>
          </a:p>
          <a:p>
            <a:pPr lvl="1"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</a:rPr>
              <a:t>ORM vs Micro-ORM</a:t>
            </a:r>
          </a:p>
          <a:p>
            <a:pPr lvl="1"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</a:rPr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EB461-815B-49B6-9BC3-5B02A61C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30141"/>
            <a:ext cx="10961783" cy="768084"/>
          </a:xfrm>
        </p:spPr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2BBE-EC41-4EDF-84EE-65E0F381F7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phic 7" descr="Cloud Computing">
            <a:extLst>
              <a:ext uri="{FF2B5EF4-FFF2-40B4-BE49-F238E27FC236}">
                <a16:creationId xmlns:a16="http://schemas.microsoft.com/office/drawing/2014/main" id="{6B4E082A-F084-47E4-8B7E-BB10A0B36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08330" y="1656108"/>
            <a:ext cx="1975338" cy="19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C3E23-5745-453E-95C3-5EC0B5F06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are the symbol of convenience and comfort</a:t>
            </a:r>
          </a:p>
          <a:p>
            <a:pPr lvl="1"/>
            <a:r>
              <a:rPr lang="en-US" dirty="0"/>
              <a:t>In most cases, they are the preferable over desktop apps</a:t>
            </a:r>
          </a:p>
          <a:p>
            <a:pPr lvl="1"/>
            <a:r>
              <a:rPr lang="en-US" dirty="0"/>
              <a:t>Easy to install, use, update and are not bound to one device</a:t>
            </a:r>
          </a:p>
          <a:p>
            <a:r>
              <a:rPr lang="en-US" dirty="0"/>
              <a:t>Sure, mobile apps are the new "fashion“</a:t>
            </a:r>
          </a:p>
          <a:p>
            <a:pPr lvl="1"/>
            <a:r>
              <a:rPr lang="en-US" dirty="0"/>
              <a:t>But the demand for complex, refined apps is huge still growing</a:t>
            </a:r>
          </a:p>
          <a:p>
            <a:r>
              <a:rPr lang="en-US" dirty="0"/>
              <a:t>There are two main designs for web apps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Multi-Page application </a:t>
            </a:r>
            <a:r>
              <a:rPr lang="en-US" dirty="0"/>
              <a:t>(MPA) – The traditional approach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Single-Page application </a:t>
            </a:r>
            <a:r>
              <a:rPr lang="en-US" dirty="0"/>
              <a:t>(SPA) – The modern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2BBD01-40E7-4379-8935-35A9D6AD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63EB1-3499-432C-A20C-95D4A88B5C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78E90-D4ED-403C-B92C-FE335A563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Multi-Page Applications </a:t>
            </a:r>
            <a:r>
              <a:rPr lang="en-US" dirty="0"/>
              <a:t>work in a "</a:t>
            </a:r>
            <a:r>
              <a:rPr lang="en-US" b="1" dirty="0">
                <a:solidFill>
                  <a:schemeClr val="bg1"/>
                </a:solidFill>
              </a:rPr>
              <a:t>traditional</a:t>
            </a:r>
            <a:r>
              <a:rPr lang="en-US" dirty="0"/>
              <a:t>" way</a:t>
            </a:r>
          </a:p>
          <a:p>
            <a:pPr lvl="1"/>
            <a:r>
              <a:rPr lang="en-US" dirty="0"/>
              <a:t>Every change requests rendering of a new page in the browser</a:t>
            </a:r>
          </a:p>
          <a:p>
            <a:pPr lvl="2"/>
            <a:r>
              <a:rPr lang="en-US" dirty="0"/>
              <a:t>Displaying listed and formatted data</a:t>
            </a:r>
          </a:p>
          <a:p>
            <a:pPr lvl="2"/>
            <a:r>
              <a:rPr lang="en-US" dirty="0"/>
              <a:t>Submitting data from forms</a:t>
            </a:r>
          </a:p>
          <a:p>
            <a:r>
              <a:rPr lang="en-US" dirty="0"/>
              <a:t>These applications are large and complex</a:t>
            </a:r>
          </a:p>
          <a:p>
            <a:pPr lvl="1"/>
            <a:r>
              <a:rPr lang="en-US" dirty="0"/>
              <a:t>Larger than </a:t>
            </a:r>
            <a:r>
              <a:rPr lang="en-US" b="1" dirty="0">
                <a:solidFill>
                  <a:schemeClr val="bg1"/>
                </a:solidFill>
              </a:rPr>
              <a:t>SPA</a:t>
            </a:r>
            <a:r>
              <a:rPr lang="en-US" dirty="0"/>
              <a:t>s, because they need to be</a:t>
            </a:r>
          </a:p>
          <a:p>
            <a:pPr lvl="1"/>
            <a:r>
              <a:rPr lang="en-US" dirty="0"/>
              <a:t>Some technologies (like </a:t>
            </a: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), help reduce the complexity</a:t>
            </a:r>
          </a:p>
          <a:p>
            <a:pPr lvl="2"/>
            <a:r>
              <a:rPr lang="en-US" dirty="0"/>
              <a:t>They ease the constant communication – client /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404D5-29AB-4653-9D06-D2F3CC8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B3B0-14D8-4C44-A495-257A93B465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2118F7-B528-4FBE-8FC6-59F10F8DD8DB}"/>
              </a:ext>
            </a:extLst>
          </p:cNvPr>
          <p:cNvGrpSpPr/>
          <p:nvPr/>
        </p:nvGrpSpPr>
        <p:grpSpPr>
          <a:xfrm>
            <a:off x="8566638" y="2305566"/>
            <a:ext cx="2999774" cy="2999774"/>
            <a:chOff x="8781049" y="2296774"/>
            <a:chExt cx="2999774" cy="2999774"/>
          </a:xfrm>
        </p:grpSpPr>
        <p:pic>
          <p:nvPicPr>
            <p:cNvPr id="6" name="Graphic 5" descr="Monitor">
              <a:extLst>
                <a:ext uri="{FF2B5EF4-FFF2-40B4-BE49-F238E27FC236}">
                  <a16:creationId xmlns:a16="http://schemas.microsoft.com/office/drawing/2014/main" id="{23C9BB05-2DA0-43D9-A61C-ECCA9603C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781049" y="2296774"/>
              <a:ext cx="2999774" cy="2999774"/>
            </a:xfrm>
            <a:prstGeom prst="rect">
              <a:avLst/>
            </a:prstGeom>
          </p:spPr>
        </p:pic>
        <p:pic>
          <p:nvPicPr>
            <p:cNvPr id="8" name="Graphic 7" descr="Daily Calendar">
              <a:extLst>
                <a:ext uri="{FF2B5EF4-FFF2-40B4-BE49-F238E27FC236}">
                  <a16:creationId xmlns:a16="http://schemas.microsoft.com/office/drawing/2014/main" id="{E58E37FB-2A4A-4068-B5A5-6AC486B0C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35391" r="12562"/>
            <a:stretch/>
          </p:blipFill>
          <p:spPr>
            <a:xfrm>
              <a:off x="8921727" y="2864148"/>
              <a:ext cx="2381206" cy="1759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19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D1A7C9-AE49-48D0-9F24-B753625FA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Useful for enterprise projects with a lot of features</a:t>
            </a:r>
          </a:p>
          <a:p>
            <a:pPr lvl="1"/>
            <a:r>
              <a:rPr lang="en-US" dirty="0"/>
              <a:t>Very good and easy for proper SEO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CON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Front-End and Back-End are tightly coupled</a:t>
            </a:r>
          </a:p>
          <a:p>
            <a:pPr lvl="1"/>
            <a:r>
              <a:rPr lang="en-US" dirty="0"/>
              <a:t>The development and maintenance is quite complex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7CAE3F-89BA-4048-A8A2-8663AD1C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8FCF-ECF6-4917-93C5-36CDE58365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DF957-D45A-43C1-BFE1-D1272504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10" y="2658193"/>
            <a:ext cx="2401902" cy="25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CE69-380B-4885-B82D-7F9AFF32B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Single-Page Applications </a:t>
            </a:r>
            <a:r>
              <a:rPr lang="en-US" dirty="0"/>
              <a:t>work inside the browser</a:t>
            </a:r>
          </a:p>
          <a:p>
            <a:pPr lvl="1"/>
            <a:r>
              <a:rPr lang="en-US" dirty="0"/>
              <a:t>Does not require page reload during use</a:t>
            </a:r>
          </a:p>
          <a:p>
            <a:pPr lvl="1"/>
            <a:r>
              <a:rPr lang="en-US" dirty="0"/>
              <a:t>Serve outstanding UI and design, and are quite elegant</a:t>
            </a:r>
          </a:p>
          <a:p>
            <a:pPr lvl="1"/>
            <a:r>
              <a:rPr lang="en-US" dirty="0"/>
              <a:t>The whole app is in one page – content is changed dynamically</a:t>
            </a:r>
          </a:p>
          <a:p>
            <a:pPr lvl="1"/>
            <a:r>
              <a:rPr lang="en-US" dirty="0"/>
              <a:t>Examples: Gmail, Google Maps, Facebook, Instagram etc. </a:t>
            </a:r>
          </a:p>
          <a:p>
            <a:r>
              <a:rPr lang="en-US" b="1" dirty="0">
                <a:solidFill>
                  <a:schemeClr val="bg1"/>
                </a:solidFill>
              </a:rPr>
              <a:t>SPA</a:t>
            </a:r>
            <a:r>
              <a:rPr lang="en-US" dirty="0"/>
              <a:t> requests markup and data independently</a:t>
            </a:r>
          </a:p>
          <a:p>
            <a:pPr lvl="1"/>
            <a:r>
              <a:rPr lang="en-US" dirty="0"/>
              <a:t>This is possible thanks to advanced Front-End frameworks</a:t>
            </a:r>
          </a:p>
          <a:p>
            <a:pPr lvl="1"/>
            <a:r>
              <a:rPr lang="en-US" noProof="1"/>
              <a:t>Angular, React, Vue, Blazor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18721-66D0-4354-B0F0-9849A73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A500B-D668-4A91-828D-B5FA803635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BE7FD-A9BB-4C41-A2D8-97EB894FC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Single-Page Applications</a:t>
            </a:r>
          </a:p>
          <a:p>
            <a:pPr lvl="1"/>
            <a:r>
              <a:rPr lang="en-US" dirty="0"/>
              <a:t>SPAs are fast, most resources are loaded only once</a:t>
            </a:r>
          </a:p>
          <a:p>
            <a:pPr lvl="1"/>
            <a:r>
              <a:rPr lang="en-US" dirty="0"/>
              <a:t>Development is simplified and streamlined</a:t>
            </a:r>
          </a:p>
          <a:p>
            <a:pPr lvl="1"/>
            <a:r>
              <a:rPr lang="en-US" dirty="0"/>
              <a:t>Easy to debug with modern browsers</a:t>
            </a:r>
          </a:p>
          <a:p>
            <a:pPr lvl="1"/>
            <a:r>
              <a:rPr lang="en-US" dirty="0"/>
              <a:t>Easy to make a corresponding mobile application</a:t>
            </a:r>
          </a:p>
          <a:p>
            <a:pPr lvl="2"/>
            <a:r>
              <a:rPr lang="en-US" dirty="0"/>
              <a:t>Reusing the same Back-End</a:t>
            </a:r>
          </a:p>
          <a:p>
            <a:pPr lvl="1"/>
            <a:r>
              <a:rPr lang="en-US" dirty="0"/>
              <a:t>Magically-Dynamic page content change</a:t>
            </a:r>
          </a:p>
          <a:p>
            <a:pPr lvl="2"/>
            <a:r>
              <a:rPr lang="en-US" dirty="0"/>
              <a:t>The average users go "woah".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313FB0-EB3C-473C-AF05-92367A65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3F472-0071-4E68-A2CF-825D3C0BB7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9006</TotalTime>
  <Words>2102</Words>
  <Application>Microsoft Office PowerPoint</Application>
  <PresentationFormat>Широк екран</PresentationFormat>
  <Paragraphs>425</Paragraphs>
  <Slides>41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Advanced Topics – Architecture</vt:lpstr>
      <vt:lpstr>Table of Contents</vt:lpstr>
      <vt:lpstr>Have a Question?</vt:lpstr>
      <vt:lpstr>Презентация на PowerPoint</vt:lpstr>
      <vt:lpstr>Web Application Designs</vt:lpstr>
      <vt:lpstr>Web Application Designs</vt:lpstr>
      <vt:lpstr>Web Application Designs</vt:lpstr>
      <vt:lpstr>Web Application Designs</vt:lpstr>
      <vt:lpstr>Web Application Designs</vt:lpstr>
      <vt:lpstr>Web Application Designs</vt:lpstr>
      <vt:lpstr>Презентация на PowerPoint</vt:lpstr>
      <vt:lpstr>Application Architectures</vt:lpstr>
      <vt:lpstr>Application Architectures</vt:lpstr>
      <vt:lpstr>Application Architectures</vt:lpstr>
      <vt:lpstr>Презентация на PowerPoint</vt:lpstr>
      <vt:lpstr>ASP.NET Core MVC vs Razor Pages</vt:lpstr>
      <vt:lpstr>The MVC Approach</vt:lpstr>
      <vt:lpstr>The MVC Approach</vt:lpstr>
      <vt:lpstr>The Razor Pages Approach</vt:lpstr>
      <vt:lpstr>The Razor Pages Approach</vt:lpstr>
      <vt:lpstr>Презентация на PowerPoint</vt:lpstr>
      <vt:lpstr>Auto Mapper</vt:lpstr>
      <vt:lpstr>Auto Mapper</vt:lpstr>
      <vt:lpstr>Auto Mapper (Data &amp; Presentation)</vt:lpstr>
      <vt:lpstr>Auto Mapper (Business Logic)</vt:lpstr>
      <vt:lpstr>Презентация на PowerPoint</vt:lpstr>
      <vt:lpstr>Презентация на PowerPoint</vt:lpstr>
      <vt:lpstr>Repository Pattern</vt:lpstr>
      <vt:lpstr>Repository Pattern</vt:lpstr>
      <vt:lpstr>Презентация на PowerPoint</vt:lpstr>
      <vt:lpstr>Databases &amp; ORMs</vt:lpstr>
      <vt:lpstr>Databases &amp; ORMs</vt:lpstr>
      <vt:lpstr>Databases &amp; ORMs</vt:lpstr>
      <vt:lpstr>Databases &amp; ORMs</vt:lpstr>
      <vt:lpstr>Databases &amp; ORMs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123</cp:lastModifiedBy>
  <cp:revision>4020</cp:revision>
  <dcterms:created xsi:type="dcterms:W3CDTF">2018-05-23T13:08:44Z</dcterms:created>
  <dcterms:modified xsi:type="dcterms:W3CDTF">2018-11-28T06:14:27Z</dcterms:modified>
</cp:coreProperties>
</file>