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71" r:id="rId4"/>
    <p:sldId id="443" r:id="rId5"/>
    <p:sldId id="444" r:id="rId6"/>
    <p:sldId id="445" r:id="rId7"/>
    <p:sldId id="553" r:id="rId8"/>
    <p:sldId id="555" r:id="rId9"/>
    <p:sldId id="554" r:id="rId10"/>
    <p:sldId id="408" r:id="rId11"/>
    <p:sldId id="452" r:id="rId12"/>
    <p:sldId id="469" r:id="rId13"/>
    <p:sldId id="567" r:id="rId14"/>
    <p:sldId id="568" r:id="rId15"/>
    <p:sldId id="556" r:id="rId16"/>
    <p:sldId id="562" r:id="rId17"/>
    <p:sldId id="558" r:id="rId18"/>
    <p:sldId id="559" r:id="rId19"/>
    <p:sldId id="569" r:id="rId20"/>
    <p:sldId id="412" r:id="rId21"/>
    <p:sldId id="463" r:id="rId22"/>
    <p:sldId id="564" r:id="rId23"/>
    <p:sldId id="472" r:id="rId24"/>
    <p:sldId id="570" r:id="rId25"/>
    <p:sldId id="566" r:id="rId26"/>
    <p:sldId id="475" r:id="rId27"/>
    <p:sldId id="476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1"/>
            <p14:sldId id="443"/>
          </p14:sldIdLst>
        </p14:section>
        <p14:section name="Course Objective" id="{EB26D1D8-B62C-4C9C-AA43-34F43C89F880}">
          <p14:sldIdLst>
            <p14:sldId id="444"/>
            <p14:sldId id="445"/>
            <p14:sldId id="553"/>
            <p14:sldId id="555"/>
            <p14:sldId id="554"/>
          </p14:sldIdLst>
        </p14:section>
        <p14:section name="Module Team" id="{4BF9C649-C01D-43C8-A4D0-7C99FA6BD3B0}">
          <p14:sldIdLst>
            <p14:sldId id="408"/>
            <p14:sldId id="452"/>
            <p14:sldId id="469"/>
            <p14:sldId id="567"/>
            <p14:sldId id="568"/>
          </p14:sldIdLst>
        </p14:section>
        <p14:section name="Course Organization" id="{3CD7105D-8AE0-444D-81E1-050BFA8419B6}">
          <p14:sldIdLst>
            <p14:sldId id="556"/>
            <p14:sldId id="562"/>
            <p14:sldId id="558"/>
            <p14:sldId id="559"/>
            <p14:sldId id="569"/>
          </p14:sldIdLst>
        </p14:section>
        <p14:section name="Resources" id="{96CC1CDB-84AB-4B8B-A303-887466D1B82B}">
          <p14:sldIdLst>
            <p14:sldId id="412"/>
            <p14:sldId id="463"/>
            <p14:sldId id="564"/>
          </p14:sldIdLst>
        </p14:section>
        <p14:section name="Conclusion" id="{10E03AB1-9AA8-4E86-9A64-D741901E50A2}">
          <p14:sldIdLst>
            <p14:sldId id="472"/>
            <p14:sldId id="570"/>
            <p14:sldId id="566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234465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533" autoAdjust="0"/>
  </p:normalViewPr>
  <p:slideViewPr>
    <p:cSldViewPr>
      <p:cViewPr varScale="1">
        <p:scale>
          <a:sx n="83" d="100"/>
          <a:sy n="83" d="100"/>
        </p:scale>
        <p:origin x="77" y="17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0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039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4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95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0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9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966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0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19/" TargetMode="External"/><Relationship Id="rId3" Type="http://schemas.openxmlformats.org/officeDocument/2006/relationships/hyperlink" Target="https://softuni.bg/trainings/2355/csharp-web-basics-may-2019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308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3077" y="6201674"/>
            <a:ext cx="2754739" cy="66285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42" y="2024412"/>
            <a:ext cx="4691423" cy="2569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095" y="5251597"/>
            <a:ext cx="1093348" cy="561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91" y="3537152"/>
            <a:ext cx="1831587" cy="1831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3427182"/>
            <a:ext cx="1378505" cy="19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1096" y="1151121"/>
            <a:ext cx="7712116" cy="53738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Nikolay Kostov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000" dirty="0" smtClean="0"/>
              <a:t>Solutions </a:t>
            </a:r>
            <a:r>
              <a:rPr lang="en-US" sz="3000" dirty="0"/>
              <a:t>Architect @ </a:t>
            </a:r>
            <a:r>
              <a:rPr lang="en-US" sz="3000" noProof="1"/>
              <a:t>ZenCodeo</a:t>
            </a:r>
          </a:p>
          <a:p>
            <a:pPr lvl="1"/>
            <a:r>
              <a:rPr lang="en-US" sz="3000" dirty="0"/>
              <a:t>15+ years in the IT</a:t>
            </a:r>
          </a:p>
          <a:p>
            <a:pPr lvl="2"/>
            <a:r>
              <a:rPr lang="en-US" sz="2800" dirty="0"/>
              <a:t>Developer, Manager, Trainer, Architect </a:t>
            </a:r>
          </a:p>
          <a:p>
            <a:pPr lvl="1"/>
            <a:r>
              <a:rPr lang="bg-BG" sz="3000" dirty="0"/>
              <a:t>А</a:t>
            </a:r>
            <a:r>
              <a:rPr lang="en-US" sz="3000" noProof="1"/>
              <a:t>ctive role </a:t>
            </a:r>
            <a:r>
              <a:rPr lang="en-US" sz="3000" dirty="0"/>
              <a:t>in the development of the </a:t>
            </a:r>
            <a:br>
              <a:rPr lang="en-US" sz="3000" dirty="0"/>
            </a:br>
            <a:r>
              <a:rPr lang="en-US" sz="3000" dirty="0"/>
              <a:t>Judge platform - </a:t>
            </a:r>
            <a:r>
              <a:rPr lang="en-US" sz="3000" dirty="0">
                <a:hlinkClick r:id="rId2"/>
              </a:rPr>
              <a:t>https://judge.softuni.bg/</a:t>
            </a:r>
            <a:endParaRPr lang="en-US" sz="3000" dirty="0"/>
          </a:p>
          <a:p>
            <a:pPr lvl="1"/>
            <a:r>
              <a:rPr lang="en-US" sz="3000" dirty="0"/>
              <a:t>Microsoft Certified Trainer</a:t>
            </a:r>
          </a:p>
          <a:p>
            <a:pPr lvl="1"/>
            <a:r>
              <a:rPr lang="en-US" sz="3000" dirty="0"/>
              <a:t>Personal blog: </a:t>
            </a:r>
            <a:r>
              <a:rPr lang="en-US" sz="3000" dirty="0">
                <a:hlinkClick r:id="rId3"/>
              </a:rPr>
              <a:t>nikolay.it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Module Team (Trainers)</a:t>
            </a:r>
            <a:endParaRPr lang="en-US" noProof="1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9412" y="1600200"/>
            <a:ext cx="3804756" cy="3804756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2BE6-EB15-4991-AA85-B516AA5B2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Ivaylo Jelev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Team Leader </a:t>
            </a:r>
            <a:r>
              <a:rPr lang="en-US" noProof="1"/>
              <a:t>@ SoftUni</a:t>
            </a:r>
          </a:p>
          <a:p>
            <a:pPr lvl="1"/>
            <a:r>
              <a:rPr lang="en-US" noProof="1"/>
              <a:t>5+ years in the IT</a:t>
            </a:r>
          </a:p>
          <a:p>
            <a:pPr lvl="1"/>
            <a:r>
              <a:rPr lang="en-US" noProof="1"/>
              <a:t>3+ years as a Technical Trainer @ SoftUni</a:t>
            </a:r>
          </a:p>
          <a:p>
            <a:pPr lvl="1"/>
            <a:r>
              <a:rPr lang="en-US" noProof="1"/>
              <a:t>Professional Problem Creator </a:t>
            </a:r>
            <a:br>
              <a:rPr lang="en-US" noProof="1"/>
            </a:br>
            <a:r>
              <a:rPr lang="en-US" noProof="1"/>
              <a:t>(Exam &amp; Exercise Problems)</a:t>
            </a:r>
          </a:p>
          <a:p>
            <a:pPr lvl="1"/>
            <a:r>
              <a:rPr lang="en-US" noProof="1"/>
              <a:t>Interested in Game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47598-A16E-4FB1-A8AD-C58781C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Team </a:t>
            </a:r>
            <a:r>
              <a:rPr lang="en-US" dirty="0" smtClean="0"/>
              <a:t>(</a:t>
            </a:r>
            <a:r>
              <a:rPr lang="en-US" dirty="0"/>
              <a:t>Trainers)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EB01C-7F57-4F70-A56D-9E5AC86F0C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55B98-FB78-4928-8991-5E884E0479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9520" y="1828800"/>
            <a:ext cx="3842590" cy="3352800"/>
          </a:xfrm>
          <a:prstGeom prst="roundRect">
            <a:avLst>
              <a:gd name="adj" fmla="val 3443"/>
            </a:avLst>
          </a:prstGeom>
        </p:spPr>
      </p:pic>
    </p:spTree>
    <p:extLst>
      <p:ext uri="{BB962C8B-B14F-4D97-AF65-F5344CB8AC3E}">
        <p14:creationId xmlns:p14="http://schemas.microsoft.com/office/powerpoint/2010/main" val="11623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FCE8-6E8C-4FAB-84E4-A5D319059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Mirela Damyanova</a:t>
            </a:r>
          </a:p>
          <a:p>
            <a:pPr lvl="1"/>
            <a:r>
              <a:rPr lang="en-US" noProof="1"/>
              <a:t>Training Assistant @ SoftUni</a:t>
            </a:r>
          </a:p>
          <a:p>
            <a:pPr lvl="1"/>
            <a:r>
              <a:rPr lang="en-US" noProof="1"/>
              <a:t>Graduated Student from SoftUni</a:t>
            </a:r>
          </a:p>
          <a:p>
            <a:pPr lvl="1"/>
            <a:r>
              <a:rPr lang="en-US" noProof="1"/>
              <a:t>Loves helping </a:t>
            </a:r>
            <a:r>
              <a:rPr lang="en-US" noProof="1" smtClean="0"/>
              <a:t>students</a:t>
            </a:r>
          </a:p>
          <a:p>
            <a:pPr lvl="1"/>
            <a:r>
              <a:rPr lang="en-US" noProof="1" smtClean="0"/>
              <a:t>Experience with ASP.NET and Angular 2</a:t>
            </a:r>
            <a:endParaRPr lang="en-US" noProof="1"/>
          </a:p>
          <a:p>
            <a:pPr lvl="1"/>
            <a:r>
              <a:rPr lang="en-US" noProof="1"/>
              <a:t>Interested in Blockchain &amp; Algorithms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24DF9F-3BC8-42B4-92FC-7FA83A4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Team (Materials &amp; Resources)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48351-2469-47BA-9671-4CE00730AC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4D8D7-7D43-4C05-AC14-A409F95D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857375"/>
            <a:ext cx="3143250" cy="3143250"/>
          </a:xfrm>
          <a:prstGeom prst="roundRect">
            <a:avLst>
              <a:gd name="adj" fmla="val 3800"/>
            </a:avLst>
          </a:prstGeom>
        </p:spPr>
      </p:pic>
    </p:spTree>
    <p:extLst>
      <p:ext uri="{BB962C8B-B14F-4D97-AF65-F5344CB8AC3E}">
        <p14:creationId xmlns:p14="http://schemas.microsoft.com/office/powerpoint/2010/main" val="23606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Stoyan Shopov</a:t>
            </a:r>
          </a:p>
          <a:p>
            <a:pPr lvl="1"/>
            <a:r>
              <a:rPr lang="en-GB" noProof="1" smtClean="0"/>
              <a:t>Team Lead @ SoftUni</a:t>
            </a:r>
          </a:p>
          <a:p>
            <a:pPr lvl="1"/>
            <a:r>
              <a:rPr lang="en-GB" noProof="1" smtClean="0"/>
              <a:t>Technical </a:t>
            </a:r>
            <a:r>
              <a:rPr lang="en-GB" noProof="1"/>
              <a:t>Trainer @ </a:t>
            </a:r>
            <a:r>
              <a:rPr lang="en-GB" noProof="1" smtClean="0"/>
              <a:t>SoftUni</a:t>
            </a:r>
            <a:endParaRPr lang="en-GB" noProof="1"/>
          </a:p>
          <a:p>
            <a:pPr lvl="1"/>
            <a:r>
              <a:rPr lang="en-GB" noProof="1"/>
              <a:t>ASP.NET Web </a:t>
            </a:r>
            <a:r>
              <a:rPr lang="en-GB" noProof="1" smtClean="0"/>
              <a:t>Developer</a:t>
            </a:r>
          </a:p>
          <a:p>
            <a:pPr lvl="1"/>
            <a:r>
              <a:rPr lang="en-GB" noProof="1" smtClean="0"/>
              <a:t>Experience with WebForms &amp; WPF</a:t>
            </a:r>
            <a:endParaRPr lang="en-GB" noProof="1"/>
          </a:p>
          <a:p>
            <a:pPr lvl="1"/>
            <a:r>
              <a:rPr lang="en-GB" noProof="1" smtClean="0"/>
              <a:t>Mountain </a:t>
            </a:r>
            <a:r>
              <a:rPr lang="en-GB" noProof="1"/>
              <a:t>lover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Team (Materials &amp; Resources)</a:t>
            </a:r>
            <a:endParaRPr lang="en-GB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0198" y="17526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29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Module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51797" y="2876044"/>
            <a:ext cx="5343215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ASP.NET Core</a:t>
            </a:r>
          </a:p>
          <a:p>
            <a:endParaRPr lang="bg-BG" dirty="0" smtClean="0"/>
          </a:p>
          <a:p>
            <a:r>
              <a:rPr lang="en-US" dirty="0" smtClean="0"/>
              <a:t>7</a:t>
            </a:r>
            <a:r>
              <a:rPr lang="bg-BG" dirty="0" smtClean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4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18 </a:t>
            </a:r>
            <a:r>
              <a:rPr lang="en-US" dirty="0" smtClean="0"/>
              <a:t>credits</a:t>
            </a:r>
            <a:endParaRPr lang="bg-BG" dirty="0" smtClean="0"/>
          </a:p>
          <a:p>
            <a:endParaRPr lang="en-US" dirty="0"/>
          </a:p>
          <a:p>
            <a:r>
              <a:rPr lang="en-US" dirty="0"/>
              <a:t>Start: 17-June-2019</a:t>
            </a:r>
          </a:p>
          <a:p>
            <a:r>
              <a:rPr lang="en-US" dirty="0"/>
              <a:t>Project Defense: </a:t>
            </a:r>
            <a:r>
              <a:rPr lang="en-US" dirty="0" smtClean="0"/>
              <a:t>11-August-2019</a:t>
            </a:r>
          </a:p>
          <a:p>
            <a:r>
              <a:rPr lang="en-US" dirty="0"/>
              <a:t>Re-Take Exam: </a:t>
            </a:r>
            <a:r>
              <a:rPr lang="en-US" dirty="0" smtClean="0"/>
              <a:t>15-September-2019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1249" y="2876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Basics</a:t>
            </a:r>
          </a:p>
          <a:p>
            <a:endParaRPr lang="bg-BG" dirty="0" smtClean="0"/>
          </a:p>
          <a:p>
            <a:r>
              <a:rPr lang="en-US" dirty="0" smtClean="0"/>
              <a:t>5</a:t>
            </a:r>
            <a:r>
              <a:rPr lang="bg-BG" dirty="0" smtClean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4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12 </a:t>
            </a:r>
            <a:r>
              <a:rPr lang="en-US" dirty="0" smtClean="0"/>
              <a:t>credits</a:t>
            </a:r>
            <a:endParaRPr lang="bg-BG" dirty="0" smtClean="0"/>
          </a:p>
          <a:p>
            <a:endParaRPr lang="en-US" dirty="0"/>
          </a:p>
          <a:p>
            <a:r>
              <a:rPr lang="en-US" dirty="0"/>
              <a:t>Start: 13-May-2019</a:t>
            </a:r>
          </a:p>
          <a:p>
            <a:r>
              <a:rPr lang="en-US" dirty="0"/>
              <a:t>Exam: </a:t>
            </a:r>
            <a:r>
              <a:rPr lang="en-US" dirty="0" smtClean="0"/>
              <a:t>16-June-2019</a:t>
            </a:r>
          </a:p>
          <a:p>
            <a:r>
              <a:rPr lang="en-US" dirty="0" smtClean="0"/>
              <a:t>Re-Take Exam: </a:t>
            </a:r>
            <a:r>
              <a:rPr lang="en-US" dirty="0"/>
              <a:t>13-August-2019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13-May-2019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51797" y="1504890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16-June-2019</a:t>
            </a:r>
            <a:endParaRPr lang="en-US" sz="20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1249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3574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1461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592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3862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6513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196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501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44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48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197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7985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530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7612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1797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16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7412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7212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44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16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 smtClean="0"/>
              <a:t>Do </a:t>
            </a:r>
            <a:r>
              <a:rPr lang="en-US" dirty="0"/>
              <a:t>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Mandatory:</a:t>
            </a:r>
          </a:p>
          <a:p>
            <a:pPr lvl="1"/>
            <a:r>
              <a:rPr lang="en-US" sz="3600" dirty="0"/>
              <a:t>Final exam – </a:t>
            </a:r>
            <a:r>
              <a:rPr lang="en-US" sz="3600" dirty="0" smtClean="0"/>
              <a:t>100%</a:t>
            </a:r>
            <a:endParaRPr lang="en-US" sz="3600" dirty="0"/>
          </a:p>
          <a:p>
            <a:pPr>
              <a:spcBef>
                <a:spcPts val="1200"/>
              </a:spcBef>
            </a:pPr>
            <a:r>
              <a:rPr lang="en-US" sz="3600" dirty="0" smtClean="0"/>
              <a:t>Bonuses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Presence in class – 5% </a:t>
            </a:r>
            <a:r>
              <a:rPr lang="en-US" sz="3600" dirty="0" smtClean="0"/>
              <a:t>bonus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1812" y="1905000"/>
            <a:ext cx="92346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https://softuni.bg/trainings/2355/csharp-web-basics-may-2019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333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158401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8012" y="5608793"/>
            <a:ext cx="91584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8"/>
              </a:rPr>
              <a:t>groups/CSharpWebMay2019/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531812" y="4561724"/>
            <a:ext cx="10958928" cy="768084"/>
          </a:xfrm>
        </p:spPr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4948" y="5486400"/>
            <a:ext cx="10958928" cy="499819"/>
          </a:xfrm>
        </p:spPr>
        <p:txBody>
          <a:bodyPr/>
          <a:lstStyle/>
          <a:p>
            <a:r>
              <a:rPr lang="en-US"/>
              <a:t>What We Need Additionally?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7086600" cy="820737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pic>
        <p:nvPicPr>
          <p:cNvPr id="1026" name="Picture 2" descr="Ð ÐµÐ·ÑÐ»ÑÐ°Ñ Ñ Ð¸Ð·Ð¾Ð±ÑÐ°Ð¶ÐµÐ½Ð¸Ðµ Ð·Ð° resources 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2" y="1670106"/>
            <a:ext cx="1752600" cy="21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163128"/>
            <a:ext cx="11998412" cy="288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</a:t>
            </a:r>
            <a:r>
              <a:rPr lang="en-US" dirty="0"/>
              <a:t>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  <a:r>
              <a:rPr lang="bg-BG" dirty="0"/>
              <a:t> </a:t>
            </a:r>
            <a:r>
              <a:rPr lang="en-US" dirty="0"/>
              <a:t>or Mac or Linux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AB60FADE-E7E0-4FCE-A0E2-5E7E3793B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3905784"/>
            <a:ext cx="3733800" cy="2281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44472-A495-4FF7-9D3B-A1F6DA50E8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44" y="4115949"/>
            <a:ext cx="6663280" cy="1860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70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</a:t>
            </a:r>
            <a:r>
              <a:rPr lang="en-US" b="1" dirty="0">
                <a:solidFill>
                  <a:schemeClr val="bg1"/>
                </a:solidFill>
              </a:rPr>
              <a:t>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</a:t>
            </a:r>
            <a:r>
              <a:rPr lang="en-US" b="1" dirty="0">
                <a:solidFill>
                  <a:schemeClr val="bg1"/>
                </a:solidFill>
              </a:rPr>
              <a:t>every day</a:t>
            </a:r>
            <a:r>
              <a:rPr lang="en-US" dirty="0"/>
              <a:t>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Search in Internet &amp; Find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0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68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7" y="5181600"/>
            <a:ext cx="10958928" cy="768084"/>
          </a:xfrm>
        </p:spPr>
        <p:txBody>
          <a:bodyPr/>
          <a:lstStyle/>
          <a:p>
            <a:r>
              <a:rPr lang="en-GB" dirty="0"/>
              <a:t>Course </a:t>
            </a:r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4948" y="6019800"/>
            <a:ext cx="10958928" cy="4998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 Protocol</a:t>
            </a:r>
          </a:p>
          <a:p>
            <a:r>
              <a:rPr lang="en-US" dirty="0"/>
              <a:t>Custom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 smtClean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View </a:t>
            </a:r>
            <a:r>
              <a:rPr lang="en-US" b="1" dirty="0" smtClean="0">
                <a:solidFill>
                  <a:schemeClr val="bg1"/>
                </a:solidFill>
              </a:rPr>
              <a:t>Engine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Authentication </a:t>
            </a:r>
            <a:r>
              <a:rPr lang="en-US" dirty="0"/>
              <a:t>and</a:t>
            </a:r>
            <a:r>
              <a:rPr lang="en-US" b="1" dirty="0" smtClean="0">
                <a:solidFill>
                  <a:schemeClr val="bg1"/>
                </a:solidFill>
              </a:rPr>
              <a:t> Authorization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Essentials of </a:t>
            </a:r>
            <a:r>
              <a:rPr lang="en-US" b="1" dirty="0" smtClean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 smtClean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 smtClean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 smtClean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 </a:t>
            </a:r>
            <a:r>
              <a:rPr lang="en-GB" dirty="0"/>
              <a:t>practical </a:t>
            </a:r>
            <a:r>
              <a:rPr lang="en-GB" dirty="0" smtClean="0"/>
              <a:t>problem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</a:t>
            </a:r>
            <a:r>
              <a:rPr lang="en-US" b="1" dirty="0" smtClean="0">
                <a:solidFill>
                  <a:schemeClr val="bg1"/>
                </a:solidFill>
              </a:rPr>
              <a:t>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 smtClean="0"/>
              <a:t>Custom </a:t>
            </a:r>
            <a:r>
              <a:rPr lang="en-US" b="1" dirty="0" smtClean="0">
                <a:solidFill>
                  <a:schemeClr val="bg1"/>
                </a:solidFill>
              </a:rPr>
              <a:t>MVC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Custom</a:t>
            </a:r>
            <a:r>
              <a:rPr lang="en-US" b="1" dirty="0" smtClean="0">
                <a:solidFill>
                  <a:schemeClr val="bg1"/>
                </a:solidFill>
              </a:rPr>
              <a:t> Web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2"/>
            <a:r>
              <a:rPr lang="en-US" dirty="0" smtClean="0"/>
              <a:t>Part of  the of </a:t>
            </a:r>
            <a:r>
              <a:rPr lang="en-US" b="1" dirty="0" smtClean="0">
                <a:solidFill>
                  <a:schemeClr val="bg1"/>
                </a:solidFill>
              </a:rPr>
              <a:t>Views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Solutions </a:t>
            </a:r>
            <a:r>
              <a:rPr lang="en-US" dirty="0"/>
              <a:t>are </a:t>
            </a:r>
            <a:r>
              <a:rPr lang="en-US" dirty="0" smtClean="0"/>
              <a:t>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</a:t>
            </a: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Exam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6334" y="5105400"/>
            <a:ext cx="10958928" cy="768084"/>
          </a:xfrm>
        </p:spPr>
        <p:txBody>
          <a:bodyPr/>
          <a:lstStyle/>
          <a:p>
            <a:r>
              <a:rPr lang="en-US"/>
              <a:t>The Module Team</a:t>
            </a:r>
          </a:p>
        </p:txBody>
      </p:sp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84" y="817547"/>
            <a:ext cx="3494828" cy="3494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33CB8-3813-490B-9FF9-06CEDD6D3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800130"/>
            <a:ext cx="2143883" cy="26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08F6A-0339-46A8-8B66-CB4852C86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1101" y="800130"/>
            <a:ext cx="2143883" cy="26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867</TotalTime>
  <Words>584</Words>
  <Application>Microsoft Office PowerPoint</Application>
  <PresentationFormat>Custom</PresentationFormat>
  <Paragraphs>164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Web Basics</vt:lpstr>
      <vt:lpstr>Table of Content</vt:lpstr>
      <vt:lpstr>Questions</vt:lpstr>
      <vt:lpstr>PowerPoint Presentation</vt:lpstr>
      <vt:lpstr>C# Web Basics</vt:lpstr>
      <vt:lpstr>ASP.NET Core</vt:lpstr>
      <vt:lpstr>Practical Programming Exam</vt:lpstr>
      <vt:lpstr>PowerPoint Presentation</vt:lpstr>
      <vt:lpstr>PowerPoint Presentation</vt:lpstr>
      <vt:lpstr>Module Team (Trainers)</vt:lpstr>
      <vt:lpstr>Module Team (Trainers)</vt:lpstr>
      <vt:lpstr>Module Team (Materials &amp; Resources)</vt:lpstr>
      <vt:lpstr>Module Team (Materials &amp; Resources)</vt:lpstr>
      <vt:lpstr>PowerPoint Presentation</vt:lpstr>
      <vt:lpstr>C# Web Module at SoftUni – Timeline</vt:lpstr>
      <vt:lpstr>Homework Assignments &amp; Exercises</vt:lpstr>
      <vt:lpstr>Scoring System for the Course</vt:lpstr>
      <vt:lpstr>Course Web Site, Forum and FB Group</vt:lpstr>
      <vt:lpstr>Resources</vt:lpstr>
      <vt:lpstr>Required Software</vt:lpstr>
      <vt:lpstr>Learn to Search in Internet &amp; Find Solutions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Stoyan</cp:lastModifiedBy>
  <cp:revision>291</cp:revision>
  <dcterms:created xsi:type="dcterms:W3CDTF">2014-01-02T17:00:34Z</dcterms:created>
  <dcterms:modified xsi:type="dcterms:W3CDTF">2019-05-13T14:26:15Z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