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74" r:id="rId2"/>
    <p:sldId id="276" r:id="rId3"/>
    <p:sldId id="530" r:id="rId4"/>
    <p:sldId id="483" r:id="rId5"/>
    <p:sldId id="522" r:id="rId6"/>
    <p:sldId id="521" r:id="rId7"/>
    <p:sldId id="488" r:id="rId8"/>
    <p:sldId id="489" r:id="rId9"/>
    <p:sldId id="490" r:id="rId10"/>
    <p:sldId id="484" r:id="rId11"/>
    <p:sldId id="491" r:id="rId12"/>
    <p:sldId id="531" r:id="rId13"/>
    <p:sldId id="532" r:id="rId14"/>
    <p:sldId id="533" r:id="rId15"/>
    <p:sldId id="469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81" r:id="rId24"/>
    <p:sldId id="478" r:id="rId25"/>
    <p:sldId id="482" r:id="rId26"/>
    <p:sldId id="494" r:id="rId27"/>
    <p:sldId id="495" r:id="rId28"/>
    <p:sldId id="496" r:id="rId29"/>
    <p:sldId id="485" r:id="rId30"/>
    <p:sldId id="497" r:id="rId31"/>
    <p:sldId id="501" r:id="rId32"/>
    <p:sldId id="499" r:id="rId33"/>
    <p:sldId id="486" r:id="rId34"/>
    <p:sldId id="502" r:id="rId35"/>
    <p:sldId id="503" r:id="rId36"/>
    <p:sldId id="504" r:id="rId37"/>
    <p:sldId id="505" r:id="rId38"/>
    <p:sldId id="506" r:id="rId39"/>
    <p:sldId id="507" r:id="rId40"/>
    <p:sldId id="509" r:id="rId41"/>
    <p:sldId id="510" r:id="rId42"/>
    <p:sldId id="349" r:id="rId43"/>
    <p:sldId id="528" r:id="rId44"/>
    <p:sldId id="551" r:id="rId45"/>
    <p:sldId id="529" r:id="rId46"/>
    <p:sldId id="4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HTTP Basics" id="{D50B3049-70C2-4A7B-A434-1CA88C6C24CD}">
          <p14:sldIdLst>
            <p14:sldId id="483"/>
            <p14:sldId id="522"/>
            <p14:sldId id="521"/>
            <p14:sldId id="488"/>
            <p14:sldId id="489"/>
            <p14:sldId id="490"/>
          </p14:sldIdLst>
        </p14:section>
        <p14:section name="Developer Tools" id="{E0AEEA01-584D-45CB-AAFD-C8B47DC5FAC8}">
          <p14:sldIdLst>
            <p14:sldId id="484"/>
            <p14:sldId id="491"/>
            <p14:sldId id="531"/>
            <p14:sldId id="532"/>
          </p14:sldIdLst>
        </p14:section>
        <p14:section name="HTML Forms" id="{37804766-A178-4C09-8CD9-6A1C2488B213}">
          <p14:sldIdLst>
            <p14:sldId id="533"/>
            <p14:sldId id="469"/>
            <p14:sldId id="471"/>
            <p14:sldId id="472"/>
            <p14:sldId id="473"/>
          </p14:sldIdLst>
        </p14:section>
        <p14:section name="URL" id="{8690D1C9-23F3-4A45-A47A-B0B5CAB7CA60}">
          <p14:sldIdLst>
            <p14:sldId id="474"/>
            <p14:sldId id="475"/>
            <p14:sldId id="476"/>
            <p14:sldId id="477"/>
            <p14:sldId id="481"/>
            <p14:sldId id="478"/>
          </p14:sldIdLst>
        </p14:section>
        <p14:section name="MIME" id="{22C8F2EE-1110-4C38-B0FE-060ED8A1D5DB}">
          <p14:sldIdLst>
            <p14:sldId id="482"/>
            <p14:sldId id="494"/>
            <p14:sldId id="495"/>
            <p14:sldId id="496"/>
          </p14:sldIdLst>
        </p14:section>
        <p14:section name="HTTP Request" id="{0EBCF037-30E0-4149-8442-B2F2C5D19646}">
          <p14:sldIdLst>
            <p14:sldId id="485"/>
            <p14:sldId id="497"/>
            <p14:sldId id="501"/>
            <p14:sldId id="499"/>
          </p14:sldIdLst>
        </p14:section>
        <p14:section name="HTTP Response" id="{7169BEAA-2F24-4102-ABEC-9707C86880F6}">
          <p14:sldIdLst>
            <p14:sldId id="486"/>
            <p14:sldId id="502"/>
            <p14:sldId id="503"/>
            <p14:sldId id="504"/>
            <p14:sldId id="505"/>
            <p14:sldId id="506"/>
            <p14:sldId id="507"/>
            <p14:sldId id="509"/>
            <p14:sldId id="510"/>
          </p14:sldIdLst>
        </p14:section>
        <p14:section name="Conclusion" id="{10E03AB1-9AA8-4E86-9A64-D741901E50A2}">
          <p14:sldIdLst>
            <p14:sldId id="349"/>
            <p14:sldId id="528"/>
            <p14:sldId id="551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122" d="100"/>
          <a:sy n="122" d="100"/>
        </p:scale>
        <p:origin x="101" y="1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78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2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906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94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41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188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hyperlink" Target="https://developer.mozilla.org/en-US/docs/Too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91.svg"/><Relationship Id="rId5" Type="http://schemas.openxmlformats.org/officeDocument/2006/relationships/image" Target="../media/image85.svg"/><Relationship Id="rId10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openxmlformats.org/officeDocument/2006/relationships/image" Target="../media/image8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utorialspoint.com/http/http_header_fields.ht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91.png"/><Relationship Id="rId26" Type="http://schemas.openxmlformats.org/officeDocument/2006/relationships/image" Target="../media/image94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9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8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8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90.png"/><Relationship Id="rId22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59" y="1994510"/>
            <a:ext cx="4476082" cy="30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5022065"/>
            <a:ext cx="10961783" cy="768084"/>
          </a:xfrm>
        </p:spPr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E6FE8-C4D1-4B8D-B374-556E3FEDD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07678"/>
            <a:ext cx="10961783" cy="499819"/>
          </a:xfrm>
        </p:spPr>
        <p:txBody>
          <a:bodyPr/>
          <a:lstStyle/>
          <a:p>
            <a:r>
              <a:rPr lang="en-US" dirty="0"/>
              <a:t>Tools for Developers</a:t>
            </a: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Chrome Developer Tools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Mozilla Developer Tools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Tools for Developers - Desktop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00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7" y="5059388"/>
            <a:ext cx="10961783" cy="768084"/>
          </a:xfrm>
        </p:spPr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CADDF-3CD8-497B-B760-A3BDD5691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907222"/>
            <a:ext cx="10961783" cy="499819"/>
          </a:xfrm>
        </p:spPr>
        <p:txBody>
          <a:bodyPr/>
          <a:lstStyle/>
          <a:p>
            <a:r>
              <a:rPr lang="en-US" dirty="0"/>
              <a:t>Form Method and Action</a:t>
            </a:r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-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action="home.html"&gt;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224416"/>
            <a:ext cx="3200400" cy="1349479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5385595"/>
            <a:ext cx="2667000" cy="998522"/>
          </a:xfrm>
          <a:prstGeom prst="wedgeRoundRectCallout">
            <a:avLst>
              <a:gd name="adj1" fmla="val -126968"/>
              <a:gd name="adj2" fmla="val -7529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5003407"/>
            <a:ext cx="10961783" cy="768084"/>
          </a:xfr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1B18A-EE7E-48AD-B950-F847A24DF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89020"/>
            <a:ext cx="10961783" cy="499819"/>
          </a:xfrm>
        </p:spPr>
        <p:txBody>
          <a:bodyPr/>
          <a:lstStyle/>
          <a:p>
            <a:r>
              <a:rPr lang="en-US" dirty="0"/>
              <a:t>Uniform Resource Locator</a:t>
            </a:r>
          </a:p>
        </p:txBody>
      </p:sp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78151211-BEC5-494D-AF4C-FEAF8F7F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466" y="1230150"/>
            <a:ext cx="2817068" cy="28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723299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2316438" y="1102801"/>
            <a:ext cx="667008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242818" y="1111084"/>
            <a:ext cx="137160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665473" y="1113400"/>
            <a:ext cx="591223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315244" y="1111084"/>
            <a:ext cx="1738589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165639" y="1119772"/>
            <a:ext cx="1645261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936111" y="1102801"/>
            <a:ext cx="101021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</a:t>
            </a:r>
            <a:r>
              <a:rPr lang="en-US" sz="2800" b="1" dirty="0">
                <a:solidFill>
                  <a:schemeClr val="bg1"/>
                </a:solidFill>
              </a:rPr>
              <a:t>0…65535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3065" y="1163506"/>
            <a:ext cx="7962694" cy="1206761"/>
            <a:chOff x="630062" y="1746843"/>
            <a:chExt cx="7962694" cy="1206761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5" y="1746843"/>
              <a:ext cx="775932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04286" y="2053847"/>
              <a:ext cx="204683" cy="58763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062" y="2553494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332097" y="1649122"/>
              <a:ext cx="241324" cy="138589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4868" y="2551873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/>
                <a:t>Host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3378075" y="2072324"/>
              <a:ext cx="241324" cy="5499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5233" y="2487886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606379" y="1498279"/>
              <a:ext cx="210186" cy="1718715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031" y="2495400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387887" y="1527350"/>
              <a:ext cx="234757" cy="164526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4576" y="2515117"/>
              <a:ext cx="1661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7854758" y="1850004"/>
              <a:ext cx="245016" cy="10102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223" y="2515117"/>
              <a:ext cx="1234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Fragment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</a:t>
            </a:r>
            <a:r>
              <a:rPr lang="en-US"/>
              <a:t>in C# 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</a:t>
            </a: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encoded</a:t>
            </a:r>
            <a:r>
              <a:rPr lang="en-US" sz="3000" dirty="0"/>
              <a:t> according RFC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special meaning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percent 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</p:spTree>
    <p:extLst>
      <p:ext uri="{BB962C8B-B14F-4D97-AF65-F5344CB8AC3E}">
        <p14:creationId xmlns:p14="http://schemas.microsoft.com/office/powerpoint/2010/main" val="20167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 -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84622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00" y="3121736"/>
            <a:ext cx="3133500" cy="1899343"/>
          </a:xfrm>
          <a:prstGeom prst="wedgeRoundRectCallout">
            <a:avLst>
              <a:gd name="adj1" fmla="val -72168"/>
              <a:gd name="adj2" fmla="val 7848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</a:rPr>
              <a:t>Each character is converted to its </a:t>
            </a:r>
            <a:r>
              <a:rPr lang="en-US" b="1" dirty="0"/>
              <a:t>ASCII value</a:t>
            </a:r>
            <a:r>
              <a:rPr lang="en-US" b="1" dirty="0">
                <a:solidFill>
                  <a:schemeClr val="bg2"/>
                </a:solidFill>
              </a:rPr>
              <a:t>, represented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hexadecimal</a:t>
            </a:r>
            <a:r>
              <a:rPr lang="en-US" b="1" dirty="0">
                <a:solidFill>
                  <a:schemeClr val="bg2"/>
                </a:solidFill>
              </a:rPr>
              <a:t> digits</a:t>
            </a:r>
            <a:endParaRPr lang="bg-BG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914" y="376711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</a:t>
            </a:r>
            <a:b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6" y="5362992"/>
            <a:ext cx="3478935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</p:spTree>
    <p:extLst>
      <p:ext uri="{BB962C8B-B14F-4D97-AF65-F5344CB8AC3E}">
        <p14:creationId xmlns:p14="http://schemas.microsoft.com/office/powerpoint/2010/main" val="331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4975418"/>
            <a:ext cx="10961783" cy="768084"/>
          </a:xfrm>
        </p:spPr>
        <p:txBody>
          <a:bodyPr/>
          <a:lstStyle/>
          <a:p>
            <a:r>
              <a:rPr lang="en-US" dirty="0"/>
              <a:t>MIME and Media Types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A6B91-2996-461A-A6EE-A941B9B7F0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61031"/>
            <a:ext cx="10961783" cy="499819"/>
          </a:xfrm>
        </p:spPr>
        <p:txBody>
          <a:bodyPr/>
          <a:lstStyle/>
          <a:p>
            <a:r>
              <a:rPr lang="en-US" dirty="0"/>
              <a:t>Multi-Purpose Internet Mail Extensions</a:t>
            </a:r>
          </a:p>
        </p:txBody>
      </p:sp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14387"/>
              </p:ext>
            </p:extLst>
          </p:nvPr>
        </p:nvGraphicFramePr>
        <p:xfrm>
          <a:off x="1563688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4984746"/>
            <a:ext cx="10961783" cy="768084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B94F4-BE1A-48DB-8C60-8EE971F369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66651"/>
            <a:ext cx="10961783" cy="499819"/>
          </a:xfrm>
        </p:spPr>
        <p:txBody>
          <a:bodyPr/>
          <a:lstStyle/>
          <a:p>
            <a:r>
              <a:rPr lang="en-US" dirty="0"/>
              <a:t>What is a HTTP Request?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Request Method – Example</a:t>
            </a:r>
            <a:endParaRPr lang="bg-BG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379" y="2801050"/>
            <a:ext cx="2971800" cy="555746"/>
          </a:xfrm>
          <a:prstGeom prst="wedgeRoundRectCallout">
            <a:avLst>
              <a:gd name="adj1" fmla="val -101443"/>
              <a:gd name="adj2" fmla="val 5246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614" y="4210960"/>
            <a:ext cx="3562973" cy="555746"/>
          </a:xfrm>
          <a:prstGeom prst="wedgeRoundRectCallout">
            <a:avLst>
              <a:gd name="adj1" fmla="val -128518"/>
              <a:gd name="adj2" fmla="val -866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588" y="5260061"/>
            <a:ext cx="3691022" cy="920690"/>
          </a:xfrm>
          <a:prstGeom prst="wedgeRoundRectCallout">
            <a:avLst>
              <a:gd name="adj1" fmla="val -74992"/>
              <a:gd name="adj2" fmla="val -922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holds the submitted form data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5047725"/>
            <a:ext cx="10961783" cy="768084"/>
          </a:xfrm>
        </p:spPr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A9613-486D-46F1-8A2F-296696F6A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33338"/>
            <a:ext cx="10961783" cy="499819"/>
          </a:xfrm>
        </p:spPr>
        <p:txBody>
          <a:bodyPr/>
          <a:lstStyle/>
          <a:p>
            <a:r>
              <a:rPr lang="en-US" dirty="0"/>
              <a:t>What is a HTTP Response?</a:t>
            </a:r>
          </a:p>
        </p:txBody>
      </p:sp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response message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001" y="990601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577475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680967" y="1631693"/>
            <a:ext cx="3555931" cy="638953"/>
          </a:xfrm>
          <a:prstGeom prst="wedgeRoundRectCallout">
            <a:avLst>
              <a:gd name="adj1" fmla="val -138624"/>
              <a:gd name="adj2" fmla="val -114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92141" y="3452710"/>
            <a:ext cx="2365618" cy="1279472"/>
          </a:xfrm>
          <a:prstGeom prst="wedgeRoundRectCallout">
            <a:avLst>
              <a:gd name="adj1" fmla="val -94175"/>
              <a:gd name="adj2" fmla="val 57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82531" y="2521266"/>
            <a:ext cx="3352800" cy="650304"/>
          </a:xfrm>
          <a:prstGeom prst="wedgeRoundRectCallout">
            <a:avLst>
              <a:gd name="adj1" fmla="val -75128"/>
              <a:gd name="adj2" fmla="val 141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5012735"/>
            <a:ext cx="10961783" cy="768084"/>
          </a:xfrm>
        </p:spPr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80CF8-99D3-44B4-AD21-70414BEE4A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98348"/>
            <a:ext cx="10961783" cy="499819"/>
          </a:xfrm>
        </p:spPr>
        <p:txBody>
          <a:bodyPr/>
          <a:lstStyle/>
          <a:p>
            <a:r>
              <a:rPr lang="en-US" dirty="0"/>
              <a:t>Web Communication Explained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</p:spTree>
    <p:extLst>
      <p:ext uri="{BB962C8B-B14F-4D97-AF65-F5344CB8AC3E}">
        <p14:creationId xmlns:p14="http://schemas.microsoft.com/office/powerpoint/2010/main" val="20779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HTML forms can send 2 types of HTTP</a:t>
            </a:r>
            <a:br>
              <a:rPr lang="en-US" sz="2500" dirty="0">
                <a:solidFill>
                  <a:schemeClr val="bg2"/>
                </a:solidFill>
              </a:rPr>
            </a:br>
            <a:r>
              <a:rPr lang="en-US" sz="2500" dirty="0">
                <a:solidFill>
                  <a:schemeClr val="bg2"/>
                </a:solidFill>
              </a:rPr>
              <a:t>requests: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500" dirty="0">
                <a:solidFill>
                  <a:schemeClr val="bg2"/>
                </a:solidFill>
              </a:rPr>
              <a:t> and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HTTP works with message pairs</a:t>
            </a:r>
            <a:br>
              <a:rPr lang="en-US" sz="2500" dirty="0">
                <a:solidFill>
                  <a:schemeClr val="bg2"/>
                </a:solidFill>
              </a:rPr>
            </a:br>
            <a:r>
              <a:rPr lang="en-US" sz="2500" dirty="0">
                <a:solidFill>
                  <a:schemeClr val="bg2"/>
                </a:solidFill>
              </a:rPr>
              <a:t>called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HTTP request </a:t>
            </a:r>
            <a:r>
              <a:rPr lang="en-US" sz="2500" dirty="0">
                <a:solidFill>
                  <a:schemeClr val="bg2"/>
                </a:solidFill>
              </a:rPr>
              <a:t>and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HTTP 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HTTP headers </a:t>
            </a:r>
            <a:r>
              <a:rPr lang="en-US" sz="2500" dirty="0">
                <a:solidFill>
                  <a:schemeClr val="bg2"/>
                </a:solidFill>
              </a:rPr>
              <a:t>describe the</a:t>
            </a:r>
            <a:br>
              <a:rPr lang="en-US" sz="2500" dirty="0">
                <a:solidFill>
                  <a:schemeClr val="bg2"/>
                </a:solidFill>
              </a:rPr>
            </a:br>
            <a:r>
              <a:rPr lang="en-US" sz="2500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See the most used headers </a:t>
            </a:r>
            <a:r>
              <a:rPr lang="en-US" sz="2500" dirty="0">
                <a:solidFill>
                  <a:schemeClr val="bg2"/>
                </a:solidFill>
                <a:hlinkClick r:id="rId4"/>
              </a:rPr>
              <a:t>here</a:t>
            </a:r>
            <a:endParaRPr lang="en-US" sz="25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The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sz="2500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706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34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indicate the desired action to be performed on the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1175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4090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383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2401" y="4953000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03596" y="1956719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4153</TotalTime>
  <Words>2118</Words>
  <Application>Microsoft Office PowerPoint</Application>
  <PresentationFormat>Widescreen</PresentationFormat>
  <Paragraphs>480</Paragraphs>
  <Slides>46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メイリオ</vt:lpstr>
      <vt:lpstr>Wingdings</vt:lpstr>
      <vt:lpstr>Wingdings 2</vt:lpstr>
      <vt:lpstr>1_SoftUni3_1</vt:lpstr>
      <vt:lpstr>HTTP Protocol</vt:lpstr>
      <vt:lpstr>Table of Contents</vt:lpstr>
      <vt:lpstr>Have a Question?</vt:lpstr>
      <vt:lpstr>PowerPoint Presentation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PowerPoint Presentation</vt:lpstr>
      <vt:lpstr>Tools for Developers – Browser Dev Tools </vt:lpstr>
      <vt:lpstr>Tools for Developers – Browser Add-ons</vt:lpstr>
      <vt:lpstr>HTTP Tools for Developers - Desktop</vt:lpstr>
      <vt:lpstr>PowerPoint Presentation</vt:lpstr>
      <vt:lpstr>HTML Forms - Action Attribute</vt:lpstr>
      <vt:lpstr>HTML Forms – Method Attribute </vt:lpstr>
      <vt:lpstr>HTML Forms – Method Attribute (2)</vt:lpstr>
      <vt:lpstr>URL Encoded Form Data – Example</vt:lpstr>
      <vt:lpstr>PowerPoint Presentation</vt:lpstr>
      <vt:lpstr>Uniform Resource Locator (URL)</vt:lpstr>
      <vt:lpstr>Query String in C# </vt:lpstr>
      <vt:lpstr>URL Encoding</vt:lpstr>
      <vt:lpstr>URL Encoding - Examples</vt:lpstr>
      <vt:lpstr>Valid and Invalid URLs – Examples</vt:lpstr>
      <vt:lpstr>PowerPoint Presentation</vt:lpstr>
      <vt:lpstr>What is MIME?</vt:lpstr>
      <vt:lpstr>Concepts of MIME</vt:lpstr>
      <vt:lpstr>Common MIME Media Types</vt:lpstr>
      <vt:lpstr>PowerPoint Presentation</vt:lpstr>
      <vt:lpstr>HTTP Request Message</vt:lpstr>
      <vt:lpstr>GET Request Method – Example</vt:lpstr>
      <vt:lpstr>POST Request Method – Example</vt:lpstr>
      <vt:lpstr>PowerPoint Presentation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Stoyan</cp:lastModifiedBy>
  <cp:revision>113</cp:revision>
  <dcterms:created xsi:type="dcterms:W3CDTF">2018-05-23T13:08:44Z</dcterms:created>
  <dcterms:modified xsi:type="dcterms:W3CDTF">2019-05-13T14:03:58Z</dcterms:modified>
</cp:coreProperties>
</file>