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C9E11-15E8-479C-B4B2-2C47945C152E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71347-27C5-4B6C-B61A-BCF4AF6CB2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71347-27C5-4B6C-B61A-BCF4AF6CB23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CBDEF60-742E-4E1C-BA6F-F3330F27D52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B232BFD-1AF5-45C8-B6FE-F1381180FF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DEF60-742E-4E1C-BA6F-F3330F27D52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32BFD-1AF5-45C8-B6FE-F1381180F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CBDEF60-742E-4E1C-BA6F-F3330F27D52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232BFD-1AF5-45C8-B6FE-F1381180F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DEF60-742E-4E1C-BA6F-F3330F27D52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32BFD-1AF5-45C8-B6FE-F1381180F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CBDEF60-742E-4E1C-BA6F-F3330F27D52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5B232BFD-1AF5-45C8-B6FE-F1381180FF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DEF60-742E-4E1C-BA6F-F3330F27D52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32BFD-1AF5-45C8-B6FE-F1381180F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DEF60-742E-4E1C-BA6F-F3330F27D52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32BFD-1AF5-45C8-B6FE-F1381180F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DEF60-742E-4E1C-BA6F-F3330F27D52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32BFD-1AF5-45C8-B6FE-F1381180F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CBDEF60-742E-4E1C-BA6F-F3330F27D52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32BFD-1AF5-45C8-B6FE-F1381180F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DEF60-742E-4E1C-BA6F-F3330F27D52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32BFD-1AF5-45C8-B6FE-F1381180F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DEF60-742E-4E1C-BA6F-F3330F27D52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32BFD-1AF5-45C8-B6FE-F1381180FF7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CBDEF60-742E-4E1C-BA6F-F3330F27D52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B232BFD-1AF5-45C8-B6FE-F1381180FF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CA" sz="3000" dirty="0" smtClean="0"/>
              <a:t>University of Toronto Data Visualization Boot Camp:</a:t>
            </a:r>
            <a:br>
              <a:rPr lang="en-CA" sz="3000" dirty="0" smtClean="0"/>
            </a:br>
            <a:r>
              <a:rPr lang="en-CA" sz="3000" dirty="0" smtClean="0"/>
              <a:t>FACTORS IMPACTING CONSUMER SPENDING ON AIRBNB IN THE UNITED STATES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Alyshia</a:t>
            </a:r>
            <a:r>
              <a:rPr lang="en-US" dirty="0"/>
              <a:t> </a:t>
            </a:r>
            <a:r>
              <a:rPr lang="en-US" dirty="0" err="1"/>
              <a:t>Kiczma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Arshdeep</a:t>
            </a:r>
            <a:r>
              <a:rPr lang="en-US" dirty="0" smtClean="0"/>
              <a:t> </a:t>
            </a:r>
            <a:r>
              <a:rPr lang="en-US" dirty="0" err="1" smtClean="0"/>
              <a:t>Khurana</a:t>
            </a:r>
            <a:endParaRPr lang="en-US" dirty="0" smtClean="0"/>
          </a:p>
          <a:p>
            <a:r>
              <a:rPr lang="en-US" dirty="0" err="1" smtClean="0"/>
              <a:t>Nasir</a:t>
            </a:r>
            <a:r>
              <a:rPr lang="en-US" dirty="0" smtClean="0"/>
              <a:t> </a:t>
            </a:r>
            <a:r>
              <a:rPr lang="en-US" dirty="0" err="1" smtClean="0"/>
              <a:t>Qadri</a:t>
            </a:r>
            <a:endParaRPr lang="en-US" dirty="0" smtClean="0"/>
          </a:p>
          <a:p>
            <a:r>
              <a:rPr lang="en-US" dirty="0" err="1" smtClean="0"/>
              <a:t>Kaylyn</a:t>
            </a:r>
            <a:r>
              <a:rPr lang="en-US" dirty="0" smtClean="0"/>
              <a:t> </a:t>
            </a:r>
            <a:r>
              <a:rPr lang="en-US" dirty="0"/>
              <a:t>Valdez-Scott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Do Minimum Nights of a Listing impact the price</a:t>
            </a:r>
            <a:endParaRPr 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40968"/>
            <a:ext cx="4320480" cy="3427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9" y="1412776"/>
            <a:ext cx="3960440" cy="330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Our team was hired by </a:t>
            </a:r>
            <a:r>
              <a:rPr lang="en-CA" dirty="0" err="1" smtClean="0"/>
              <a:t>Airbnb</a:t>
            </a:r>
            <a:r>
              <a:rPr lang="en-CA" dirty="0" smtClean="0"/>
              <a:t> to analyze various factors and determine any impacts on customer spending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Do different neighbourhoods or neighbourhood groups differ in price</a:t>
            </a:r>
            <a:r>
              <a:rPr lang="en-CA" dirty="0" smtClean="0"/>
              <a:t>?</a:t>
            </a:r>
          </a:p>
          <a:p>
            <a:r>
              <a:rPr lang="en-CA" dirty="0" smtClean="0"/>
              <a:t>Does the verification of the host impact the price of the listing?</a:t>
            </a:r>
          </a:p>
          <a:p>
            <a:r>
              <a:rPr lang="en-CA" dirty="0" smtClean="0"/>
              <a:t>Does Construction year of the property impact the price of the listing?</a:t>
            </a:r>
          </a:p>
          <a:p>
            <a:r>
              <a:rPr lang="en-CA" dirty="0" smtClean="0"/>
              <a:t>How prevalent are cancellation policies and do they impact the listing?</a:t>
            </a:r>
          </a:p>
          <a:p>
            <a:r>
              <a:rPr lang="en-CA" sz="2800" dirty="0" smtClean="0"/>
              <a:t>Do </a:t>
            </a:r>
            <a:r>
              <a:rPr lang="en-CA" sz="2800" dirty="0" smtClean="0"/>
              <a:t>number of reviews differ based on room type? Does the review rate number impact the price?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980728"/>
            <a:ext cx="7239000" cy="660688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Do different neighbourhoods or neighbourhood groups differ in price?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44824"/>
            <a:ext cx="3511475" cy="325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1520" y="5157192"/>
          <a:ext cx="2235200" cy="1143000"/>
        </p:xfrm>
        <a:graphic>
          <a:graphicData uri="http://schemas.openxmlformats.org/drawingml/2006/table">
            <a:tbl>
              <a:tblPr/>
              <a:tblGrid>
                <a:gridCol w="1536700"/>
                <a:gridCol w="6985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Neighbourhood Group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Price ($)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Bronx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629.73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Brooklyn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627.21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Manhattan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623.09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Queens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630.68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Staten Island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623.01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1988840"/>
            <a:ext cx="4904508" cy="486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Does having a verified host impact price?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396441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Does construction year impact price</a:t>
            </a:r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1"/>
            <a:ext cx="4556533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55576" y="5229200"/>
          <a:ext cx="6096001" cy="922806"/>
        </p:xfrm>
        <a:graphic>
          <a:graphicData uri="http://schemas.openxmlformats.org/drawingml/2006/table">
            <a:tbl>
              <a:tblPr/>
              <a:tblGrid>
                <a:gridCol w="1066187"/>
                <a:gridCol w="1108205"/>
                <a:gridCol w="1078442"/>
                <a:gridCol w="952391"/>
                <a:gridCol w="952391"/>
                <a:gridCol w="938385"/>
              </a:tblGrid>
              <a:tr h="115614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Construction Year Median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Construction Year Variance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Construction Year Std Dev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Construction Year SEM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Construction Year Max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Construction Year Min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1345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34.373862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5.862923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0.121933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2022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2003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1345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2013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33.145421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5.757206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0.030689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2022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2003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345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32.878289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5.733959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0.03058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2022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2003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1345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34.023267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5.832947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0.054874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2022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2003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345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2011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34.271451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5.854182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0.202592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2022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2003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1345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2010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NaN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NaN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NaN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2010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2010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Room Type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188640"/>
            <a:ext cx="4052987" cy="3165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356992"/>
            <a:ext cx="4312772" cy="321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400" dirty="0" smtClean="0"/>
              <a:t>do number of reviews differ based on room type? Does the review rate number impact the price?</a:t>
            </a:r>
            <a:endParaRPr lang="en-US" sz="24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780928"/>
            <a:ext cx="4847905" cy="3672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1268760"/>
            <a:ext cx="3131031" cy="2445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3861048"/>
            <a:ext cx="3240360" cy="2828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How prevalent is a cancellation policy?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4230046" cy="36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1080</TotalTime>
  <Words>236</Words>
  <Application>Microsoft Office PowerPoint</Application>
  <PresentationFormat>On-screen Show (4:3)</PresentationFormat>
  <Paragraphs>75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University of Toronto Data Visualization Boot Camp: FACTORS IMPACTING CONSUMER SPENDING ON AIRBNB IN THE UNITED STATES</vt:lpstr>
      <vt:lpstr>Project description</vt:lpstr>
      <vt:lpstr>Questions of Interest</vt:lpstr>
      <vt:lpstr>Do different neighbourhoods or neighbourhood groups differ in price?</vt:lpstr>
      <vt:lpstr>Does having a verified host impact price?</vt:lpstr>
      <vt:lpstr>Does construction year impact price</vt:lpstr>
      <vt:lpstr>Room Type</vt:lpstr>
      <vt:lpstr>do number of reviews differ based on room type? Does the review rate number impact the price?</vt:lpstr>
      <vt:lpstr>How prevalent is a cancellation policy?</vt:lpstr>
      <vt:lpstr>Do Minimum Nights of a Listing impact the price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Toronto Data Visualization Boot Camp: FACTORS IMPACTING CONSUMER SPENDING ON AIRBNB IN THE UNITED STATES</dc:title>
  <dc:creator>USER</dc:creator>
  <cp:lastModifiedBy>USER</cp:lastModifiedBy>
  <cp:revision>1</cp:revision>
  <dcterms:created xsi:type="dcterms:W3CDTF">2023-10-08T20:24:09Z</dcterms:created>
  <dcterms:modified xsi:type="dcterms:W3CDTF">2023-10-09T14:24:47Z</dcterms:modified>
</cp:coreProperties>
</file>