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8" r:id="rId1"/>
  </p:sldMasterIdLst>
  <p:notesMasterIdLst>
    <p:notesMasterId r:id="rId35"/>
  </p:notesMasterIdLst>
  <p:handoutMasterIdLst>
    <p:handoutMasterId r:id="rId36"/>
  </p:handoutMasterIdLst>
  <p:sldIdLst>
    <p:sldId id="888" r:id="rId2"/>
    <p:sldId id="887" r:id="rId3"/>
    <p:sldId id="941" r:id="rId4"/>
    <p:sldId id="892" r:id="rId5"/>
    <p:sldId id="956" r:id="rId6"/>
    <p:sldId id="957" r:id="rId7"/>
    <p:sldId id="958" r:id="rId8"/>
    <p:sldId id="983" r:id="rId9"/>
    <p:sldId id="984" r:id="rId10"/>
    <p:sldId id="959" r:id="rId11"/>
    <p:sldId id="960" r:id="rId12"/>
    <p:sldId id="961" r:id="rId13"/>
    <p:sldId id="962" r:id="rId14"/>
    <p:sldId id="963" r:id="rId15"/>
    <p:sldId id="964" r:id="rId16"/>
    <p:sldId id="965" r:id="rId17"/>
    <p:sldId id="982" r:id="rId18"/>
    <p:sldId id="966" r:id="rId19"/>
    <p:sldId id="981" r:id="rId20"/>
    <p:sldId id="967" r:id="rId21"/>
    <p:sldId id="968" r:id="rId22"/>
    <p:sldId id="969" r:id="rId23"/>
    <p:sldId id="970" r:id="rId24"/>
    <p:sldId id="974" r:id="rId25"/>
    <p:sldId id="972" r:id="rId26"/>
    <p:sldId id="973" r:id="rId27"/>
    <p:sldId id="975" r:id="rId28"/>
    <p:sldId id="976" r:id="rId29"/>
    <p:sldId id="977" r:id="rId30"/>
    <p:sldId id="978" r:id="rId31"/>
    <p:sldId id="980" r:id="rId32"/>
    <p:sldId id="979" r:id="rId33"/>
    <p:sldId id="620" r:id="rId34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orient="horz" pos="2052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orient="horz" pos="1041">
          <p15:clr>
            <a:srgbClr val="A4A3A4"/>
          </p15:clr>
        </p15:guide>
        <p15:guide id="5" orient="horz" pos="943">
          <p15:clr>
            <a:srgbClr val="A4A3A4"/>
          </p15:clr>
        </p15:guide>
        <p15:guide id="6" orient="horz" pos="1658">
          <p15:clr>
            <a:srgbClr val="A4A3A4"/>
          </p15:clr>
        </p15:guide>
        <p15:guide id="7" orient="horz" pos="3123">
          <p15:clr>
            <a:srgbClr val="A4A3A4"/>
          </p15:clr>
        </p15:guide>
        <p15:guide id="8" orient="horz" pos="1201">
          <p15:clr>
            <a:srgbClr val="A4A3A4"/>
          </p15:clr>
        </p15:guide>
        <p15:guide id="9" orient="horz" pos="1908">
          <p15:clr>
            <a:srgbClr val="A4A3A4"/>
          </p15:clr>
        </p15:guide>
        <p15:guide id="10" orient="horz" pos="3829">
          <p15:clr>
            <a:srgbClr val="A4A3A4"/>
          </p15:clr>
        </p15:guide>
        <p15:guide id="11" orient="horz" pos="102">
          <p15:clr>
            <a:srgbClr val="A4A3A4"/>
          </p15:clr>
        </p15:guide>
        <p15:guide id="12" pos="295">
          <p15:clr>
            <a:srgbClr val="A4A3A4"/>
          </p15:clr>
        </p15:guide>
        <p15:guide id="13" pos="5522">
          <p15:clr>
            <a:srgbClr val="A4A3A4"/>
          </p15:clr>
        </p15:guide>
        <p15:guide id="14" pos="2879">
          <p15:clr>
            <a:srgbClr val="A4A3A4"/>
          </p15:clr>
        </p15:guide>
        <p15:guide id="15" pos="379">
          <p15:clr>
            <a:srgbClr val="A4A3A4"/>
          </p15:clr>
        </p15:guide>
        <p15:guide id="16" pos="3005">
          <p15:clr>
            <a:srgbClr val="A4A3A4"/>
          </p15:clr>
        </p15:guide>
        <p15:guide id="17" pos="5444">
          <p15:clr>
            <a:srgbClr val="A4A3A4"/>
          </p15:clr>
        </p15:guide>
        <p15:guide id="18" pos="27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D1282E"/>
    <a:srgbClr val="FF8181"/>
    <a:srgbClr val="FFF8E1"/>
    <a:srgbClr val="FFE89F"/>
    <a:srgbClr val="FF7171"/>
    <a:srgbClr val="FFEFBD"/>
    <a:srgbClr val="FFDDDD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7454" autoAdjust="0"/>
  </p:normalViewPr>
  <p:slideViewPr>
    <p:cSldViewPr snapToGrid="0" showGuides="1">
      <p:cViewPr varScale="1">
        <p:scale>
          <a:sx n="111" d="100"/>
          <a:sy n="111" d="100"/>
        </p:scale>
        <p:origin x="1236" y="102"/>
      </p:cViewPr>
      <p:guideLst>
        <p:guide orient="horz" pos="4201"/>
        <p:guide orient="horz" pos="2052"/>
        <p:guide orient="horz" pos="4319"/>
        <p:guide orient="horz" pos="1041"/>
        <p:guide orient="horz" pos="943"/>
        <p:guide orient="horz" pos="1658"/>
        <p:guide orient="horz" pos="3123"/>
        <p:guide orient="horz" pos="1201"/>
        <p:guide orient="horz" pos="1908"/>
        <p:guide orient="horz" pos="3829"/>
        <p:guide orient="horz" pos="102"/>
        <p:guide pos="295"/>
        <p:guide pos="5522"/>
        <p:guide pos="2879"/>
        <p:guide pos="379"/>
        <p:guide pos="3005"/>
        <p:guide pos="5444"/>
        <p:guide pos="27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3954" y="-9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3FE8B-1F4B-417E-A85F-0D9EE02F284E}" type="datetimeFigureOut">
              <a:rPr lang="ko-KR" altLang="en-US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2020-09-14</a:t>
            </a:fld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E7558-2454-4CFC-A30E-3D96B20E4F65}" type="slidenum">
              <a:rPr lang="ko-KR" altLang="en-US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‹#›</a:t>
            </a:fld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982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fld id="{60D0C20E-E2A2-4DAC-94FC-D93F08088004}" type="datetimeFigureOut">
              <a:rPr lang="ko-KR" altLang="en-US" smtClean="0"/>
              <a:pPr/>
              <a:t>2020-09-14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fld id="{7428A859-4D1A-4EEB-8624-E8BA2757BC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3457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003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933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785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489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994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967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331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22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73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628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32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421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844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186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600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479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419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490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0942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4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7038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07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411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111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773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4491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85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41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444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078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05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758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8A859-4D1A-4EEB-8624-E8BA2757BC6E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93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633" y="337130"/>
            <a:ext cx="6262007" cy="1595237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457646" y="6460072"/>
            <a:ext cx="4572000" cy="209288"/>
          </a:xfrm>
          <a:prstGeom prst="rect">
            <a:avLst/>
          </a:prstGeom>
        </p:spPr>
        <p:txBody>
          <a:bodyPr lIns="91425" tIns="45713" rIns="91425" bIns="45713">
            <a:spAutoFit/>
          </a:bodyPr>
          <a:lstStyle/>
          <a:p>
            <a:pPr algn="l" eaLnBrk="0" fontAlgn="base" latinLnBrk="0" hangingPunct="0">
              <a:lnSpc>
                <a:spcPct val="95000"/>
              </a:lnSpc>
              <a:spcBef>
                <a:spcPct val="0"/>
              </a:spcBef>
            </a:pPr>
            <a:r>
              <a:rPr kumimoji="0"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COPYRIGHT © NASMEDIA INC. ALL RIGHTS RESERVED.</a:t>
            </a:r>
            <a:endParaRPr kumimoji="0" lang="en-US" altLang="ko-KR" sz="800" b="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457646" y="1759150"/>
            <a:ext cx="7772400" cy="1010543"/>
          </a:xfrm>
        </p:spPr>
        <p:txBody>
          <a:bodyPr>
            <a:normAutofit/>
          </a:bodyPr>
          <a:lstStyle>
            <a:lvl1pPr algn="l" latinLnBrk="0">
              <a:defRPr sz="4200" b="1" baseline="0">
                <a:solidFill>
                  <a:schemeClr val="tx1"/>
                </a:solidFill>
                <a:latin typeface="Arial Black" pitchFamily="34" charset="0"/>
                <a:ea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457646" y="2795564"/>
            <a:ext cx="6400800" cy="55091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sz="2000" b="1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 Unicode MS" panose="020B0604020202020204" pitchFamily="50" charset="-127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0" name="Rectangle 6"/>
          <p:cNvSpPr/>
          <p:nvPr userDrawn="1"/>
        </p:nvSpPr>
        <p:spPr>
          <a:xfrm>
            <a:off x="8949765" y="0"/>
            <a:ext cx="203200" cy="1497013"/>
          </a:xfrm>
          <a:prstGeom prst="rect">
            <a:avLst/>
          </a:prstGeom>
          <a:solidFill>
            <a:srgbClr val="D1282E"/>
          </a:solidFill>
          <a:ln w="28575" cap="flat" cmpd="sng" algn="ctr">
            <a:noFill/>
            <a:prstDash val="solid"/>
          </a:ln>
          <a:effectLst/>
        </p:spPr>
        <p:txBody>
          <a:bodyPr lIns="130046" tIns="65023" rIns="130046" bIns="65023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+mn-cs"/>
            </a:endParaRPr>
          </a:p>
        </p:txBody>
      </p:sp>
      <p:sp>
        <p:nvSpPr>
          <p:cNvPr id="14" name="Rectangle 7"/>
          <p:cNvSpPr/>
          <p:nvPr userDrawn="1"/>
        </p:nvSpPr>
        <p:spPr>
          <a:xfrm>
            <a:off x="8949765" y="1497013"/>
            <a:ext cx="203200" cy="5360987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lIns="130046" tIns="65023" rIns="130046" bIns="65023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75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텍스트 개체 틀 19"/>
          <p:cNvSpPr>
            <a:spLocks noGrp="1"/>
          </p:cNvSpPr>
          <p:nvPr>
            <p:ph type="body" sz="quarter" idx="10"/>
          </p:nvPr>
        </p:nvSpPr>
        <p:spPr>
          <a:xfrm>
            <a:off x="469082" y="1906588"/>
            <a:ext cx="5399087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400050" indent="-400050" algn="l" latinLnBrk="0">
              <a:lnSpc>
                <a:spcPct val="150000"/>
              </a:lnSpc>
              <a:buFont typeface="+mj-lt"/>
              <a:buAutoNum type="romanUcPeriod"/>
              <a:defRPr sz="1600" b="1" baseline="0">
                <a:latin typeface="Arial" panose="020B0604020202020204" pitchFamily="34" charset="0"/>
                <a:ea typeface="Arial Unicode MS" panose="020B0604020202020204" pitchFamily="50" charset="-127"/>
              </a:defRPr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18" name="직선 연결선 17"/>
          <p:cNvCxnSpPr/>
          <p:nvPr userDrawn="1"/>
        </p:nvCxnSpPr>
        <p:spPr>
          <a:xfrm flipV="1">
            <a:off x="467547" y="1497013"/>
            <a:ext cx="8174803" cy="1"/>
          </a:xfrm>
          <a:prstGeom prst="line">
            <a:avLst/>
          </a:prstGeom>
          <a:ln w="6350">
            <a:solidFill>
              <a:srgbClr val="D128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457647" y="152922"/>
            <a:ext cx="5790902" cy="1316012"/>
          </a:xfrm>
          <a:prstGeom prst="rect">
            <a:avLst/>
          </a:prstGeom>
        </p:spPr>
        <p:txBody>
          <a:bodyPr vert="horz" lIns="91430" tIns="45716" rIns="91430" bIns="45716" rtlCol="0" anchor="b">
            <a:normAutofit/>
          </a:bodyPr>
          <a:lstStyle>
            <a:lvl1pPr algn="ctr" defTabSz="1300460" rtl="0" eaLnBrk="1" latinLnBrk="1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baseline="0" dirty="0" smtClean="0">
                <a:solidFill>
                  <a:srgbClr val="D1282E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itchFamily="34" charset="0"/>
              </a:rPr>
              <a:t>목차</a:t>
            </a:r>
          </a:p>
        </p:txBody>
      </p:sp>
      <p:sp>
        <p:nvSpPr>
          <p:cNvPr id="14" name="Rectangle 6"/>
          <p:cNvSpPr/>
          <p:nvPr userDrawn="1"/>
        </p:nvSpPr>
        <p:spPr>
          <a:xfrm>
            <a:off x="8949765" y="0"/>
            <a:ext cx="203200" cy="1497013"/>
          </a:xfrm>
          <a:prstGeom prst="rect">
            <a:avLst/>
          </a:prstGeom>
          <a:solidFill>
            <a:srgbClr val="D1282E"/>
          </a:solidFill>
          <a:ln w="28575" cap="flat" cmpd="sng" algn="ctr">
            <a:noFill/>
            <a:prstDash val="solid"/>
          </a:ln>
          <a:effectLst/>
        </p:spPr>
        <p:txBody>
          <a:bodyPr lIns="130046" tIns="65023" rIns="130046" bIns="65023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+mn-cs"/>
            </a:endParaRPr>
          </a:p>
        </p:txBody>
      </p:sp>
      <p:sp>
        <p:nvSpPr>
          <p:cNvPr id="17" name="Rectangle 7"/>
          <p:cNvSpPr/>
          <p:nvPr userDrawn="1"/>
        </p:nvSpPr>
        <p:spPr>
          <a:xfrm>
            <a:off x="8949765" y="1497013"/>
            <a:ext cx="203200" cy="5360987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lIns="130046" tIns="65023" rIns="130046" bIns="65023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6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468314" y="1068829"/>
            <a:ext cx="8174036" cy="40010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538163" indent="-538163" algn="l" latinLnBrk="0">
              <a:buNone/>
              <a:defRPr sz="2000" b="1" baseline="0">
                <a:solidFill>
                  <a:srgbClr val="D1282E"/>
                </a:solidFill>
                <a:latin typeface="Arial" panose="020B0604020202020204" pitchFamily="34" charset="0"/>
                <a:ea typeface="Arial Unicode MS" panose="020B0604020202020204" pitchFamily="50" charset="-127"/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468313" y="1906588"/>
            <a:ext cx="8280400" cy="4402732"/>
          </a:xfrm>
        </p:spPr>
        <p:txBody>
          <a:bodyPr>
            <a:normAutofit/>
          </a:bodyPr>
          <a:lstStyle>
            <a:lvl1pPr marL="268288" indent="-268288" eaLnBrk="0" latinLnBrk="0" hangingPunct="0">
              <a:spcBef>
                <a:spcPts val="800"/>
              </a:spcBef>
              <a:buFont typeface="Wingdings" pitchFamily="2" charset="2"/>
              <a:buChar char="Ø"/>
              <a:defRPr sz="1400" b="1" baseline="0">
                <a:latin typeface="Arial" panose="020B0604020202020204" pitchFamily="34" charset="0"/>
                <a:ea typeface="Arial Unicode MS" panose="020B0604020202020204" pitchFamily="50" charset="-127"/>
              </a:defRPr>
            </a:lvl1pPr>
            <a:lvl2pPr marL="561514" indent="-179973" eaLnBrk="0" latinLnBrk="0" hangingPunct="0">
              <a:spcBef>
                <a:spcPts val="800"/>
              </a:spcBef>
              <a:buFont typeface="Arial" pitchFamily="34" charset="0"/>
              <a:buChar char="•"/>
              <a:defRPr sz="1200" baseline="0">
                <a:latin typeface="Arial" panose="020B0604020202020204" pitchFamily="34" charset="0"/>
                <a:ea typeface="Arial Unicode MS" panose="020B0604020202020204" pitchFamily="50" charset="-127"/>
              </a:defRPr>
            </a:lvl2pPr>
            <a:lvl3pPr marL="928657" indent="-143979" eaLnBrk="0" latinLnBrk="0" hangingPunct="0">
              <a:spcBef>
                <a:spcPts val="800"/>
              </a:spcBef>
              <a:buFont typeface="Arial" pitchFamily="34" charset="0"/>
              <a:buChar char="-"/>
              <a:defRPr sz="1200" baseline="0">
                <a:latin typeface="Arial" panose="020B0604020202020204" pitchFamily="34" charset="0"/>
                <a:ea typeface="Arial Unicode MS" panose="020B0604020202020204" pitchFamily="50" charset="-127"/>
              </a:defRPr>
            </a:lvl3pPr>
            <a:lvl4pPr marL="1344613" indent="-157163" eaLnBrk="0" latinLnBrk="0" hangingPunct="0">
              <a:spcBef>
                <a:spcPts val="800"/>
              </a:spcBef>
              <a:buFont typeface="Vrinda" pitchFamily="34" charset="0"/>
              <a:buChar char="»"/>
              <a:defRPr sz="1200" baseline="0">
                <a:latin typeface="Arial" panose="020B0604020202020204" pitchFamily="34" charset="0"/>
                <a:ea typeface="Arial Unicode MS" panose="020B0604020202020204" pitchFamily="50" charset="-127"/>
              </a:defRPr>
            </a:lvl4pPr>
            <a:lvl5pPr marL="1763730" indent="-161975">
              <a:defRPr baseline="0">
                <a:latin typeface="Arial" pitchFamily="34" charset="0"/>
                <a:ea typeface="돋움" pitchFamily="50" charset="-127"/>
              </a:defRPr>
            </a:lvl5pPr>
            <a:lvl6pPr>
              <a:buFont typeface="Wingdings" pitchFamily="2" charset="2"/>
              <a:buChar char="ü"/>
              <a:defRPr sz="1400"/>
            </a:lvl6pPr>
            <a:lvl7pPr>
              <a:buFont typeface="Wingdings" pitchFamily="2" charset="2"/>
              <a:buChar char="Ø"/>
              <a:defRPr sz="1400"/>
            </a:lvl7pPr>
            <a:lvl8pPr>
              <a:buFont typeface="Wingdings" pitchFamily="2" charset="2"/>
              <a:buChar char="v"/>
              <a:defRPr sz="1400"/>
            </a:lvl8pPr>
            <a:lvl9pPr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686055" y="6309323"/>
            <a:ext cx="1080120" cy="365125"/>
          </a:xfrm>
          <a:prstGeom prst="rect">
            <a:avLst/>
          </a:prstGeom>
          <a:noFill/>
        </p:spPr>
        <p:txBody>
          <a:bodyPr wrap="square" lIns="91425" tIns="45713" rIns="91425" bIns="45713" rtlCol="0" anchor="ctr">
            <a:noAutofit/>
          </a:bodyPr>
          <a:lstStyle/>
          <a:p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 Unicode MS" panose="020B0604020202020204" pitchFamily="50" charset="-127"/>
              </a:rPr>
              <a:t>www.admixer.co.kr</a:t>
            </a:r>
            <a:endParaRPr lang="ko-KR" altLang="en-US" sz="800" baseline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3576638" y="6309323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25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D3D611-A4F3-42FF-AE49-70BA7D2AEC16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50" charset="-127"/>
                <a:cs typeface="+mn-cs"/>
              </a:rPr>
              <a:pPr marL="0" marR="0" lvl="0" indent="0" algn="ctr" defTabSz="91425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50" charset="-127"/>
              <a:cs typeface="+mn-cs"/>
            </a:endParaRPr>
          </a:p>
        </p:txBody>
      </p:sp>
      <p:sp>
        <p:nvSpPr>
          <p:cNvPr id="23" name="Rectangle 6"/>
          <p:cNvSpPr/>
          <p:nvPr userDrawn="1"/>
        </p:nvSpPr>
        <p:spPr>
          <a:xfrm>
            <a:off x="8949765" y="0"/>
            <a:ext cx="203200" cy="1497013"/>
          </a:xfrm>
          <a:prstGeom prst="rect">
            <a:avLst/>
          </a:prstGeom>
          <a:solidFill>
            <a:srgbClr val="D1282E"/>
          </a:solidFill>
          <a:ln w="28575" cap="flat" cmpd="sng" algn="ctr">
            <a:noFill/>
            <a:prstDash val="solid"/>
          </a:ln>
          <a:effectLst/>
        </p:spPr>
        <p:txBody>
          <a:bodyPr lIns="130046" tIns="65023" rIns="130046" bIns="65023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+mn-cs"/>
            </a:endParaRPr>
          </a:p>
        </p:txBody>
      </p:sp>
      <p:sp>
        <p:nvSpPr>
          <p:cNvPr id="24" name="Rectangle 7"/>
          <p:cNvSpPr/>
          <p:nvPr userDrawn="1"/>
        </p:nvSpPr>
        <p:spPr>
          <a:xfrm>
            <a:off x="8949765" y="1497013"/>
            <a:ext cx="203200" cy="5360987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lIns="130046" tIns="65023" rIns="130046" bIns="65023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 flipV="1">
            <a:off x="467547" y="1497013"/>
            <a:ext cx="8174803" cy="1"/>
          </a:xfrm>
          <a:prstGeom prst="line">
            <a:avLst/>
          </a:prstGeom>
          <a:ln w="6350">
            <a:solidFill>
              <a:srgbClr val="D128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07" y="3606559"/>
            <a:ext cx="2232464" cy="56871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687947" y="2711242"/>
            <a:ext cx="3910984" cy="861774"/>
          </a:xfrm>
          <a:prstGeom prst="rect">
            <a:avLst/>
          </a:prstGeom>
          <a:noFill/>
        </p:spPr>
        <p:txBody>
          <a:bodyPr wrap="square" lIns="91425" tIns="45713" rIns="91425" bIns="45713" rtlCol="0" anchor="ctr">
            <a:spAutoFit/>
          </a:bodyPr>
          <a:lstStyle/>
          <a:p>
            <a:pPr algn="ctr" latinLnBrk="0"/>
            <a:r>
              <a:rPr lang="en-US" altLang="ko-KR" sz="5000" baseline="0" dirty="0" smtClean="0">
                <a:solidFill>
                  <a:schemeClr val="tx1"/>
                </a:solidFill>
                <a:latin typeface="Arial Black" pitchFamily="34" charset="0"/>
                <a:ea typeface="Arial Unicode MS" panose="020B0604020202020204" pitchFamily="50" charset="-127"/>
              </a:rPr>
              <a:t>The End</a:t>
            </a:r>
            <a:endParaRPr lang="ko-KR" altLang="en-US" sz="5000" baseline="0" dirty="0">
              <a:solidFill>
                <a:schemeClr val="tx1"/>
              </a:solidFill>
              <a:latin typeface="Arial Black" pitchFamily="34" charset="0"/>
              <a:ea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714043" y="4175276"/>
            <a:ext cx="3858792" cy="246207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pPr algn="ctr" latinLnBrk="0">
              <a:spcAft>
                <a:spcPts val="0"/>
              </a:spcAft>
            </a:pPr>
            <a:r>
              <a:rPr lang="en-US" altLang="ko-KR" sz="1000" b="0" baseline="0" dirty="0" smtClean="0">
                <a:solidFill>
                  <a:srgbClr val="D1282E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굴림"/>
              </a:rPr>
              <a:t>http://m.admixer.co.kr/</a:t>
            </a:r>
          </a:p>
        </p:txBody>
      </p:sp>
      <p:sp>
        <p:nvSpPr>
          <p:cNvPr id="11" name="Rectangle 6"/>
          <p:cNvSpPr/>
          <p:nvPr userDrawn="1"/>
        </p:nvSpPr>
        <p:spPr>
          <a:xfrm>
            <a:off x="8949765" y="0"/>
            <a:ext cx="203200" cy="1497013"/>
          </a:xfrm>
          <a:prstGeom prst="rect">
            <a:avLst/>
          </a:prstGeom>
          <a:solidFill>
            <a:srgbClr val="D1282E"/>
          </a:solidFill>
          <a:ln w="28575" cap="flat" cmpd="sng" algn="ctr">
            <a:noFill/>
            <a:prstDash val="solid"/>
          </a:ln>
          <a:effectLst/>
        </p:spPr>
        <p:txBody>
          <a:bodyPr lIns="130046" tIns="65023" rIns="130046" bIns="65023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+mn-cs"/>
            </a:endParaRPr>
          </a:p>
        </p:txBody>
      </p:sp>
      <p:sp>
        <p:nvSpPr>
          <p:cNvPr id="12" name="Rectangle 7"/>
          <p:cNvSpPr/>
          <p:nvPr userDrawn="1"/>
        </p:nvSpPr>
        <p:spPr>
          <a:xfrm>
            <a:off x="8949765" y="1497013"/>
            <a:ext cx="203200" cy="5360987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lIns="130046" tIns="65023" rIns="130046" bIns="65023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985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8291513" cy="456565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marL="342882" marR="0" lvl="0" indent="-342882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  <a:p>
            <a:pPr lvl="0"/>
            <a:r>
              <a:rPr lang="en-US" altLang="ko-KR" dirty="0" smtClean="0"/>
              <a:t>Text: 16pt. Trebuchet MS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576638" y="6309321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ea typeface="돋움" panose="020B0600000101010101" pitchFamily="50" charset="-127"/>
              </a:defRPr>
            </a:lvl1pPr>
          </a:lstStyle>
          <a:p>
            <a:fld id="{A1D3D611-A4F3-42FF-AE49-70BA7D2AEC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8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3" r:id="rId3"/>
    <p:sldLayoutId id="2147483682" r:id="rId4"/>
    <p:sldLayoutId id="2147483684" r:id="rId5"/>
  </p:sldLayoutIdLst>
  <p:hf hdr="0" ftr="0" dt="0"/>
  <p:txStyles>
    <p:titleStyle>
      <a:lvl1pPr algn="ctr" defTabSz="914353" rtl="0" eaLnBrk="1" latinLnBrk="1" hangingPunct="1">
        <a:spcBef>
          <a:spcPct val="0"/>
        </a:spcBef>
        <a:buNone/>
        <a:defRPr sz="3200" kern="1200" baseline="0">
          <a:solidFill>
            <a:schemeClr val="tx1"/>
          </a:solidFill>
          <a:latin typeface="Arial Black" pitchFamily="34" charset="0"/>
          <a:ea typeface="Arial Unicode MS" panose="020B0604020202020204" pitchFamily="50" charset="-127"/>
          <a:cs typeface="+mj-cs"/>
        </a:defRPr>
      </a:lvl1pPr>
    </p:titleStyle>
    <p:bodyStyle>
      <a:lvl1pPr marL="342882" indent="-342882" algn="l" defTabSz="914353" rtl="0" eaLnBrk="1" latinLnBrk="1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7"/>
          <a:cs typeface="+mn-cs"/>
        </a:defRPr>
      </a:lvl1pPr>
      <a:lvl2pPr marL="742912" indent="-285736" algn="l" defTabSz="914353" rtl="0" eaLnBrk="1" latinLnBrk="1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7"/>
          <a:cs typeface="+mn-cs"/>
        </a:defRPr>
      </a:lvl2pPr>
      <a:lvl3pPr marL="1142942" indent="-228588" algn="l" defTabSz="914353" rtl="0" eaLnBrk="1" latinLnBrk="1" hangingPunct="1">
        <a:spcBef>
          <a:spcPct val="20000"/>
        </a:spcBef>
        <a:buFont typeface="Wingdings" pitchFamily="2" charset="2"/>
        <a:buChar char="§"/>
        <a:defRPr sz="1400" kern="1200" baseline="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7"/>
          <a:cs typeface="+mn-cs"/>
        </a:defRPr>
      </a:lvl3pPr>
      <a:lvl4pPr marL="1600118" indent="-228588" algn="l" defTabSz="914353" rtl="0" eaLnBrk="1" latinLnBrk="1" hangingPunct="1">
        <a:spcBef>
          <a:spcPct val="20000"/>
        </a:spcBef>
        <a:buFontTx/>
        <a:buChar char="►"/>
        <a:defRPr sz="1400" kern="1200" baseline="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7"/>
          <a:cs typeface="+mn-cs"/>
        </a:defRPr>
      </a:lvl4pPr>
      <a:lvl5pPr marL="2057295" indent="-228588" algn="l" defTabSz="914353" rtl="0" eaLnBrk="1" latinLnBrk="1" hangingPunct="1">
        <a:spcBef>
          <a:spcPct val="20000"/>
        </a:spcBef>
        <a:buFont typeface="Arial" pitchFamily="34" charset="0"/>
        <a:buChar char="»"/>
        <a:defRPr sz="1400" kern="1200" baseline="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7"/>
          <a:cs typeface="+mn-cs"/>
        </a:defRPr>
      </a:lvl5pPr>
      <a:lvl6pPr marL="2514471" indent="-228588" algn="l" defTabSz="91435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schemas.android.com/apk/res/androi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Android SDK User Guide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2020. 09</a:t>
            </a:r>
          </a:p>
        </p:txBody>
      </p:sp>
    </p:spTree>
    <p:extLst>
      <p:ext uri="{BB962C8B-B14F-4D97-AF65-F5344CB8AC3E}">
        <p14:creationId xmlns:p14="http://schemas.microsoft.com/office/powerpoint/2010/main" val="38115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0</a:t>
                </a:r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9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III.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프로젝트 설정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– Android 9 (Pie)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업데이트에 따른 추가설정</a:t>
                </a:r>
                <a:endParaRPr lang="ko-KR" altLang="en-US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Android 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9 (Pie) 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업데이트에 따른 추가설정</a:t>
            </a:r>
            <a:endParaRPr lang="en-US" altLang="ko-KR" sz="14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ClearText</a:t>
            </a:r>
            <a:r>
              <a:rPr lang="en-US" altLang="ko-KR" sz="1200" b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HTTP traffic to not permitted </a:t>
            </a:r>
            <a:r>
              <a:rPr lang="ko-KR" altLang="en-US" sz="1200" b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관련 처리</a:t>
            </a:r>
            <a:endParaRPr lang="en-US" altLang="ko-KR" sz="1200" b="1" dirty="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-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targetSdkVersion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28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부터 네트워크 통신 시 암호화 되지 않은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HTTP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통신이 차단되도록 기본설정이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>
              <a:lnSpc>
                <a:spcPct val="150000"/>
              </a:lnSpc>
              <a:buNone/>
            </a:pP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변경되었습니다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애드믹서 내 모든 미디에이션과 고수익광고가 정상동작하기 위해서는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 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프로젝트 내 설정값 추가를 통해서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HTTP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통신을 허용해주셔야 하며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방법은 아래와 같습니다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marL="381541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: AndroidManifest.xml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파일에서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application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항목의 속성값으로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 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usesCleartextTraffic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을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true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로 설정해야 합니다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marL="381541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  (Android 9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부터 해당값이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default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로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false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설정되어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HTTP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통신이 제한됩니다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.)</a:t>
            </a:r>
            <a:endParaRPr lang="ko-KR" altLang="en-US" sz="1200" b="1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86968" y="3346551"/>
            <a:ext cx="6118789" cy="120032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7D2727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&lt;manifest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...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&gt;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&lt;application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... 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64320"/>
                </a:solidFill>
                <a:effectLst/>
                <a:latin typeface="Consolas" panose="020B0609020204030204" pitchFamily="49" charset="0"/>
                <a:ea typeface="inherit"/>
              </a:rPr>
              <a:t>android:usesCleartextTraffic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F74BD"/>
                </a:solidFill>
                <a:effectLst/>
                <a:latin typeface="Consolas" panose="020B0609020204030204" pitchFamily="49" charset="0"/>
                <a:ea typeface="inherit"/>
              </a:rPr>
              <a:t>"true"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...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&gt;</a:t>
            </a:r>
            <a:endParaRPr lang="en-US" altLang="ko-KR" sz="9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&lt;/application&gt;</a:t>
            </a:r>
            <a:endParaRPr lang="en-US" altLang="ko-KR" sz="9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&lt;/manifest&gt;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7D2727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돋움" panose="020B0600000101010101" pitchFamily="50" charset="-127"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8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0</a:t>
                </a:r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10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III.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프로젝트 설정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– Google Play Service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적용</a:t>
                </a:r>
                <a:endParaRPr lang="ko-KR" altLang="en-US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AdMixer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를 사용하시기 위해서는 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Google Play Service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를 적용하셔야 합니다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Google Play Service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 적용 방법은 다음과 같습니다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Google Play Service Library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 프로젝트에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Dependency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를 걸어주는 방법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프로젝트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레벨의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Build.gradle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파일에서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google-services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를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dependency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에 설정하고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App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레벨의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Build.gradle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파일에서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google-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sevices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plugin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을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적용해주시면 됩니다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자세한 내용은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AdMixerSample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프로젝트를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참고하시기 바랍니다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2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AndroidManifest.xml</a:t>
            </a:r>
            <a:r>
              <a:rPr lang="ko-KR" altLang="en-US" sz="1400" b="1" smtClean="0">
                <a:latin typeface="Arial" panose="020B0604020202020204" pitchFamily="34" charset="0"/>
                <a:ea typeface="돋움" panose="020B0600000101010101" pitchFamily="50" charset="-127"/>
              </a:rPr>
              <a:t> 적용 사항</a:t>
            </a:r>
            <a:endParaRPr lang="en-US" altLang="ko-KR" sz="1400" b="1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>
              <a:lnSpc>
                <a:spcPct val="150000"/>
              </a:lnSpc>
              <a:buNone/>
            </a:pPr>
            <a:r>
              <a:rPr lang="en-US" altLang="ko-KR" sz="1200" b="1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meta-data </a:t>
            </a:r>
            <a:r>
              <a:rPr lang="en-US" altLang="ko-KR" sz="1200" b="1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b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=</a:t>
            </a:r>
            <a:r>
              <a:rPr lang="en-US" altLang="ko-KR" sz="1200" b="1" i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"</a:t>
            </a:r>
            <a:r>
              <a:rPr lang="en-US" altLang="ko-KR" sz="1200" b="1" i="1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com.google.android.gms.version</a:t>
            </a:r>
            <a:r>
              <a:rPr lang="en-US" altLang="ko-KR" sz="1200" b="1" i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" </a:t>
            </a:r>
            <a:r>
              <a:rPr lang="en-US" altLang="ko-KR" sz="1200" b="1" i="1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android:value</a:t>
            </a:r>
            <a:r>
              <a:rPr lang="en-US" altLang="ko-KR" sz="1200" b="1" i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="@integer/</a:t>
            </a:r>
            <a:r>
              <a:rPr lang="en-US" altLang="ko-KR" sz="1200" b="1" i="1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google_play_services_version</a:t>
            </a:r>
            <a:r>
              <a:rPr lang="en-US" altLang="ko-KR" sz="1200" b="1" i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7347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0</a:t>
                </a:r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11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III.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프로젝트 설정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– AndroidManifest.xml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설정</a:t>
                </a:r>
                <a:endParaRPr lang="en-US" altLang="ko-KR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432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아래는 각 광고 플랫폼 별로 필요한 권한 설정입니다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적용하신 라이브러리에 맞게 권한을 추가해 주시면 됩니다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300" b="1" dirty="0">
                <a:latin typeface="Arial" panose="020B0604020202020204" pitchFamily="34" charset="0"/>
                <a:ea typeface="돋움" panose="020B0600000101010101" pitchFamily="50" charset="-127"/>
              </a:rPr>
              <a:t>공통</a:t>
            </a:r>
            <a:endParaRPr lang="en-US" altLang="ko-KR" sz="13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&lt;uses-permission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android.permission.INTERNET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 /&gt;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&lt;uses-permission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android.permission.ACCESS_NETWORK_STATE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" /&gt;</a:t>
            </a: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b="1" dirty="0" err="1">
                <a:latin typeface="Arial" panose="020B0604020202020204" pitchFamily="34" charset="0"/>
                <a:ea typeface="돋움" panose="020B0600000101010101" pitchFamily="50" charset="-127"/>
              </a:rPr>
              <a:t>Dawin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 Click (</a:t>
            </a:r>
            <a:r>
              <a:rPr lang="en-US" altLang="ko-KR" sz="1200" b="1" dirty="0" err="1">
                <a:latin typeface="Arial" panose="020B0604020202020204" pitchFamily="34" charset="0"/>
                <a:ea typeface="돋움" panose="020B0600000101010101" pitchFamily="50" charset="-127"/>
              </a:rPr>
              <a:t>SyrupAd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, T-ad)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&lt;uses-permission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android.permission.WRITE_EXTERNAL_STORAGE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/&gt;</a:t>
            </a:r>
          </a:p>
          <a:p>
            <a:pPr lvl="2">
              <a:lnSpc>
                <a:spcPct val="150000"/>
              </a:lnSpc>
            </a:pPr>
            <a:endParaRPr lang="en-US" altLang="ko-KR" sz="12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Audience Network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&lt;uses-permission 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android.permission.READ_EXTERNAL_STORAGE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" /&gt;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&lt;uses-permission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="READ_PHONE_STATE"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android:maxSdkVersion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="29" /&gt;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&lt;uses-permission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="READ_PHONE_NUMBERS" /&gt;</a:t>
            </a:r>
          </a:p>
        </p:txBody>
      </p:sp>
    </p:spTree>
    <p:extLst>
      <p:ext uri="{BB962C8B-B14F-4D97-AF65-F5344CB8AC3E}">
        <p14:creationId xmlns:p14="http://schemas.microsoft.com/office/powerpoint/2010/main" val="9032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12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III.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프로젝트 설정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– AndroidManifest.xml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설정</a:t>
                </a:r>
                <a:endParaRPr lang="en-US" altLang="ko-KR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아래는 각 광고 플랫폼 별로 필요한 권한 설정입니다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적용하신 라이브러리에 맞게 권한을 추가해 주시면 됩니다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 (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계속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MANPLUS (MAN)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        </a:t>
            </a:r>
            <a:r>
              <a:rPr lang="en-US" altLang="ko-KR" sz="12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&lt;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uses-permission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android.permission.ACCESS_FINE_LOCATION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 /&gt;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    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&lt;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uses-permission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android.permission.ACCESS_COARSE_LOCATION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 /&gt;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&lt;uses-permission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="READ_PHONE_STATE"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android:maxSdkVersion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="29" /&gt;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&lt;uses-permission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="READ_PHONE_NUMBERS" /&gt;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Smaato</a:t>
            </a:r>
            <a:endParaRPr lang="en-US" altLang="ko-KR" sz="1200" b="1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     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   &lt;uses-permission 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android.permission.ACCESS_COARSE_LOCATION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" /&gt; - optional</a:t>
            </a:r>
            <a:b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&lt;uses-feature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android.hardware.location.network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 /&gt;</a:t>
            </a: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5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13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III.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프로젝트 설정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– AndroidManifest.xml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설정</a:t>
                </a:r>
                <a:endParaRPr lang="en-US" altLang="ko-KR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아래와 같이 각 광고 플랫폼 별로 자체적으로 사용하는 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Activity 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설정을 추가해 주셔야 합니다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endParaRPr lang="en-US" altLang="ko-KR" sz="14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공통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 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광고가 삽입되는 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Activity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에 아래 코드 미 추가 시 화면 전환 시 마다 광고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view 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초기화됩니다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lvl="2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&lt;activity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=“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광고가 삽입되는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Activity“ </a:t>
            </a:r>
            <a:endParaRPr lang="en-US" altLang="ko-KR" sz="12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2"/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android:hardwareAccelerated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="true"</a:t>
            </a:r>
          </a:p>
          <a:p>
            <a:pPr lvl="2"/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android:configChanges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="keyboard|keyboardHidden|orientation|screenLayout|uiMode|screenSize|smallestScreenSize“&gt;</a:t>
            </a:r>
          </a:p>
          <a:p>
            <a:pPr lvl="2">
              <a:lnSpc>
                <a:spcPct val="150000"/>
              </a:lnSpc>
            </a:pP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AdMob</a:t>
            </a:r>
            <a:endParaRPr lang="en-US" altLang="ko-KR" sz="1200" b="1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&lt;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meta-data 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com.google.android.gms.ads.APPLICATION_ID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</a:t>
            </a:r>
          </a:p>
          <a:p>
            <a:pPr lvl="1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android:value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=“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ca-app-pub-xxxxxxxxxxxxxxxx~yyyyyyyyyy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"/&gt;</a:t>
            </a:r>
            <a:endParaRPr lang="en-US" altLang="ko-KR" sz="12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/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&lt;activity 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com.google.android.gms.ads.AdActivity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“</a:t>
            </a:r>
          </a:p>
          <a:p>
            <a:pPr lvl="1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android:configChanges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="keyboard|keyboardHidden|orientation|screenLayout|uiMode|screenSize|smallestScreenSize"</a:t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android:theme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="@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android:style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/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Theme.Translucent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/&gt;</a:t>
            </a:r>
          </a:p>
          <a:p>
            <a:pPr lvl="1"/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Dawin</a:t>
            </a:r>
            <a:r>
              <a:rPr lang="en-US" altLang="ko-KR" sz="12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Click (</a:t>
            </a:r>
            <a:r>
              <a:rPr lang="en-US" altLang="ko-KR" sz="1200" b="1" dirty="0" err="1">
                <a:latin typeface="Arial" panose="020B0604020202020204" pitchFamily="34" charset="0"/>
                <a:ea typeface="돋움" panose="020B0600000101010101" pitchFamily="50" charset="-127"/>
              </a:rPr>
              <a:t>SyrupAd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, T-ad)</a:t>
            </a:r>
          </a:p>
          <a:p>
            <a:pPr lvl="1"/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&lt;receiver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com.skplanet.tad.SyrupAdReceiver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"&gt;</a:t>
            </a:r>
          </a:p>
          <a:p>
            <a:pPr lvl="1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&lt;intent-filter&gt;&lt;action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com.skplanet.syrupad.action.SAID_CHANGED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 /&gt;&lt;/intent-filter&gt;</a:t>
            </a:r>
          </a:p>
          <a:p>
            <a:pPr lvl="1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&lt;/receiver&gt;</a:t>
            </a:r>
          </a:p>
          <a:p>
            <a:pPr lvl="1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&lt;activity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com.skplanet.tad.AdActivity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”	                   	         			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android:configChanges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keyboard|keyboardHidden|orientation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|      			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screenLayout|uiMode|screenSize|smallestScreenSize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 </a:t>
            </a:r>
          </a:p>
          <a:p>
            <a:pPr lvl="1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           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android:label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="Ad Activity"</a:t>
            </a:r>
          </a:p>
          <a:p>
            <a:pPr lvl="1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           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android:theme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="@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android:style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/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Theme.NoTitleBar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282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14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III.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프로젝트 설정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– AndroidManifest.xml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설정</a:t>
                </a:r>
                <a:endParaRPr lang="en-US" altLang="ko-KR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아래와 같이 각 광고 플랫폼 별로 자체적으로 사용하는 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Activity 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설정을 추가해 주셔야 합니다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 (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계속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  <a:sym typeface="Monaco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  <a:sym typeface="Monaco" charset="0"/>
              </a:rPr>
              <a:t> Facebook</a:t>
            </a:r>
          </a:p>
          <a:p>
            <a:pPr lvl="2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&lt;activity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com.facebook.ads.AudienceNetworkActivity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“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/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             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android:configChanges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keyboardHidden|orientation|screenSize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 /&gt;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b="1" dirty="0" err="1">
                <a:latin typeface="Arial" panose="020B0604020202020204" pitchFamily="34" charset="0"/>
                <a:ea typeface="돋움" panose="020B0600000101010101" pitchFamily="50" charset="-127"/>
              </a:rPr>
              <a:t>Cauly</a:t>
            </a:r>
            <a:endParaRPr lang="en-US" altLang="ko-KR" sz="12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/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&lt;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activity 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com.fsn.cauly.blackdragoncore.LandingActivity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“</a:t>
            </a:r>
          </a:p>
          <a:p>
            <a:pPr lvl="1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android:configChanges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keyboard|keyboardHidden|orientation|screenSize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"&gt; 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 	&lt;/activity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&gt;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/>
            <a:endParaRPr lang="en-US" altLang="ko-KR" sz="12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MANPLUS (MAN)</a:t>
            </a:r>
            <a:endParaRPr lang="en-US" altLang="ko-KR" sz="12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&lt;activity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com.mapps.android.view.InterstitialView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</a:t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      	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android:screenOrientation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portrait“</a:t>
            </a:r>
          </a:p>
          <a:p>
            <a:pPr lvl="1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android:theme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="@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android:style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/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Theme.Translucent.NoTitleBar.Fullscreen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“ /&gt;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Mopub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&lt;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activity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com.mopub.common.privacy.ConsentDialogActivity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			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android:configChanges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keyboardHidden|orientation|screenSize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"/&gt;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&lt;!--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All ad formats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--&gt;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&lt;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activity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com.mopub.common.MoPubBrowser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				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android:configChanges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keyboardHidden|orientation|screenSize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"/&gt;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&lt;!--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Interstitials --&gt;</a:t>
            </a:r>
          </a:p>
          <a:p>
            <a:pPr lvl="2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&lt;activity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com.mopub.mobileads.MraidVideoPlayerActivity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android:configChanges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keyboardHidden|orientation|screenSize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"/&gt;</a:t>
            </a:r>
          </a:p>
          <a:p>
            <a:pPr lvl="2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&lt;activity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com.mopub.mobileads.MoPubFullscreenActivity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android:configChanges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keyboardHidden|orientation|screenSize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21816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15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IV.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모바일 광고 초기화</a:t>
                </a:r>
                <a:endParaRPr lang="ko-KR" altLang="en-US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576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아래 코드는 </a:t>
            </a:r>
            <a:r>
              <a:rPr lang="ko-KR" altLang="en-US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모바일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광고를 시작하기 위한 초기화 예제입니다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prstClr val="black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AdMixer</a:t>
            </a:r>
            <a:r>
              <a:rPr lang="en-US" altLang="ko-KR" sz="1200" dirty="0">
                <a:solidFill>
                  <a:prstClr val="black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객체를 통해 반드시 </a:t>
            </a:r>
            <a:r>
              <a:rPr lang="en-US" altLang="ko-KR" sz="1200" dirty="0">
                <a:solidFill>
                  <a:prstClr val="black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회 초기화 호출이 필요합니다</a:t>
            </a:r>
            <a:r>
              <a:rPr lang="en-US" altLang="ko-KR" sz="1200" dirty="0">
                <a:solidFill>
                  <a:prstClr val="black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prstClr val="black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AdMixer</a:t>
            </a:r>
            <a:r>
              <a:rPr lang="en-US" altLang="ko-KR" sz="1200" dirty="0">
                <a:solidFill>
                  <a:prstClr val="black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객체를 통해 필요한 </a:t>
            </a:r>
            <a:r>
              <a:rPr lang="en-US" altLang="ko-KR" sz="1200" dirty="0">
                <a:solidFill>
                  <a:prstClr val="black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adapter</a:t>
            </a:r>
            <a:r>
              <a:rPr lang="ko-KR" altLang="en-US" sz="1200" dirty="0">
                <a:solidFill>
                  <a:prstClr val="black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들을 등록해야 합니다</a:t>
            </a:r>
            <a:r>
              <a:rPr lang="en-US" altLang="ko-KR" sz="1200" dirty="0" smtClean="0">
                <a:solidFill>
                  <a:prstClr val="black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endParaRPr lang="en-US" altLang="ko-KR" sz="10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 defTabSz="360000">
              <a:lnSpc>
                <a:spcPts val="17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public class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YourApplication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extends Application {</a:t>
            </a: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void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onCreate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(Bundle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savedInstanceState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) {	</a:t>
            </a: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super.onCreate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savedInstanceState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);</a:t>
            </a:r>
            <a:endParaRPr lang="en-US" altLang="ko-KR" sz="1000" dirty="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Logger.setLogLevel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LogLevel.Verbose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);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// 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로그 레벨 설정</a:t>
            </a:r>
            <a:endParaRPr lang="en-US" altLang="ko-KR" sz="10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		// 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필요한 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adapter 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등록</a:t>
            </a:r>
            <a:endParaRPr lang="en-US" altLang="ko-KR" sz="1000" dirty="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AdMixer.registerAdapter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AdMixer.ADAPTER_ADFIT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 “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com.admixer.sample.adapters.AdfitAdapter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”);</a:t>
            </a: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AdMixer.registerAdapter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AdMixer.ADAPTER_ADMOB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 “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com.admixer.sample.adapters.AdmobAdapter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”);</a:t>
            </a: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AdMixer.registerAdapter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AdMixer.ADAPTER_CAULY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 “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com.admixer.sample.adapters.CaulyAdapter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”);</a:t>
            </a: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AdMixer.registerAdapter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AdMixer.ADAPTER_DAWIN_CLICK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 “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com.admixer.sample.adapters.DawinClickAdapter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”);</a:t>
            </a: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AdMixer.registerAdapter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AdMixer.ADAPTER_FACEBOOK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 “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com.admixer.sample.adapters.FacebookAdapter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”);</a:t>
            </a: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AdMixer.registerAdapter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AdMixer.ADAPTER_MAN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 “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com.admixer.sample.adapters.ManAdapter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”);</a:t>
            </a: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AdMixer.registerAdapter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AdMixer.ADAPTER_MOPUB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“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com.admixer.sample.adapters.MopubAdapter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”);</a:t>
            </a: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AdMixer.registerAdapter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AdMixer.ADAPTER_SMAATO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“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com.admixer.sample.adapters.SmaatoAdapter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”);</a:t>
            </a: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		// </a:t>
            </a:r>
            <a:r>
              <a:rPr lang="en-US" altLang="ko-KR" sz="1000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AdMixer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초기화를 위해 반드시 </a:t>
            </a:r>
            <a:r>
              <a:rPr lang="ko-KR" altLang="en-US" sz="1000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광고호출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전에 앱에서 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회 호출해주셔야 합니다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		// </a:t>
            </a:r>
            <a:r>
              <a:rPr lang="en-US" altLang="ko-KR" sz="1000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adunits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파라미터는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앱 내에서 사용할 모든 </a:t>
            </a:r>
            <a:r>
              <a:rPr lang="en-US" altLang="ko-KR" sz="1000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adunit_id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를 </a:t>
            </a:r>
            <a:r>
              <a:rPr lang="ko-KR" altLang="en-US" sz="1000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배열형태로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넘겨주셔야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합니다</a:t>
            </a: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b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dunits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 =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new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ArrayList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&lt;String&gt;(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Arrays.asList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(“111111", “222222", “333333"));</a:t>
            </a:r>
            <a:endParaRPr lang="en-US" altLang="ko-KR" sz="10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AdMixer.init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(this,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mediaKey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adunits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);</a:t>
            </a: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// COPPA(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아동보호법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) 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관련 항목 </a:t>
            </a:r>
            <a:r>
              <a:rPr lang="ko-KR" altLang="en-US" sz="1000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설정값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– </a:t>
            </a:r>
            <a:r>
              <a:rPr lang="ko-KR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선택사항</a:t>
            </a:r>
            <a:endParaRPr lang="en-US" altLang="ko-KR" sz="1000" dirty="0" smtClean="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		// </a:t>
            </a:r>
            <a:r>
              <a:rPr lang="en-US" altLang="ko-KR" sz="1000" dirty="0" err="1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Smaato</a:t>
            </a:r>
            <a:r>
              <a:rPr lang="ko-KR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의 경우 테스트 광고 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시 </a:t>
            </a: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COPPA(</a:t>
            </a:r>
            <a:r>
              <a:rPr lang="ko-KR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아동보호법</a:t>
            </a: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) False 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로 변경해야 테스트 광고 송출 가능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endParaRPr lang="ko-KR" altLang="en-US" sz="1000" dirty="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AdMixer.setTagForChildDirectedTreatment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AdMixer.AX_TAG_FOR_CHILD_DIRECTED_TREATMENT_TRUE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);</a:t>
            </a: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endParaRPr lang="ko-KR" altLang="en-US" sz="10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	……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계속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) 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……</a:t>
            </a:r>
            <a:endParaRPr lang="en-US" altLang="ko-KR" sz="1000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5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16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IV.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모바일 광고 초기화</a:t>
                </a:r>
                <a:endParaRPr lang="ko-KR" altLang="en-US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아래 코드는 </a:t>
            </a:r>
            <a:r>
              <a:rPr lang="ko-KR" altLang="en-US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모바일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광고를 시작하기 위한 초기화 예제입니다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endParaRPr lang="en-US" altLang="ko-KR" sz="10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		// </a:t>
            </a:r>
            <a:r>
              <a:rPr lang="en-US" altLang="ko-KR" sz="1000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Admob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적용 시에 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SDK 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초기화 호출이 필요</a:t>
            </a:r>
            <a:endParaRPr lang="en-US" altLang="ko-KR" sz="1000" dirty="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MobileAds.initialize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(this, new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OnInitializationCompleteListener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() 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{…});</a:t>
            </a: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// Facebook </a:t>
            </a:r>
            <a:r>
              <a:rPr lang="ko-KR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적용 시에 </a:t>
            </a: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SDK </a:t>
            </a:r>
            <a:r>
              <a:rPr lang="ko-KR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초기화 호출이 필요</a:t>
            </a:r>
            <a:endParaRPr lang="en-US" altLang="ko-KR" sz="1000" dirty="0" smtClean="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 defTabSz="360000">
              <a:lnSpc>
                <a:spcPts val="1700"/>
              </a:lnSpc>
            </a:pPr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AudienceNetworkAds.initialize</a:t>
            </a:r>
            <a:r>
              <a:rPr lang="en-US" altLang="ko-KR" sz="1000" dirty="0" smtClean="0"/>
              <a:t>(context);</a:t>
            </a:r>
          </a:p>
          <a:p>
            <a:pPr lvl="1" defTabSz="360000">
              <a:lnSpc>
                <a:spcPts val="17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AdSettings.setTestMode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(true); // Facebook </a:t>
            </a:r>
            <a:r>
              <a:rPr lang="ko-KR" altLang="en-US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테스트 모드로 광고 시 해당 코드 필요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endParaRPr lang="en-US" altLang="ko-KR" sz="10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 defTabSz="360000">
              <a:lnSpc>
                <a:spcPts val="1700"/>
              </a:lnSpc>
            </a:pP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// </a:t>
            </a:r>
            <a:r>
              <a:rPr lang="en-US" altLang="ko-KR" sz="1000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Mopub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적용 시에 </a:t>
            </a: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SDK 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초기화 호출이 필요</a:t>
            </a:r>
          </a:p>
          <a:p>
            <a:pPr lvl="1" defTabSz="360000">
              <a:lnSpc>
                <a:spcPts val="1700"/>
              </a:lnSpc>
            </a:pP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SdkConfiguration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sdkConfiguration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= new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SdkConfiguration.Builder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(“</a:t>
            </a:r>
            <a:r>
              <a:rPr lang="en-US" altLang="ko-KR" sz="1000" dirty="0" err="1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my_any_mopub_adunit_id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")</a:t>
            </a:r>
            <a:endParaRPr lang="en-US" altLang="ko-KR" sz="10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 defTabSz="360000">
              <a:lnSpc>
                <a:spcPts val="17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							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withLogLevel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MoPubLog.LogLevel.DEBUG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).build();</a:t>
            </a:r>
          </a:p>
          <a:p>
            <a:pPr lvl="1" defTabSz="360000">
              <a:lnSpc>
                <a:spcPts val="17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MoPub.initializeSdk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(this,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sdkConfiguration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 new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SdkInitializationListener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() {</a:t>
            </a:r>
          </a:p>
          <a:p>
            <a:pPr lvl="1" defTabSz="360000">
              <a:lnSpc>
                <a:spcPts val="17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	@Override</a:t>
            </a:r>
          </a:p>
          <a:p>
            <a:pPr lvl="1" defTabSz="360000">
              <a:lnSpc>
                <a:spcPts val="17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	public void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onInitializationFinished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() {</a:t>
            </a:r>
          </a:p>
          <a:p>
            <a:pPr lvl="1" defTabSz="360000">
              <a:lnSpc>
                <a:spcPts val="17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	}</a:t>
            </a:r>
          </a:p>
          <a:p>
            <a:pPr lvl="1" defTabSz="360000">
              <a:lnSpc>
                <a:spcPts val="17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});</a:t>
            </a:r>
          </a:p>
          <a:p>
            <a:pPr lvl="1" defTabSz="360000">
              <a:lnSpc>
                <a:spcPts val="17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// </a:t>
            </a:r>
            <a:r>
              <a:rPr lang="en-US" altLang="ko-KR" sz="1000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Smaato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적용 시에 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SDK 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초기화 호출이 필요</a:t>
            </a:r>
          </a:p>
          <a:p>
            <a:pPr lvl="1" defTabSz="360000">
              <a:lnSpc>
                <a:spcPts val="1700"/>
              </a:lnSpc>
            </a:pP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SmaatoSdk.init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this.getApplication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(), 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“</a:t>
            </a:r>
            <a:r>
              <a:rPr lang="en-US" altLang="ko-KR" sz="1000" dirty="0" err="1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my_smaato_publisher_id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");</a:t>
            </a:r>
            <a:endParaRPr lang="ko-KR" altLang="en-US" sz="10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}</a:t>
            </a: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14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17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V.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Banner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광고 추가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–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광고 뷰 추가</a:t>
                </a:r>
                <a:endParaRPr lang="ko-KR" altLang="en-US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아래 코드는 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Banner 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광고를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RelativeLayout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에 추가한 예제입니다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endParaRPr lang="en-US" altLang="ko-KR" sz="10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AdView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adView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;</a:t>
            </a:r>
            <a:endParaRPr lang="en-US" altLang="ko-KR" sz="10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628650" lvl="1" indent="-171450" defTabSz="36000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void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addBannerView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() {	</a:t>
            </a:r>
            <a:endParaRPr lang="en-US" altLang="ko-KR" sz="10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// </a:t>
            </a:r>
            <a:r>
              <a:rPr lang="en-US" altLang="ko-KR" sz="1000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adunit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id </a:t>
            </a:r>
            <a:r>
              <a:rPr lang="ko-KR" altLang="en-US" sz="10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값을 설정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/>
            </a:r>
            <a:b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AdInfo</a:t>
            </a:r>
            <a:r>
              <a:rPr lang="en-US" altLang="ko-KR" sz="10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adInfo</a:t>
            </a:r>
            <a:r>
              <a:rPr lang="en-US" altLang="ko-KR" sz="1000" b="1" dirty="0">
                <a:latin typeface="Arial" panose="020B0604020202020204" pitchFamily="34" charset="0"/>
                <a:ea typeface="돋움" panose="020B0600000101010101" pitchFamily="50" charset="-127"/>
              </a:rPr>
              <a:t> = new </a:t>
            </a:r>
            <a:r>
              <a:rPr lang="en-US" altLang="ko-KR" sz="10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AdInfo</a:t>
            </a:r>
            <a:r>
              <a:rPr lang="en-US" altLang="ko-KR" sz="10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(“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my_adunit_id</a:t>
            </a:r>
            <a:r>
              <a:rPr lang="en-US" altLang="ko-KR" sz="10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"); </a:t>
            </a:r>
            <a:endParaRPr lang="en-US" altLang="ko-KR" sz="1000" b="1" dirty="0" smtClean="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adInfo.setMaxRetryCountInSlot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(-1);   //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리로드 시간 내에 전체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AdNetwork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반복 최대 횟수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(-1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: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 무한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0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: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 반복 없음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n : n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번 반복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endParaRPr lang="en-US" altLang="ko-KR" sz="10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defTabSz="360000">
              <a:lnSpc>
                <a:spcPts val="17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adView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= new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AdView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(this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); // </a:t>
            </a:r>
            <a:r>
              <a:rPr lang="ko-KR" altLang="en-US" sz="1000" smtClean="0">
                <a:latin typeface="Arial" panose="020B0604020202020204" pitchFamily="34" charset="0"/>
                <a:ea typeface="돋움" panose="020B0600000101010101" pitchFamily="50" charset="-127"/>
              </a:rPr>
              <a:t>배너 광고 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View </a:t>
            </a:r>
            <a:r>
              <a:rPr lang="ko-KR" altLang="en-US" sz="1000" smtClean="0">
                <a:latin typeface="Arial" panose="020B0604020202020204" pitchFamily="34" charset="0"/>
                <a:ea typeface="돋움" panose="020B0600000101010101" pitchFamily="50" charset="-127"/>
              </a:rPr>
              <a:t>생성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/>
            </a:r>
            <a:b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adView.setAdInfo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adInfo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 this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); //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광고 정보 설정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</a:p>
          <a:p>
            <a:pPr marL="381541" lvl="1" defTabSz="360000">
              <a:lnSpc>
                <a:spcPts val="17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//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이 때 설정하신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banner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의 부모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activity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는 원활한 광고제공을 위해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hardwareAccelerated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가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true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설정되오니 참고 부탁드립니다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b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adView.setAdViewListener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(this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); //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이벤트 리스너 설정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/>
            </a:r>
            <a:b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adView.setAlwaysShowAdView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(false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);</a:t>
            </a:r>
            <a:r>
              <a:rPr lang="ko-KR" altLang="en-US" sz="100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//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광고 로딩 전에도 영역을 차지할 것인지 설정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(false –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 기본값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</a:p>
          <a:p>
            <a:pPr defTabSz="360000">
              <a:lnSpc>
                <a:spcPts val="17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RelativeLayout.LayoutParams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params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= 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new 										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RelativeLayout.LayoutParams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LayoutParams.WRAP_CONTENT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LayoutParams.WRAP_CONTENT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);</a:t>
            </a: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params.addRule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RelativeLayout.CENTER_HORIZONTAL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);</a:t>
            </a: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// 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320*50</a:t>
            </a:r>
            <a:r>
              <a:rPr lang="ko-KR" altLang="en-US" sz="10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사이즈 일때만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ko-KR" altLang="en-US" sz="10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가로를 디바이스에 맞추거나 영역사이즈로 설정하는 것중에 선택가능</a:t>
            </a: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	// 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320*50</a:t>
            </a:r>
            <a:r>
              <a:rPr lang="ko-KR" altLang="en-US" sz="10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을 제외한 사이즈일때는 영역사이즈로 설정해야 </a:t>
            </a:r>
            <a:r>
              <a:rPr lang="ko-KR" altLang="en-US" sz="100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함</a:t>
            </a:r>
            <a:endParaRPr lang="en-US" altLang="ko-KR" sz="1000" dirty="0" smtClean="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endParaRPr lang="en-US" altLang="ko-KR" sz="10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	//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각 애드네트워크별 광고설정값을 아래와 같이 설정할 수 있으며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</a:t>
            </a: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//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adunit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사이즈에 맞게 네트워크 사이즈를 설정하시기 바랍니다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. (</a:t>
            </a:r>
            <a:r>
              <a:rPr lang="ko-KR" altLang="en-US" sz="10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자세한 사항은 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Ad Network</a:t>
            </a:r>
            <a:r>
              <a:rPr lang="ko-KR" altLang="en-US" sz="10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별 추가 광고정보 설정 참고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  <a:endParaRPr lang="en-US" altLang="ko-KR" sz="10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adInfo.setAdapterAdInfo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AdMixer.ADAPTER_ADMOB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 "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adSize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", " 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BANNER");</a:t>
            </a: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adInfo.setAdapterAdInfo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AdMixer.ADAPTER_FACEBOOK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 "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adSize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", "BANNER_HEIGHT_50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");</a:t>
            </a: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endParaRPr lang="ko-KR" altLang="en-US" sz="10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…… (</a:t>
            </a:r>
            <a:r>
              <a:rPr lang="ko-KR" altLang="en-US" sz="1000" smtClean="0">
                <a:latin typeface="Arial" panose="020B0604020202020204" pitchFamily="34" charset="0"/>
                <a:ea typeface="돋움" panose="020B0600000101010101" pitchFamily="50" charset="-127"/>
              </a:rPr>
              <a:t>계속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) ……</a:t>
            </a:r>
          </a:p>
        </p:txBody>
      </p:sp>
    </p:spTree>
    <p:extLst>
      <p:ext uri="{BB962C8B-B14F-4D97-AF65-F5344CB8AC3E}">
        <p14:creationId xmlns:p14="http://schemas.microsoft.com/office/powerpoint/2010/main" val="42609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18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V.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Banner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광고 추가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–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광고 뷰 추가</a:t>
                </a:r>
                <a:endParaRPr lang="ko-KR" altLang="en-US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4532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아래 코드는 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Banner 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광고를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RelativeLayout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에 추가한 예제입니다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. (</a:t>
            </a:r>
            <a:r>
              <a:rPr lang="ko-KR" altLang="en-US" sz="1400" b="1" smtClean="0">
                <a:latin typeface="Arial" panose="020B0604020202020204" pitchFamily="34" charset="0"/>
                <a:ea typeface="돋움" panose="020B0600000101010101" pitchFamily="50" charset="-127"/>
              </a:rPr>
              <a:t>계속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  <a:endParaRPr lang="en-US" altLang="ko-KR" sz="10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endParaRPr lang="en-US" altLang="ko-KR" sz="1000" b="1" dirty="0" smtClean="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adView.setLayoutParams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params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); // Layout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파라메터 설정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/>
            </a:r>
            <a:b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layout.addView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adView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); //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레이아웃에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AdView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000" smtClean="0">
                <a:latin typeface="Arial" panose="020B0604020202020204" pitchFamily="34" charset="0"/>
                <a:ea typeface="돋움" panose="020B0600000101010101" pitchFamily="50" charset="-127"/>
              </a:rPr>
              <a:t>추가</a:t>
            </a:r>
            <a:endParaRPr lang="en-US" altLang="ko-KR" sz="10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endParaRPr lang="en-US" altLang="ko-KR" sz="1000" b="1" dirty="0" smtClean="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}</a:t>
            </a: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endParaRPr lang="en-US" altLang="ko-KR" sz="1000" b="1" dirty="0" smtClean="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36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// </a:t>
            </a:r>
            <a:r>
              <a:rPr lang="ko-KR" altLang="en-US" sz="1000" b="1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생명주기에 따라 아래 설정이 반드시 필요합니다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r>
              <a:rPr lang="ko-KR" altLang="en-US" sz="1000" b="1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endParaRPr lang="en-US" altLang="ko-KR" sz="1000" b="1" dirty="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552991" lvl="1" indent="-171450" defTabSz="36000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void 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onResume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() {</a:t>
            </a:r>
          </a:p>
          <a:p>
            <a:pPr marL="381541"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if(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adView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 != null) </a:t>
            </a:r>
          </a:p>
          <a:p>
            <a:pPr marL="381541"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adView.onResume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();</a:t>
            </a:r>
          </a:p>
          <a:p>
            <a:pPr marL="381541" lvl="1" defTabSz="360000">
              <a:lnSpc>
                <a:spcPts val="1700"/>
              </a:lnSpc>
              <a:spcBef>
                <a:spcPts val="0"/>
              </a:spcBef>
            </a:pPr>
            <a:endParaRPr lang="en-US" altLang="ko-KR" sz="10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super.onResume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();</a:t>
            </a:r>
          </a:p>
          <a:p>
            <a:pPr marL="381541"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}</a:t>
            </a:r>
            <a:endParaRPr lang="en-US" altLang="ko-KR" sz="10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552991" lvl="1" indent="-171450" defTabSz="36000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void 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onPause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() {</a:t>
            </a:r>
          </a:p>
          <a:p>
            <a:pPr marL="381541"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if(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adView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 != null)</a:t>
            </a:r>
          </a:p>
          <a:p>
            <a:pPr marL="381541"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adView.onPause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();</a:t>
            </a:r>
          </a:p>
          <a:p>
            <a:pPr marL="381541" lvl="1" defTabSz="360000">
              <a:lnSpc>
                <a:spcPts val="1700"/>
              </a:lnSpc>
              <a:spcBef>
                <a:spcPts val="0"/>
              </a:spcBef>
            </a:pPr>
            <a:endParaRPr lang="en-US" altLang="ko-KR" sz="10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super.onPause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();</a:t>
            </a:r>
          </a:p>
          <a:p>
            <a:pPr marL="381541" lvl="1" defTabSz="360000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}</a:t>
            </a:r>
            <a:endParaRPr lang="en-US" altLang="ko-KR" sz="1000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8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5"/>
          <p:cNvGrpSpPr/>
          <p:nvPr/>
        </p:nvGrpSpPr>
        <p:grpSpPr>
          <a:xfrm>
            <a:off x="500297" y="1"/>
            <a:ext cx="8197312" cy="5515714"/>
            <a:chOff x="585070" y="1"/>
            <a:chExt cx="9586300" cy="6081331"/>
          </a:xfrm>
        </p:grpSpPr>
        <p:grpSp>
          <p:nvGrpSpPr>
            <p:cNvPr id="4" name="그룹 17"/>
            <p:cNvGrpSpPr/>
            <p:nvPr/>
          </p:nvGrpSpPr>
          <p:grpSpPr>
            <a:xfrm>
              <a:off x="585070" y="116917"/>
              <a:ext cx="9586300" cy="5964415"/>
              <a:chOff x="202172" y="310029"/>
              <a:chExt cx="9586300" cy="596441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23942" y="310029"/>
                <a:ext cx="393303" cy="271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0</a:t>
                </a:r>
                <a:fld id="{C50E92A9-B76D-4EB2-AC2A-96C7143D5A52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1</a:t>
                </a:fld>
                <a:endParaRPr lang="en-US" altLang="ko-KR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02172" y="1286176"/>
                <a:ext cx="9586300" cy="4988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ko-KR" altLang="en-US" sz="16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개요</a:t>
                </a:r>
                <a:endParaRPr lang="en-US" altLang="ko-KR" sz="1600" b="1" dirty="0" smtClean="0">
                  <a:latin typeface="Arial" panose="020B0604020202020204" pitchFamily="34" charset="0"/>
                  <a:ea typeface="돋움" panose="020B0600000101010101" pitchFamily="50" charset="-127"/>
                </a:endParaRP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n-US" altLang="ko-KR" sz="1600" b="1" dirty="0" smtClean="0"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SDK</a:t>
                </a:r>
                <a:r>
                  <a:rPr lang="en-US" altLang="ko-KR" sz="16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ko-KR" altLang="en-US" sz="16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구성</a:t>
                </a:r>
                <a:endParaRPr lang="en-US" altLang="ko-KR" sz="1600" b="1" dirty="0" smtClean="0">
                  <a:latin typeface="Arial" panose="020B0604020202020204" pitchFamily="34" charset="0"/>
                  <a:ea typeface="돋움" panose="020B0600000101010101" pitchFamily="50" charset="-127"/>
                </a:endParaRP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ko-KR" altLang="en-US" sz="16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프로젝트 설정</a:t>
                </a:r>
                <a:endParaRPr lang="en-US" altLang="ko-KR" sz="1600" b="1" dirty="0" smtClean="0">
                  <a:latin typeface="Arial" panose="020B0604020202020204" pitchFamily="34" charset="0"/>
                  <a:ea typeface="돋움" panose="020B0600000101010101" pitchFamily="50" charset="-127"/>
                </a:endParaRP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ko-KR" altLang="en-US" sz="1600" b="1" dirty="0" err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모바일</a:t>
                </a:r>
                <a:r>
                  <a:rPr lang="ko-KR" altLang="en-US" sz="16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광고 초기화</a:t>
                </a:r>
                <a:endParaRPr lang="en-US" altLang="ko-KR" sz="1600" b="1" dirty="0" smtClean="0">
                  <a:latin typeface="Arial" panose="020B0604020202020204" pitchFamily="34" charset="0"/>
                  <a:ea typeface="돋움" panose="020B0600000101010101" pitchFamily="50" charset="-127"/>
                </a:endParaRP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n-US" altLang="ko-KR" sz="16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Banner </a:t>
                </a:r>
                <a:r>
                  <a:rPr lang="ko-KR" altLang="en-US" sz="16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광고 추가</a:t>
                </a:r>
                <a:endParaRPr lang="en-US" altLang="ko-KR" sz="1600" b="1" dirty="0" smtClean="0">
                  <a:latin typeface="Arial" panose="020B0604020202020204" pitchFamily="34" charset="0"/>
                  <a:ea typeface="돋움" panose="020B0600000101010101" pitchFamily="50" charset="-127"/>
                </a:endParaRP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n-US" altLang="ko-KR" sz="16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Interstitial </a:t>
                </a:r>
                <a:r>
                  <a:rPr lang="ko-KR" altLang="en-US" sz="16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광고 </a:t>
                </a:r>
                <a:r>
                  <a:rPr lang="en-US" altLang="ko-KR" sz="16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(</a:t>
                </a:r>
                <a:r>
                  <a:rPr lang="ko-KR" altLang="en-US" sz="16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전면 광고</a:t>
                </a:r>
                <a:r>
                  <a:rPr lang="en-US" altLang="ko-KR" sz="16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) </a:t>
                </a:r>
                <a:r>
                  <a:rPr lang="ko-KR" altLang="en-US" sz="16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추가</a:t>
                </a:r>
                <a:endParaRPr lang="en-US" altLang="ko-KR" sz="1600" b="1" dirty="0" smtClean="0">
                  <a:latin typeface="Arial" panose="020B0604020202020204" pitchFamily="34" charset="0"/>
                  <a:ea typeface="돋움" panose="020B0600000101010101" pitchFamily="50" charset="-127"/>
                </a:endParaRP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n-US" altLang="ko-KR" sz="16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Ad Network</a:t>
                </a:r>
                <a:r>
                  <a:rPr lang="ko-KR" altLang="en-US" sz="16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별 추가 광고정보 설정</a:t>
                </a:r>
                <a:endParaRPr lang="en-US" altLang="ko-KR" sz="1600" b="1" dirty="0" smtClean="0">
                  <a:latin typeface="Arial" panose="020B0604020202020204" pitchFamily="34" charset="0"/>
                  <a:ea typeface="돋움" panose="020B0600000101010101" pitchFamily="50" charset="-127"/>
                </a:endParaRP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n-US" altLang="ko-KR" sz="1600" b="1" dirty="0" err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proguard</a:t>
                </a:r>
                <a:r>
                  <a:rPr lang="en-US" altLang="ko-KR" sz="16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ko-KR" altLang="en-US" sz="16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설정</a:t>
                </a:r>
                <a:endParaRPr lang="en-US" altLang="ko-KR" sz="1600" b="1" dirty="0" smtClean="0">
                  <a:latin typeface="Arial" panose="020B0604020202020204" pitchFamily="34" charset="0"/>
                  <a:ea typeface="돋움" panose="020B0600000101010101" pitchFamily="50" charset="-127"/>
                </a:endParaRP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ko-KR" altLang="en-US" sz="16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자주하는 질문</a:t>
                </a:r>
                <a:endParaRPr lang="ko-KR" altLang="en-US" sz="1600" b="1" dirty="0"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600978" y="1"/>
              <a:ext cx="357192" cy="75376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0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cxnSp>
        <p:nvCxnSpPr>
          <p:cNvPr id="15" name="직선 연결선 14"/>
          <p:cNvCxnSpPr/>
          <p:nvPr/>
        </p:nvCxnSpPr>
        <p:spPr>
          <a:xfrm>
            <a:off x="525837" y="827232"/>
            <a:ext cx="8143643" cy="0"/>
          </a:xfrm>
          <a:prstGeom prst="line">
            <a:avLst/>
          </a:prstGeom>
          <a:ln>
            <a:solidFill>
              <a:srgbClr val="DE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4521" y="352096"/>
            <a:ext cx="80383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 smtClean="0">
                <a:solidFill>
                  <a:srgbClr val="CC33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7187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19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V.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Banner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광고 추가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–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Layout</a:t>
                </a:r>
                <a:r>
                  <a:rPr lang="ko-KR" altLang="en-US" sz="2100" b="1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파일 이용법</a:t>
                </a:r>
                <a:endParaRPr lang="ko-KR" altLang="en-US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아래와 같이 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Layout XML 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파일에 광고를 추가하실 수도 있습니다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endParaRPr lang="en-US" altLang="ko-KR" sz="14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main.xml</a:t>
            </a:r>
          </a:p>
          <a:p>
            <a:pPr lvl="2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&lt;?xml version="1.0" encoding="utf-8"?&gt;</a:t>
            </a:r>
          </a:p>
          <a:p>
            <a:pPr lvl="2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&lt;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LinearLayout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xmlns:android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  <a:hlinkClick r:id="rId4"/>
              </a:rPr>
              <a:t>http://schemas.android.com/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  <a:hlinkClick r:id="rId4"/>
              </a:rPr>
              <a:t>apk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  <a:hlinkClick r:id="rId4"/>
              </a:rPr>
              <a:t>/res/android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”    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android:layout_width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=“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match_parent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    </a:t>
            </a:r>
          </a:p>
          <a:p>
            <a:pPr lvl="2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android:layout_height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=“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match_parent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 </a:t>
            </a:r>
          </a:p>
          <a:p>
            <a:pPr lvl="2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android:orientation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="vertical"&gt;</a:t>
            </a: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2"/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	&lt;</a:t>
            </a:r>
            <a:r>
              <a:rPr lang="en-US" altLang="ko-KR" sz="1200" dirty="0" err="1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com.admixer.ads.AdView</a:t>
            </a:r>
            <a:r>
              <a:rPr lang="en-US" altLang="ko-KR" sz="12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</a:p>
          <a:p>
            <a:pPr lvl="2"/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android:layout_width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=“</a:t>
            </a:r>
            <a:r>
              <a:rPr lang="en-US" altLang="ko-KR" sz="1200" dirty="0" err="1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wrap_content</a:t>
            </a:r>
            <a:r>
              <a:rPr lang="en-US" altLang="ko-KR" sz="12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"         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			</a:t>
            </a:r>
            <a:r>
              <a:rPr lang="en-US" altLang="ko-KR" sz="1200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android:layout_height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wrap_content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"        </a:t>
            </a:r>
          </a:p>
          <a:p>
            <a:pPr lvl="2"/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200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android:id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="@+id/</a:t>
            </a:r>
            <a:r>
              <a:rPr lang="en-US" altLang="ko-KR" sz="1200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ad_view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"/&gt; 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   </a:t>
            </a:r>
          </a:p>
          <a:p>
            <a:pPr lvl="2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&lt;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TextView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android:layout_width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=“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match_parent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"        </a:t>
            </a:r>
          </a:p>
          <a:p>
            <a:pPr lvl="3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android:layout_height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wrap_content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“</a:t>
            </a:r>
          </a:p>
          <a:p>
            <a:pPr lvl="3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android:text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="@string/hello" /&gt;</a:t>
            </a:r>
          </a:p>
          <a:p>
            <a:pPr lvl="2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&lt;/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LinearLayout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&gt;</a:t>
            </a:r>
          </a:p>
          <a:p>
            <a:pPr lvl="2"/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LayoutSampleActivity.java</a:t>
            </a:r>
          </a:p>
          <a:p>
            <a:pPr lvl="2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public class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LayoutSampleActivity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extends Activity {   </a:t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@Override</a:t>
            </a:r>
          </a:p>
          <a:p>
            <a:pPr lvl="2"/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public void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onCreate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(Bundle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savedInstanceState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 {        </a:t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super.onCreate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savedInstanceState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);</a:t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        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setContentView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R.layout.main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);</a:t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AdInfo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adInfo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= new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AdInfo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(“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my_adunit_id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");       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/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AdView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adView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= (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AdView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findViewById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R.id.ad_view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);        </a:t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adView.setAdInfo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adInfo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this);    </a:t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}</a:t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6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20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V.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Banner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광고 추가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–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이벤트 핸들러</a:t>
                </a:r>
                <a:endParaRPr lang="ko-KR" altLang="en-US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다음은 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Banner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광고에서 발생하는 이벤트를 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Activity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에서 받기 위해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AdViewListener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인터페이스를  </a:t>
            </a:r>
            <a:endParaRPr lang="en-US" altLang="ko-KR" sz="14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 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구현한 것입니다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AdViewListener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인터페이스를 구현한 객체만이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AdView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의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setAdViewListener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메소드의 </a:t>
            </a:r>
            <a:endParaRPr lang="en-US" altLang="ko-KR" sz="14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 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파라메터로 지정되어 이벤트를 받을 수 있습니다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None/>
            </a:pP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public class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AdMixerSampleActivity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extends Activity implements </a:t>
            </a:r>
            <a:r>
              <a:rPr lang="en-US" altLang="ko-KR" sz="1200" dirty="0" err="1">
                <a:solidFill>
                  <a:srgbClr val="D90B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AdViewListener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{</a:t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@Override	</a:t>
            </a:r>
            <a:endParaRPr lang="en-US" altLang="ko-KR" sz="12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public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void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onReceivedAd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(String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adapterName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AdView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adView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 { </a:t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	//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광고 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수신 성공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/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}	</a:t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@Override	</a:t>
            </a:r>
            <a:endParaRPr lang="en-US" altLang="ko-KR" sz="12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public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void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onFailedToReceiveAd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errorCode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String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errorMsg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AdView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adView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 {  </a:t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	//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광고 수신 실패	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/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}	</a:t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21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21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VI.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Interstitial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광고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(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전면 광고</a:t>
                </a:r>
                <a:r>
                  <a:rPr lang="en-US" altLang="ko-KR" sz="2100" b="1" dirty="0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) </a:t>
                </a:r>
                <a:r>
                  <a:rPr lang="ko-KR" altLang="en-US" sz="2100" b="1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추가</a:t>
                </a:r>
                <a:endParaRPr lang="ko-KR" altLang="en-US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전면광고에는 두 가지 형태가 제공됩니다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팝업형 전면광고의 </a:t>
            </a:r>
            <a:r>
              <a:rPr lang="ko-KR" altLang="en-US" sz="1400" b="1" smtClean="0">
                <a:latin typeface="돋움" panose="020B0600000101010101" pitchFamily="50" charset="-127"/>
                <a:ea typeface="돋움" panose="020B0600000101010101" pitchFamily="50" charset="-127"/>
              </a:rPr>
              <a:t>경우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admixer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b="1" smtClean="0">
                <a:latin typeface="돋움" panose="020B0600000101010101" pitchFamily="50" charset="-127"/>
                <a:ea typeface="돋움" panose="020B0600000101010101" pitchFamily="50" charset="-127"/>
              </a:rPr>
              <a:t>네트워크 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전면배너만 사용 가능합니다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21328" y="1864718"/>
            <a:ext cx="4751427" cy="4637394"/>
            <a:chOff x="521328" y="1864718"/>
            <a:chExt cx="5174622" cy="5050432"/>
          </a:xfrm>
        </p:grpSpPr>
        <p:pic>
          <p:nvPicPr>
            <p:cNvPr id="12" name="Picture 6" descr="E:\나스미디어\소개서\나스미디어 템플릿\Untitled-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4053" y="2166329"/>
              <a:ext cx="2421897" cy="4748821"/>
            </a:xfrm>
            <a:prstGeom prst="rect">
              <a:avLst/>
            </a:prstGeom>
            <a:noFill/>
          </p:spPr>
        </p:pic>
        <p:pic>
          <p:nvPicPr>
            <p:cNvPr id="13" name="Picture 6" descr="E:\나스미디어\소개서\나스미디어 템플릿\Untitled-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1328" y="2154435"/>
              <a:ext cx="2421897" cy="4748821"/>
            </a:xfrm>
            <a:prstGeom prst="rect">
              <a:avLst/>
            </a:prstGeom>
            <a:noFill/>
          </p:spPr>
        </p:pic>
        <p:grpSp>
          <p:nvGrpSpPr>
            <p:cNvPr id="15" name="그룹 14"/>
            <p:cNvGrpSpPr/>
            <p:nvPr/>
          </p:nvGrpSpPr>
          <p:grpSpPr>
            <a:xfrm>
              <a:off x="620713" y="1864718"/>
              <a:ext cx="4827587" cy="3983859"/>
              <a:chOff x="620713" y="2140943"/>
              <a:chExt cx="4827587" cy="3983859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620713" y="2150468"/>
                <a:ext cx="2046287" cy="3974334"/>
                <a:chOff x="620713" y="2150468"/>
                <a:chExt cx="2046287" cy="3974334"/>
              </a:xfrm>
            </p:grpSpPr>
            <p:sp>
              <p:nvSpPr>
                <p:cNvPr id="20" name="텍스트 개체 틀 2"/>
                <p:cNvSpPr txBox="1">
                  <a:spLocks/>
                </p:cNvSpPr>
                <p:nvPr/>
              </p:nvSpPr>
              <p:spPr>
                <a:xfrm>
                  <a:off x="620713" y="2150468"/>
                  <a:ext cx="2046287" cy="383182"/>
                </a:xfrm>
                <a:prstGeom prst="rect">
                  <a:avLst/>
                </a:prstGeom>
              </p:spPr>
              <p:txBody>
                <a:bodyPr vert="horz" lIns="91435" tIns="45718" rIns="91435" bIns="45718" rtlCol="0">
                  <a:normAutofit/>
                </a:bodyPr>
                <a:lstStyle>
                  <a:lvl1pPr marL="268288" indent="-268288" algn="l" defTabSz="914353" rtl="0" eaLnBrk="0" latinLnBrk="0" hangingPunct="0">
                    <a:spcBef>
                      <a:spcPts val="800"/>
                    </a:spcBef>
                    <a:buFont typeface="Wingdings" pitchFamily="2" charset="2"/>
                    <a:buChar char="Ø"/>
                    <a:defRPr sz="1400" b="1" kern="1200" baseline="0">
                      <a:solidFill>
                        <a:schemeClr val="tx1"/>
                      </a:solidFill>
                      <a:latin typeface="Arial" pitchFamily="34" charset="0"/>
                      <a:ea typeface="돋움" pitchFamily="50" charset="-127"/>
                      <a:cs typeface="+mn-cs"/>
                    </a:defRPr>
                  </a:lvl1pPr>
                  <a:lvl2pPr marL="561514" indent="-179973" algn="l" defTabSz="914353" rtl="0" eaLnBrk="0" latinLnBrk="0" hangingPunct="0">
                    <a:spcBef>
                      <a:spcPts val="800"/>
                    </a:spcBef>
                    <a:buFont typeface="Arial" pitchFamily="34" charset="0"/>
                    <a:buChar char="•"/>
                    <a:defRPr sz="1200" kern="1200" baseline="0">
                      <a:solidFill>
                        <a:schemeClr val="tx1"/>
                      </a:solidFill>
                      <a:latin typeface="Arial" pitchFamily="34" charset="0"/>
                      <a:ea typeface="돋움" pitchFamily="50" charset="-127"/>
                      <a:cs typeface="+mn-cs"/>
                    </a:defRPr>
                  </a:lvl2pPr>
                  <a:lvl3pPr marL="928657" indent="-143979" algn="l" defTabSz="914353" rtl="0" eaLnBrk="0" latinLnBrk="0" hangingPunct="0">
                    <a:spcBef>
                      <a:spcPts val="800"/>
                    </a:spcBef>
                    <a:buFont typeface="Arial" pitchFamily="34" charset="0"/>
                    <a:buChar char="-"/>
                    <a:defRPr sz="1200" kern="1200" baseline="0">
                      <a:solidFill>
                        <a:schemeClr val="tx1"/>
                      </a:solidFill>
                      <a:latin typeface="Arial" pitchFamily="34" charset="0"/>
                      <a:ea typeface="돋움" pitchFamily="50" charset="-127"/>
                      <a:cs typeface="+mn-cs"/>
                    </a:defRPr>
                  </a:lvl3pPr>
                  <a:lvl4pPr marL="1344613" indent="-157163" algn="l" defTabSz="914353" rtl="0" eaLnBrk="0" latinLnBrk="0" hangingPunct="0">
                    <a:spcBef>
                      <a:spcPts val="800"/>
                    </a:spcBef>
                    <a:buFont typeface="Vrinda" pitchFamily="34" charset="0"/>
                    <a:buChar char="»"/>
                    <a:defRPr sz="1200" kern="1200" baseline="0">
                      <a:solidFill>
                        <a:schemeClr val="tx1"/>
                      </a:solidFill>
                      <a:latin typeface="Arial" pitchFamily="34" charset="0"/>
                      <a:ea typeface="돋움" pitchFamily="50" charset="-127"/>
                      <a:cs typeface="+mn-cs"/>
                    </a:defRPr>
                  </a:lvl4pPr>
                  <a:lvl5pPr marL="1763730" indent="-161975" algn="l" defTabSz="914353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400" kern="1200" baseline="0">
                      <a:solidFill>
                        <a:schemeClr val="tx1"/>
                      </a:solidFill>
                      <a:latin typeface="Arial" pitchFamily="34" charset="0"/>
                      <a:ea typeface="돋움" pitchFamily="50" charset="-127"/>
                      <a:cs typeface="+mn-cs"/>
                    </a:defRPr>
                  </a:lvl5pPr>
                  <a:lvl6pPr marL="2514471" indent="-228588" algn="l" defTabSz="914353" rtl="0" eaLnBrk="1" latinLnBrk="1" hangingPunct="1">
                    <a:spcBef>
                      <a:spcPct val="20000"/>
                    </a:spcBef>
                    <a:buFont typeface="Wingdings" pitchFamily="2" charset="2"/>
                    <a:buChar char="ü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648" indent="-228588" algn="l" defTabSz="914353" rtl="0" eaLnBrk="1" latinLnBrk="1" hangingPunct="1">
                    <a:spcBef>
                      <a:spcPct val="20000"/>
                    </a:spcBef>
                    <a:buFont typeface="Wingdings" pitchFamily="2" charset="2"/>
                    <a:buChar char="Ø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8825" indent="-228588" algn="l" defTabSz="914353" rtl="0" eaLnBrk="1" latinLnBrk="1" hangingPunct="1">
                    <a:spcBef>
                      <a:spcPct val="20000"/>
                    </a:spcBef>
                    <a:buFont typeface="Wingdings" pitchFamily="2" charset="2"/>
                    <a:buChar char="v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001" indent="-228588" algn="l" defTabSz="914353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buNone/>
                  </a:pPr>
                  <a:r>
                    <a:rPr lang="ko-KR" altLang="en-US" sz="1200" dirty="0" smtClean="0">
                      <a:solidFill>
                        <a:srgbClr val="FF0000"/>
                      </a:solidFill>
                      <a:latin typeface="돋움" panose="020B0600000101010101" pitchFamily="50" charset="-127"/>
                    </a:rPr>
                    <a:t>일반 전면광고</a:t>
                  </a:r>
                  <a:r>
                    <a:rPr lang="ko-KR" altLang="en-US" sz="1200" dirty="0">
                      <a:solidFill>
                        <a:srgbClr val="FF0000"/>
                      </a:solidFill>
                      <a:latin typeface="돋움" panose="020B0600000101010101" pitchFamily="50" charset="-127"/>
                    </a:rPr>
                    <a:t> </a:t>
                  </a:r>
                  <a:r>
                    <a:rPr lang="ko-KR" altLang="en-US" sz="1200" dirty="0" smtClean="0">
                      <a:solidFill>
                        <a:srgbClr val="FF0000"/>
                      </a:solidFill>
                      <a:latin typeface="돋움" panose="020B0600000101010101" pitchFamily="50" charset="-127"/>
                    </a:rPr>
                    <a:t>예시</a:t>
                  </a:r>
                  <a:endParaRPr lang="ko-KR" altLang="en-US" sz="1200" dirty="0">
                    <a:solidFill>
                      <a:srgbClr val="FF0000"/>
                    </a:solidFill>
                    <a:latin typeface="돋움" panose="020B0600000101010101" pitchFamily="50" charset="-127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784891" y="2829298"/>
                  <a:ext cx="1853534" cy="32955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7" name="그룹 16"/>
              <p:cNvGrpSpPr/>
              <p:nvPr/>
            </p:nvGrpSpPr>
            <p:grpSpPr>
              <a:xfrm>
                <a:off x="3402013" y="2140943"/>
                <a:ext cx="2046287" cy="3982136"/>
                <a:chOff x="4602163" y="2140943"/>
                <a:chExt cx="2046287" cy="3982136"/>
              </a:xfrm>
            </p:grpSpPr>
            <p:sp>
              <p:nvSpPr>
                <p:cNvPr id="18" name="텍스트 개체 틀 2"/>
                <p:cNvSpPr txBox="1">
                  <a:spLocks/>
                </p:cNvSpPr>
                <p:nvPr/>
              </p:nvSpPr>
              <p:spPr>
                <a:xfrm>
                  <a:off x="4602163" y="2140943"/>
                  <a:ext cx="2046287" cy="383182"/>
                </a:xfrm>
                <a:prstGeom prst="rect">
                  <a:avLst/>
                </a:prstGeom>
              </p:spPr>
              <p:txBody>
                <a:bodyPr vert="horz" lIns="91435" tIns="45718" rIns="91435" bIns="45718" rtlCol="0">
                  <a:normAutofit/>
                </a:bodyPr>
                <a:lstStyle>
                  <a:lvl1pPr marL="268288" indent="-268288" algn="l" defTabSz="914353" rtl="0" eaLnBrk="0" latinLnBrk="0" hangingPunct="0">
                    <a:spcBef>
                      <a:spcPts val="800"/>
                    </a:spcBef>
                    <a:buFont typeface="Wingdings" pitchFamily="2" charset="2"/>
                    <a:buChar char="Ø"/>
                    <a:defRPr sz="1400" b="1" kern="1200" baseline="0">
                      <a:solidFill>
                        <a:schemeClr val="tx1"/>
                      </a:solidFill>
                      <a:latin typeface="Arial" pitchFamily="34" charset="0"/>
                      <a:ea typeface="돋움" pitchFamily="50" charset="-127"/>
                      <a:cs typeface="+mn-cs"/>
                    </a:defRPr>
                  </a:lvl1pPr>
                  <a:lvl2pPr marL="561514" indent="-179973" algn="l" defTabSz="914353" rtl="0" eaLnBrk="0" latinLnBrk="0" hangingPunct="0">
                    <a:spcBef>
                      <a:spcPts val="800"/>
                    </a:spcBef>
                    <a:buFont typeface="Arial" pitchFamily="34" charset="0"/>
                    <a:buChar char="•"/>
                    <a:defRPr sz="1200" kern="1200" baseline="0">
                      <a:solidFill>
                        <a:schemeClr val="tx1"/>
                      </a:solidFill>
                      <a:latin typeface="Arial" pitchFamily="34" charset="0"/>
                      <a:ea typeface="돋움" pitchFamily="50" charset="-127"/>
                      <a:cs typeface="+mn-cs"/>
                    </a:defRPr>
                  </a:lvl2pPr>
                  <a:lvl3pPr marL="928657" indent="-143979" algn="l" defTabSz="914353" rtl="0" eaLnBrk="0" latinLnBrk="0" hangingPunct="0">
                    <a:spcBef>
                      <a:spcPts val="800"/>
                    </a:spcBef>
                    <a:buFont typeface="Arial" pitchFamily="34" charset="0"/>
                    <a:buChar char="-"/>
                    <a:defRPr sz="1200" kern="1200" baseline="0">
                      <a:solidFill>
                        <a:schemeClr val="tx1"/>
                      </a:solidFill>
                      <a:latin typeface="Arial" pitchFamily="34" charset="0"/>
                      <a:ea typeface="돋움" pitchFamily="50" charset="-127"/>
                      <a:cs typeface="+mn-cs"/>
                    </a:defRPr>
                  </a:lvl3pPr>
                  <a:lvl4pPr marL="1344613" indent="-157163" algn="l" defTabSz="914353" rtl="0" eaLnBrk="0" latinLnBrk="0" hangingPunct="0">
                    <a:spcBef>
                      <a:spcPts val="800"/>
                    </a:spcBef>
                    <a:buFont typeface="Vrinda" pitchFamily="34" charset="0"/>
                    <a:buChar char="»"/>
                    <a:defRPr sz="1200" kern="1200" baseline="0">
                      <a:solidFill>
                        <a:schemeClr val="tx1"/>
                      </a:solidFill>
                      <a:latin typeface="Arial" pitchFamily="34" charset="0"/>
                      <a:ea typeface="돋움" pitchFamily="50" charset="-127"/>
                      <a:cs typeface="+mn-cs"/>
                    </a:defRPr>
                  </a:lvl4pPr>
                  <a:lvl5pPr marL="1763730" indent="-161975" algn="l" defTabSz="914353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400" kern="1200" baseline="0">
                      <a:solidFill>
                        <a:schemeClr val="tx1"/>
                      </a:solidFill>
                      <a:latin typeface="Arial" pitchFamily="34" charset="0"/>
                      <a:ea typeface="돋움" pitchFamily="50" charset="-127"/>
                      <a:cs typeface="+mn-cs"/>
                    </a:defRPr>
                  </a:lvl5pPr>
                  <a:lvl6pPr marL="2514471" indent="-228588" algn="l" defTabSz="914353" rtl="0" eaLnBrk="1" latinLnBrk="1" hangingPunct="1">
                    <a:spcBef>
                      <a:spcPct val="20000"/>
                    </a:spcBef>
                    <a:buFont typeface="Wingdings" pitchFamily="2" charset="2"/>
                    <a:buChar char="ü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648" indent="-228588" algn="l" defTabSz="914353" rtl="0" eaLnBrk="1" latinLnBrk="1" hangingPunct="1">
                    <a:spcBef>
                      <a:spcPct val="20000"/>
                    </a:spcBef>
                    <a:buFont typeface="Wingdings" pitchFamily="2" charset="2"/>
                    <a:buChar char="Ø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8825" indent="-228588" algn="l" defTabSz="914353" rtl="0" eaLnBrk="1" latinLnBrk="1" hangingPunct="1">
                    <a:spcBef>
                      <a:spcPct val="20000"/>
                    </a:spcBef>
                    <a:buFont typeface="Wingdings" pitchFamily="2" charset="2"/>
                    <a:buChar char="v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001" indent="-228588" algn="l" defTabSz="914353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buNone/>
                  </a:pPr>
                  <a:r>
                    <a:rPr lang="ko-KR" altLang="en-US" sz="1200" dirty="0" err="1" smtClean="0">
                      <a:solidFill>
                        <a:srgbClr val="FF0000"/>
                      </a:solidFill>
                      <a:latin typeface="돋움" panose="020B0600000101010101" pitchFamily="50" charset="-127"/>
                    </a:rPr>
                    <a:t>팝업형</a:t>
                  </a:r>
                  <a:r>
                    <a:rPr lang="ko-KR" altLang="en-US" sz="1200" dirty="0" smtClean="0">
                      <a:latin typeface="돋움" panose="020B0600000101010101" pitchFamily="50" charset="-127"/>
                    </a:rPr>
                    <a:t> </a:t>
                  </a:r>
                  <a:r>
                    <a:rPr lang="ko-KR" altLang="en-US" sz="1200" dirty="0" smtClean="0">
                      <a:solidFill>
                        <a:srgbClr val="FF0000"/>
                      </a:solidFill>
                      <a:latin typeface="돋움" panose="020B0600000101010101" pitchFamily="50" charset="-127"/>
                    </a:rPr>
                    <a:t>전면광고</a:t>
                  </a:r>
                  <a:r>
                    <a:rPr lang="ko-KR" altLang="en-US" sz="1200" dirty="0">
                      <a:latin typeface="돋움" panose="020B0600000101010101" pitchFamily="50" charset="-127"/>
                    </a:rPr>
                    <a:t> </a:t>
                  </a:r>
                  <a:r>
                    <a:rPr lang="ko-KR" altLang="en-US" sz="1200" dirty="0" smtClean="0">
                      <a:solidFill>
                        <a:srgbClr val="FF0000"/>
                      </a:solidFill>
                      <a:latin typeface="돋움" panose="020B0600000101010101" pitchFamily="50" charset="-127"/>
                    </a:rPr>
                    <a:t>예시</a:t>
                  </a:r>
                  <a:endParaRPr lang="ko-KR" altLang="en-US" sz="1200" dirty="0">
                    <a:solidFill>
                      <a:srgbClr val="FF0000"/>
                    </a:solidFill>
                    <a:latin typeface="돋움" panose="020B0600000101010101" pitchFamily="50" charset="-127"/>
                  </a:endParaRPr>
                </a:p>
              </p:txBody>
            </p:sp>
            <p:pic>
              <p:nvPicPr>
                <p:cNvPr id="19" name="Picture 3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733925" y="2837680"/>
                  <a:ext cx="1857375" cy="32853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0549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22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VI.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Interstitial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광고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(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전면 광고</a:t>
                </a:r>
                <a:r>
                  <a:rPr lang="en-US" altLang="ko-KR" sz="2100" b="1" dirty="0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) </a:t>
                </a:r>
                <a:r>
                  <a:rPr lang="ko-KR" altLang="en-US" sz="2100" b="1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추가</a:t>
                </a:r>
                <a:r>
                  <a:rPr lang="ko-KR" altLang="en-US" sz="2100" b="1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– </a:t>
                </a:r>
                <a:r>
                  <a:rPr lang="ko-KR" altLang="en-US" sz="21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광고 뷰 추가</a:t>
                </a:r>
                <a:r>
                  <a:rPr lang="ko-KR" altLang="en-US" sz="2100" b="1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endParaRPr lang="ko-KR" altLang="en-US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Interstitial </a:t>
            </a:r>
            <a:r>
              <a:rPr lang="ko-KR" altLang="en-US" sz="1400" b="1" smtClean="0">
                <a:latin typeface="Arial" panose="020B0604020202020204" pitchFamily="34" charset="0"/>
                <a:ea typeface="돋움" panose="020B0600000101010101" pitchFamily="50" charset="-127"/>
              </a:rPr>
              <a:t>광고는 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1</a:t>
            </a:r>
            <a:r>
              <a:rPr lang="ko-KR" altLang="en-US" sz="1400" b="1" smtClean="0">
                <a:latin typeface="Arial" panose="020B0604020202020204" pitchFamily="34" charset="0"/>
                <a:ea typeface="돋움" panose="020B0600000101010101" pitchFamily="50" charset="-127"/>
              </a:rPr>
              <a:t>회성 객체입니다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. Start </a:t>
            </a:r>
            <a:r>
              <a:rPr lang="ko-KR" altLang="en-US" sz="1400" b="1" smtClean="0">
                <a:latin typeface="Arial" panose="020B0604020202020204" pitchFamily="34" charset="0"/>
                <a:ea typeface="돋움" panose="020B0600000101010101" pitchFamily="50" charset="-127"/>
              </a:rPr>
              <a:t>혹은 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load </a:t>
            </a:r>
            <a:r>
              <a:rPr lang="ko-KR" altLang="en-US" sz="1400" b="1" smtClean="0">
                <a:latin typeface="Arial" panose="020B0604020202020204" pitchFamily="34" charset="0"/>
                <a:ea typeface="돋움" panose="020B0600000101010101" pitchFamily="50" charset="-127"/>
              </a:rPr>
              <a:t>메소드 호출은 한 번만 가능합니다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showInterstitial</a:t>
            </a:r>
            <a:r>
              <a:rPr lang="ko-KR" altLang="en-US" sz="1400" b="1" smtClean="0">
                <a:latin typeface="Arial" panose="020B0604020202020204" pitchFamily="34" charset="0"/>
                <a:ea typeface="돋움" panose="020B0600000101010101" pitchFamily="50" charset="-127"/>
              </a:rPr>
              <a:t>은 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로딩과 동시에 별도의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api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 호출 없이 바로 전면 광고를 표시하는 방법입니다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endParaRPr lang="en-US" altLang="ko-KR" sz="1400" b="1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loadInterstitial</a:t>
            </a:r>
            <a:r>
              <a:rPr lang="ko-KR" altLang="en-US" sz="1400" b="1" smtClean="0">
                <a:latin typeface="Arial" panose="020B0604020202020204" pitchFamily="34" charset="0"/>
                <a:ea typeface="돋움" panose="020B0600000101010101" pitchFamily="50" charset="-127"/>
              </a:rPr>
              <a:t>은 전면광고 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바로 표시 방법과 거의 동일하나 광고 로딩 이벤트를 받은 후에 광고 표시 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시점을 </a:t>
            </a:r>
            <a:r>
              <a:rPr lang="ko-KR" altLang="en-US" sz="1400" b="1" smtClean="0">
                <a:latin typeface="Arial" panose="020B0604020202020204" pitchFamily="34" charset="0"/>
                <a:ea typeface="돋움" panose="020B0600000101010101" pitchFamily="50" charset="-127"/>
              </a:rPr>
              <a:t>개발자가 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조절할 수 있도록 하는 방법입니다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endParaRPr lang="en-US" altLang="ko-KR" sz="14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이 </a:t>
            </a:r>
            <a:r>
              <a:rPr lang="ko-KR" altLang="en-US" sz="1200" b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방법은 </a:t>
            </a:r>
            <a:r>
              <a:rPr lang="en-US" altLang="ko-KR" sz="1200" b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Load &amp; Show</a:t>
            </a:r>
            <a:r>
              <a:rPr lang="ko-KR" altLang="en-US" sz="1200" b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가 지원되는 </a:t>
            </a:r>
            <a:r>
              <a:rPr lang="en-US" altLang="ko-KR" sz="1200" b="1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AdNetwork</a:t>
            </a:r>
            <a:r>
              <a:rPr lang="ko-KR" altLang="en-US" sz="1200" b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들만 호출하고 나머지는 </a:t>
            </a:r>
            <a:r>
              <a:rPr lang="en-US" altLang="ko-KR" sz="1200" b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Skip</a:t>
            </a:r>
            <a:r>
              <a:rPr lang="ko-KR" altLang="en-US" sz="1200" b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합니다</a:t>
            </a:r>
            <a:r>
              <a:rPr lang="en-US" altLang="ko-KR" sz="1200" b="1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endParaRPr lang="en-US" altLang="ko-KR" sz="1200" b="1" dirty="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처리 방법</a:t>
            </a:r>
            <a:endParaRPr lang="en-US" altLang="ko-KR" sz="12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	- 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광고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로딩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: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startIntersitial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()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대신 </a:t>
            </a:r>
            <a:r>
              <a:rPr lang="en-US" altLang="ko-KR" sz="1200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loadInterstitial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()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을 호출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ts val="1780"/>
              </a:lnSpc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- 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광고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수신 이벤트 대기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: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onInterstitialAdReceived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()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호출 대기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ts val="1780"/>
              </a:lnSpc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- 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광고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표시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: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showInterstitial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()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호출</a:t>
            </a:r>
            <a:endParaRPr lang="en-US" altLang="ko-KR" sz="12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ts val="1780"/>
              </a:lnSpc>
            </a:pP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유의 </a:t>
            </a:r>
            <a:r>
              <a:rPr lang="ko-KR" altLang="en-US" sz="1200" b="1" dirty="0">
                <a:latin typeface="Arial" panose="020B0604020202020204" pitchFamily="34" charset="0"/>
                <a:ea typeface="돋움" panose="020B0600000101010101" pitchFamily="50" charset="-127"/>
              </a:rPr>
              <a:t>사항</a:t>
            </a:r>
            <a:endParaRPr lang="en-US" altLang="ko-KR" sz="12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ts val="1780"/>
              </a:lnSpc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- 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광고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로딩이 성공한 이후 지나치게 시간이 많이 지나가면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showInterstitial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()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을 호출했을 때에 제대로 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광고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가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표시되지 않을 수 있습니다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</a:p>
          <a:p>
            <a:pPr lvl="1">
              <a:lnSpc>
                <a:spcPts val="1780"/>
              </a:lnSpc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- 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showInterstitial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()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을 호출하지 않으면 광고가 표시되지 않습니다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lvl="1">
              <a:lnSpc>
                <a:spcPts val="1780"/>
              </a:lnSpc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- 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loadInterstitial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()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을 호출하고 일정시간이 지나면 </a:t>
            </a:r>
            <a:r>
              <a:rPr lang="ko-KR" altLang="en-US" sz="1200" b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광고가 노출이 되어도 유효노출로 처리되지 않는 경우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가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있습니다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이 경우는 애드네트워크별로 다르므로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해당 애드네트워크사에 확인하여 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loadInterstitial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()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 후 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적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절한 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타임아웃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을 걸어서 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재호출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 하는 방식으로 사용하시기 바랍니다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애드네트워크별로 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최소호출간격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이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있는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경우도 있으므로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적당한 타임아웃을 설정하시기 바랍니다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ex.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AdMob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광고노출인증유효시간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20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분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지원 </a:t>
            </a:r>
            <a:r>
              <a:rPr lang="en-US" altLang="ko-KR" sz="12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AdNetwork</a:t>
            </a:r>
            <a:r>
              <a:rPr lang="en-US" altLang="ko-KR" sz="12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: 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Admob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Cauly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DawinClick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SyrupAd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T-ad),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Facebook, 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Mopub</a:t>
            </a:r>
            <a:endParaRPr lang="en-US" altLang="ko-KR" sz="1200" b="1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4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23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VI.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Interstitial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광고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(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전면 광고</a:t>
                </a:r>
                <a:r>
                  <a:rPr lang="en-US" altLang="ko-KR" sz="2100" b="1" dirty="0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) </a:t>
                </a:r>
                <a:r>
                  <a:rPr lang="ko-KR" altLang="en-US" sz="2100" b="1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추가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–</a:t>
                </a:r>
                <a:r>
                  <a:rPr lang="en-US" altLang="ko-KR" sz="2100" b="1" dirty="0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ko-KR" altLang="en-US" sz="2100" b="1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광고 뷰 추가 </a:t>
                </a:r>
                <a:endParaRPr lang="ko-KR" altLang="en-US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1006265"/>
            <a:ext cx="8197312" cy="5750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아래 코드는 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Interstitial </a:t>
            </a: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광고를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RelativeLayout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에 추가한 예제입니다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lvl="1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v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oid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addInterstitialAdView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() {    	</a:t>
            </a:r>
          </a:p>
          <a:p>
            <a:pPr lvl="1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//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dunit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 id </a:t>
            </a:r>
            <a:r>
              <a:rPr lang="ko-KR" altLang="en-US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값 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설정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/>
            </a:r>
            <a:b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AdInfo</a:t>
            </a:r>
            <a:r>
              <a:rPr lang="en-US" altLang="ko-KR" sz="10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adInfo</a:t>
            </a:r>
            <a:r>
              <a:rPr lang="en-US" altLang="ko-KR" sz="1000" b="1" dirty="0">
                <a:latin typeface="Arial" panose="020B0604020202020204" pitchFamily="34" charset="0"/>
                <a:ea typeface="돋움" panose="020B0600000101010101" pitchFamily="50" charset="-127"/>
              </a:rPr>
              <a:t> = new </a:t>
            </a:r>
            <a:r>
              <a:rPr lang="en-US" altLang="ko-KR" sz="10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AdInfo</a:t>
            </a:r>
            <a:r>
              <a:rPr lang="en-US" altLang="ko-KR" sz="10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(“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my_adunit_id</a:t>
            </a:r>
            <a:r>
              <a:rPr lang="en-US" altLang="ko-KR" sz="10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＂); </a:t>
            </a:r>
            <a:endParaRPr lang="en-US" altLang="ko-KR" sz="10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ts val="1700"/>
              </a:lnSpc>
              <a:spcBef>
                <a:spcPts val="0"/>
              </a:spcBef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// 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초단위로 전면 광고 타임아웃 설정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(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기본값</a:t>
            </a:r>
            <a:r>
              <a:rPr lang="ko-KR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: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0,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0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 이면 서버지정 시간으로 처리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서버지정 시간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: 20s) </a:t>
            </a:r>
            <a:b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adInfo.setInterstitialTimeout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(0);</a:t>
            </a:r>
            <a:r>
              <a:rPr lang="en-US" altLang="ko-KR" sz="1000" b="1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</a:p>
          <a:p>
            <a:pPr lvl="1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 // </a:t>
            </a:r>
            <a:r>
              <a:rPr lang="ko-KR" altLang="en-US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리로드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 시간 내에 전체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AdNetwork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반복 최대 횟수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(-1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: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 무한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0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: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 반복 없음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n : n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번 반복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</a:p>
          <a:p>
            <a:pPr marL="381541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adInfo.setMaxRetryCountInSlot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(-1); </a:t>
            </a:r>
          </a:p>
          <a:p>
            <a:pPr marL="381541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 // 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고수익 전면광고 노출 시 광고 외 영역 반투명처리 여부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(true: 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반투명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 false: </a:t>
            </a:r>
            <a:r>
              <a:rPr lang="ko-KR" altLang="en-US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처리안함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) / 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기본값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: true</a:t>
            </a:r>
          </a:p>
          <a:p>
            <a:pPr marL="381541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adInfo.setBackgroundAlpha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(true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);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</a:p>
          <a:p>
            <a:pPr marL="381541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b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(( </a:t>
            </a:r>
            <a:r>
              <a:rPr lang="ko-KR" altLang="en-US" sz="1000" b="1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팝업형</a:t>
            </a:r>
            <a:r>
              <a:rPr lang="ko-KR" altLang="en-US" sz="1000" b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전면광고를 원하실 경우 이 위치에 다음 페이지의 옵션을 추가하세요</a:t>
            </a:r>
            <a:r>
              <a:rPr lang="en-US" altLang="ko-KR" sz="1000" b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))</a:t>
            </a:r>
          </a:p>
          <a:p>
            <a:pPr marL="381541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= new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(this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); // 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전면 광고 생성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/>
            </a:r>
            <a:b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    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interstitialAd.setAdInfo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adInfo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 this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); // 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광고 정보 설정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/>
            </a:r>
            <a:b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    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interstitialAd.setInterstitialAdListener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(this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); // 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이벤트 </a:t>
            </a:r>
            <a:r>
              <a:rPr lang="ko-KR" altLang="en-US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리스너</a:t>
            </a:r>
            <a:r>
              <a:rPr lang="ko-KR" altLang="en-US" sz="1000" dirty="0">
                <a:latin typeface="Arial" panose="020B0604020202020204" pitchFamily="34" charset="0"/>
                <a:ea typeface="돋움" panose="020B0600000101010101" pitchFamily="50" charset="-127"/>
              </a:rPr>
              <a:t> 설정  </a:t>
            </a:r>
            <a:endParaRPr lang="en-US" altLang="ko-KR" sz="10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interstitialAd.startInterstitial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(); //</a:t>
            </a:r>
            <a:r>
              <a:rPr lang="ko-KR" altLang="en-US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 광고 로딩 및 즉시 노출</a:t>
            </a:r>
            <a:endParaRPr lang="en-US" altLang="ko-KR" sz="10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	// 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interstitialAd.loadInterstitial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(); // </a:t>
            </a:r>
            <a:r>
              <a:rPr lang="ko-KR" altLang="en-US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광고 로딩 후 원하는 시점에 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showInterstitial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호출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/>
            </a:r>
            <a:b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 </a:t>
            </a: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         // </a:t>
            </a:r>
            <a:r>
              <a:rPr lang="ko-KR" altLang="en-US" sz="1000" b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생명주기에 따라 아래 설정이 반드시 필요합니다</a:t>
            </a:r>
            <a:r>
              <a:rPr lang="en-US" altLang="ko-KR" sz="1000" b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         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void 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onDestroy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()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{	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if(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!= null) {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          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interstitialAd.stopInterstitial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();</a:t>
            </a:r>
            <a:endParaRPr lang="en-US" altLang="ko-KR" sz="10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         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= null;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0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super.onDestroy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     </a:t>
            </a:r>
            <a:r>
              <a:rPr lang="en-US" altLang="ko-KR" sz="1000" dirty="0" smtClean="0">
                <a:latin typeface="Arial" panose="020B0604020202020204" pitchFamily="34" charset="0"/>
                <a:ea typeface="돋움" panose="020B0600000101010101" pitchFamily="50" charset="-127"/>
              </a:rPr>
              <a:t>    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83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24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VI.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Interstitial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광고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(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전면 광고</a:t>
                </a:r>
                <a:r>
                  <a:rPr lang="en-US" altLang="ko-KR" sz="2100" b="1" dirty="0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) </a:t>
                </a:r>
                <a:r>
                  <a:rPr lang="ko-KR" altLang="en-US" sz="2100" b="1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추가</a:t>
                </a:r>
                <a:r>
                  <a:rPr lang="ko-KR" altLang="en-US" sz="2100" b="1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–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팝업형 설정</a:t>
                </a:r>
                <a:r>
                  <a:rPr lang="ko-KR" altLang="en-US" sz="2100" b="1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endParaRPr lang="ko-KR" altLang="en-US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4959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팝업형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전면광고 설정코드 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원하시는 조건만 추가하시면 됩니다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.)</a:t>
            </a:r>
            <a:endParaRPr lang="en-US" altLang="ko-KR" sz="14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//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팝업형 전면광고 세부설정을 원하시면 아래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PopupInterstitialAdOption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설정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err="1">
                <a:latin typeface="Arial" panose="020B0604020202020204" pitchFamily="34" charset="0"/>
                <a:ea typeface="돋움" panose="020B0600000101010101" pitchFamily="50" charset="-127"/>
              </a:rPr>
              <a:t>PopupInterstitialAdOption</a:t>
            </a:r>
            <a:r>
              <a:rPr lang="en-US" altLang="ko-KR" sz="10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adConfig</a:t>
            </a:r>
            <a:r>
              <a:rPr lang="en-US" altLang="ko-KR" sz="1000" b="1" dirty="0">
                <a:latin typeface="Arial" panose="020B0604020202020204" pitchFamily="34" charset="0"/>
                <a:ea typeface="돋움" panose="020B0600000101010101" pitchFamily="50" charset="-127"/>
              </a:rPr>
              <a:t> = new </a:t>
            </a:r>
            <a:r>
              <a:rPr lang="en-US" altLang="ko-KR" sz="1000" b="1" dirty="0" err="1">
                <a:latin typeface="Arial" panose="020B0604020202020204" pitchFamily="34" charset="0"/>
                <a:ea typeface="돋움" panose="020B0600000101010101" pitchFamily="50" charset="-127"/>
              </a:rPr>
              <a:t>PopupInterstitialAdOption</a:t>
            </a:r>
            <a:r>
              <a:rPr lang="en-US" altLang="ko-KR" sz="1000" b="1" dirty="0">
                <a:latin typeface="Arial" panose="020B0604020202020204" pitchFamily="34" charset="0"/>
                <a:ea typeface="돋움" panose="020B0600000101010101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//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팝업형 전면광고 노출 상태에서 뒤로가기 버튼 방지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(true :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비활성화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 false :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활성화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adConfig.setDisableBackKey</a:t>
            </a:r>
            <a:r>
              <a:rPr lang="en-US" altLang="ko-KR" sz="1000" b="1" dirty="0">
                <a:latin typeface="Arial" panose="020B0604020202020204" pitchFamily="34" charset="0"/>
                <a:ea typeface="돋움" panose="020B0600000101010101" pitchFamily="50" charset="-127"/>
              </a:rPr>
              <a:t>(true);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//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왼쪽버튼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디폴트로 제공되며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광고를 닫는 기능이 적용되는 버튼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버튼문구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버튼색상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adConfig.setButtonLeft</a:t>
            </a:r>
            <a:r>
              <a:rPr lang="en-US" altLang="ko-KR" sz="1000" b="1" dirty="0">
                <a:latin typeface="Arial" panose="020B0604020202020204" pitchFamily="34" charset="0"/>
                <a:ea typeface="돋움" panose="020B0600000101010101" pitchFamily="50" charset="-127"/>
              </a:rPr>
              <a:t>("</a:t>
            </a:r>
            <a:r>
              <a:rPr lang="ko-KR" altLang="en-US" sz="1000" b="1">
                <a:latin typeface="Arial" panose="020B0604020202020204" pitchFamily="34" charset="0"/>
                <a:ea typeface="돋움" panose="020B0600000101010101" pitchFamily="50" charset="-127"/>
              </a:rPr>
              <a:t>광고종료</a:t>
            </a:r>
            <a:r>
              <a:rPr lang="en-US" altLang="ko-KR" sz="1000" b="1" dirty="0">
                <a:latin typeface="Arial" panose="020B0604020202020204" pitchFamily="34" charset="0"/>
                <a:ea typeface="돋움" panose="020B0600000101010101" pitchFamily="50" charset="-127"/>
              </a:rPr>
              <a:t>", "#234234");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//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오른쪽 버튼을 사용하고자 하면 반드시 설정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//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앱을 종료하는 기능을 적용하는 버튼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미 설정 시 위 광고종료 버튼만 노출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adConfig.setButtonRight</a:t>
            </a:r>
            <a:r>
              <a:rPr lang="en-US" altLang="ko-KR" sz="1000" b="1" dirty="0">
                <a:latin typeface="Arial" panose="020B0604020202020204" pitchFamily="34" charset="0"/>
                <a:ea typeface="돋움" panose="020B0600000101010101" pitchFamily="50" charset="-127"/>
              </a:rPr>
              <a:t>(null, null);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//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버튼영역 색상지정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adConfig.setButtonFrameColor</a:t>
            </a:r>
            <a:r>
              <a:rPr lang="en-US" altLang="ko-KR" sz="1000" b="1" dirty="0">
                <a:latin typeface="Arial" panose="020B0604020202020204" pitchFamily="34" charset="0"/>
                <a:ea typeface="돋움" panose="020B0600000101010101" pitchFamily="50" charset="-127"/>
              </a:rPr>
              <a:t>(null);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//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팝업형 전면광고 추가옵션</a:t>
            </a:r>
            <a:endParaRPr lang="en-US" altLang="ko-KR" sz="10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//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InterstitialAdType.Basic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: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일반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0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InterstitialAdType.Popup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 : </a:t>
            </a:r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팝업형</a:t>
            </a:r>
            <a:r>
              <a:rPr lang="en-US" altLang="ko-KR" sz="1000" dirty="0"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adInfo.setInterstitialAdType</a:t>
            </a:r>
            <a:r>
              <a:rPr lang="en-US" altLang="ko-KR" sz="1000" b="1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000" b="1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InterstitialAdType.Popup</a:t>
            </a:r>
            <a:r>
              <a:rPr lang="en-US" altLang="ko-KR" sz="1000" b="1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adConfig</a:t>
            </a:r>
            <a:r>
              <a:rPr lang="en-US" altLang="ko-KR" sz="1000" b="1" dirty="0">
                <a:latin typeface="Arial" panose="020B0604020202020204" pitchFamily="34" charset="0"/>
                <a:ea typeface="돋움" panose="020B0600000101010101" pitchFamily="50" charset="-127"/>
              </a:rPr>
              <a:t>);</a:t>
            </a:r>
          </a:p>
          <a:p>
            <a:pPr>
              <a:lnSpc>
                <a:spcPts val="2140"/>
              </a:lnSpc>
            </a:pPr>
            <a:endParaRPr lang="en-US" altLang="ko-KR" sz="14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>
              <a:lnSpc>
                <a:spcPts val="214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참고 </a:t>
            </a:r>
            <a:r>
              <a:rPr lang="en-US" altLang="ko-KR" sz="1200" b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1) 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팝업형 전면광고 오른쪽 버튼 설정 시 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“</a:t>
            </a:r>
            <a:r>
              <a:rPr lang="en-US" altLang="ko-KR" sz="1200" b="1" dirty="0" err="1">
                <a:latin typeface="Arial" panose="020B0604020202020204" pitchFamily="34" charset="0"/>
                <a:ea typeface="돋움" panose="020B0600000101010101" pitchFamily="50" charset="-127"/>
              </a:rPr>
              <a:t>onRightClicked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”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 리스너에서 앱 종료코드를 구현해주시기 바랍니다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>
              <a:lnSpc>
                <a:spcPts val="2140"/>
              </a:lnSpc>
            </a:pPr>
            <a:r>
              <a:rPr lang="ko-KR" altLang="en-US" sz="1200" b="1" dirty="0">
                <a:latin typeface="Arial" panose="020B0604020202020204" pitchFamily="34" charset="0"/>
                <a:ea typeface="돋움" panose="020B0600000101010101" pitchFamily="50" charset="-127"/>
              </a:rPr>
              <a:t>다양한 환경에서 종료가 가능하기 때문에 </a:t>
            </a:r>
            <a:r>
              <a:rPr lang="ko-KR" altLang="en-US" sz="1200" b="1" dirty="0" err="1">
                <a:latin typeface="Arial" panose="020B0604020202020204" pitchFamily="34" charset="0"/>
                <a:ea typeface="돋움" panose="020B0600000101010101" pitchFamily="50" charset="-127"/>
              </a:rPr>
              <a:t>퍼블리셔가</a:t>
            </a:r>
            <a:r>
              <a:rPr lang="ko-KR" altLang="en-US" sz="1200" b="1" dirty="0">
                <a:latin typeface="Arial" panose="020B0604020202020204" pitchFamily="34" charset="0"/>
                <a:ea typeface="돋움" panose="020B0600000101010101" pitchFamily="50" charset="-127"/>
              </a:rPr>
              <a:t> 직접 설정하게 되어있습니다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일반적으로 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finish() 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함수 호출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>
              <a:lnSpc>
                <a:spcPts val="214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참고 </a:t>
            </a:r>
            <a:r>
              <a:rPr lang="en-US" altLang="ko-KR" sz="1200" b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2) 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팝업형 전면광고 소재 사이즈는 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Full 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전면광고 소재 사이즈의 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85% 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축소된 비율로 노출됩니다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하단의 버튼 영역 사이즈는 팝업형 전면광고 소재 비율 대비 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12% 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비율로 노출됩니다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5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25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VI.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Interstitial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광고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(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전면 광고</a:t>
                </a:r>
                <a:r>
                  <a:rPr lang="en-US" altLang="ko-KR" sz="2100" b="1" dirty="0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) </a:t>
                </a:r>
                <a:r>
                  <a:rPr lang="ko-KR" altLang="en-US" sz="2100" b="1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추가</a:t>
                </a:r>
                <a:r>
                  <a:rPr lang="ko-KR" altLang="en-US" sz="2100" b="1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–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이벤트 핸들러</a:t>
                </a:r>
                <a:r>
                  <a:rPr lang="ko-KR" altLang="en-US" sz="2100" b="1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endParaRPr lang="ko-KR" altLang="en-US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56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다음은 전면광고에서 발생하는 이벤트를 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Activity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에서 받기 위해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InterstitialAdListener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 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인터페이스를 구현한 것입니다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InterstitialAdViewListener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인터페이스를 구현한 객체만이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의  </a:t>
            </a:r>
            <a:endParaRPr lang="en-US" altLang="ko-KR" sz="14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setInterstitialAdListener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메소드의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파라메터로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지정되어 이벤트를 받을 수 있습니다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 defTabSz="720000">
              <a:lnSpc>
                <a:spcPts val="1700"/>
              </a:lnSpc>
              <a:spcBef>
                <a:spcPts val="0"/>
              </a:spcBef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public class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AdMixerSampleActivity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extends Activity implements </a:t>
            </a:r>
            <a:r>
              <a:rPr lang="en-US" altLang="ko-KR" sz="1200" dirty="0" err="1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InterstitialAdListener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{</a:t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@Override // </a:t>
            </a:r>
            <a:r>
              <a:rPr lang="ko-KR" altLang="en-US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광고 수신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 defTabSz="72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public void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onInterstitialAdReceived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(String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adapterName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{}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 defTabSz="720000">
              <a:lnSpc>
                <a:spcPts val="1700"/>
              </a:lnSpc>
              <a:spcBef>
                <a:spcPts val="0"/>
              </a:spcBef>
              <a:buNone/>
            </a:pP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72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@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Override //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광고 수신 실패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72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public void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onInterstitialAdFailedToReceive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errorCode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String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errorMsg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 {}	</a:t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</a:p>
          <a:p>
            <a:pPr marL="381541" lvl="1" indent="0" defTabSz="72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@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Override //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광고 창이 닫혔을 때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72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public void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onInterstitialAdClosed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 {}</a:t>
            </a:r>
          </a:p>
          <a:p>
            <a:pPr marL="381541" lvl="1" indent="0" defTabSz="720000">
              <a:lnSpc>
                <a:spcPts val="1700"/>
              </a:lnSpc>
              <a:spcBef>
                <a:spcPts val="0"/>
              </a:spcBef>
              <a:buNone/>
            </a:pP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72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@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Override //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광고가 화면에 보여졌을 때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72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public void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onInterstitialAdShown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(String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adapterName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 {}</a:t>
            </a:r>
          </a:p>
          <a:p>
            <a:pPr marL="381541" lvl="1" indent="0" defTabSz="720000">
              <a:lnSpc>
                <a:spcPts val="1700"/>
              </a:lnSpc>
              <a:spcBef>
                <a:spcPts val="0"/>
              </a:spcBef>
              <a:buNone/>
            </a:pP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72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  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@Override //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ko-KR" altLang="en-US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팝업형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전면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 </a:t>
            </a:r>
            <a:r>
              <a:rPr lang="ko-KR" altLang="en-US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왼쪽버튼이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클릭되었을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 때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72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  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public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void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onLeftClicked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(String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adapterName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 {}</a:t>
            </a:r>
          </a:p>
          <a:p>
            <a:pPr marL="381541" lvl="1" indent="0" defTabSz="720000">
              <a:lnSpc>
                <a:spcPts val="1700"/>
              </a:lnSpc>
              <a:spcBef>
                <a:spcPts val="0"/>
              </a:spcBef>
              <a:buNone/>
            </a:pP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72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  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@Override //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ko-KR" altLang="en-US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팝업형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전면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오른쪽버튼이 </a:t>
            </a:r>
            <a:r>
              <a:rPr lang="ko-KR" altLang="en-US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클릭되었을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 때 앱 </a:t>
            </a:r>
            <a:r>
              <a:rPr lang="ko-KR" altLang="en-US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종료코드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 구현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 defTabSz="72000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   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	public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void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onRightClicked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(String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adapterName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 {  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finish();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}</a:t>
            </a:r>
            <a:b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}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5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26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VI.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Interstitial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광고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(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전면 광고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)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추가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– </a:t>
                </a:r>
                <a:r>
                  <a:rPr lang="ko-KR" altLang="en-US" sz="2100" b="1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닫기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(</a:t>
                </a:r>
                <a:r>
                  <a:rPr lang="en-US" altLang="ko-KR" sz="2100" b="1" dirty="0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close)</a:t>
                </a:r>
                <a:endParaRPr lang="en-US" altLang="ko-KR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전면 광고 </a:t>
            </a:r>
            <a:r>
              <a:rPr lang="ko-KR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화면 노출 후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원하는 시점에 닫고 싶으시면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closeInterstital</a:t>
            </a:r>
            <a:r>
              <a:rPr lang="ko-KR" altLang="ko-KR" sz="1400" b="1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메소드를 호출하시면 됩니다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>
              <a:lnSpc>
                <a:spcPts val="22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광고가 화면에 노출되기 전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closeInterstital</a:t>
            </a:r>
            <a:r>
              <a:rPr lang="ko-KR" altLang="ko-KR" sz="1400" b="1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를 호출하면 동작하지 않습니다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>
              <a:lnSpc>
                <a:spcPts val="22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만약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, Timer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를 사용하여 광고를 제거 할 경우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반드시 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Timer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를 정지 해줘야 합니다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  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 (Timer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 작동 이전에 사용자가  전면광고를 끄게 되면 </a:t>
            </a:r>
            <a:r>
              <a:rPr lang="en-US" altLang="ko-KR" sz="1200" b="1" dirty="0" err="1">
                <a:latin typeface="Arial" panose="020B0604020202020204" pitchFamily="34" charset="0"/>
                <a:ea typeface="돋움" panose="020B0600000101010101" pitchFamily="50" charset="-127"/>
              </a:rPr>
              <a:t>closeInterstital</a:t>
            </a:r>
            <a:r>
              <a:rPr lang="ko-KR" altLang="ko-KR" sz="1200" b="1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가 다음 전면광고에 영향을 줄 수 있습니다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.)</a:t>
            </a:r>
          </a:p>
          <a:p>
            <a:pPr>
              <a:lnSpc>
                <a:spcPts val="22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지원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AdNetwork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: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Admixer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Cauly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DawinClick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4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SyrupAd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, T-ad), </a:t>
            </a:r>
            <a:r>
              <a:rPr lang="en-US" altLang="ko-KR" sz="14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HouseAd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미지원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AdNetwork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는 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Skip)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변수 선언 부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	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(광고 요청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addInterstitialView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(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리스너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</a:p>
          <a:p>
            <a:pPr marL="748684" lvl="2" indent="0" defTabSz="72000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@Override	</a:t>
            </a:r>
          </a:p>
          <a:p>
            <a:pPr marL="748684" lvl="2" indent="0" defTabSz="72000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public void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onInterstitialAdShown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() {</a:t>
            </a:r>
          </a:p>
          <a:p>
            <a:pPr marL="748684" lvl="2" indent="0" defTabSz="72000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            (( Timer 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시작</a:t>
            </a:r>
            <a:endParaRPr lang="en-US" altLang="ko-KR" sz="12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         if(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!= null)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     		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interstitialAd.closeInterstitial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         	        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= null;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 ))</a:t>
            </a:r>
          </a:p>
          <a:p>
            <a:pPr marL="748684" lvl="2" indent="0" defTabSz="72000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}</a:t>
            </a:r>
          </a:p>
          <a:p>
            <a:pPr marL="748684" lvl="2" indent="0" defTabSz="72000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@Override</a:t>
            </a:r>
          </a:p>
          <a:p>
            <a:pPr marL="748684" lvl="2" indent="0" defTabSz="72000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 public void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onInterstitialAdClosed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interstitialAd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 { </a:t>
            </a:r>
          </a:p>
          <a:p>
            <a:pPr marL="748684" lvl="2" indent="0" defTabSz="72000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 	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((Timer </a:t>
            </a:r>
            <a:r>
              <a:rPr lang="ko-KR" altLang="en-US" sz="1200" b="1">
                <a:latin typeface="Arial" panose="020B0604020202020204" pitchFamily="34" charset="0"/>
                <a:ea typeface="돋움" panose="020B0600000101010101" pitchFamily="50" charset="-127"/>
              </a:rPr>
              <a:t>정지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))</a:t>
            </a:r>
          </a:p>
          <a:p>
            <a:pPr marL="748684" lvl="2" indent="0" defTabSz="72000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548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27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VII. Ad Network</a:t>
                </a:r>
                <a:r>
                  <a:rPr lang="ko-KR" altLang="en-US" sz="2100" b="1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별 </a:t>
                </a:r>
                <a:r>
                  <a:rPr lang="ko-KR" altLang="en-US" sz="2100" b="1" smtClean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추가 광고정보 설정</a:t>
                </a:r>
                <a:endParaRPr lang="en-US" altLang="ko-KR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setAdapterAdInfo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API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는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AdNetwork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 별로 제공되는 옵션을 설정하기 위한 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API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입니다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지원 옵션</a:t>
            </a:r>
            <a:endParaRPr lang="en-US" altLang="ko-KR" sz="14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Admob</a:t>
            </a:r>
            <a:endParaRPr lang="en-US" altLang="ko-KR" sz="11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adInfo.setAdapterAdInfo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1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AdMixer.ADAPTER_ADMOB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, ”</a:t>
            </a:r>
            <a:r>
              <a:rPr lang="en-US" altLang="ko-KR" sz="1100" dirty="0" err="1">
                <a:latin typeface="Arial" panose="020B0604020202020204" pitchFamily="34" charset="0"/>
                <a:ea typeface="돋움" panose="020B0600000101010101" pitchFamily="50" charset="-127"/>
              </a:rPr>
              <a:t>adSize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", 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”SMART_BANNER");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AdMob</a:t>
            </a:r>
            <a:r>
              <a:rPr lang="ko-KR" altLang="en-US" sz="1100" smtClean="0">
                <a:latin typeface="Arial" panose="020B0604020202020204" pitchFamily="34" charset="0"/>
                <a:ea typeface="돋움" panose="020B0600000101010101" pitchFamily="50" charset="-127"/>
              </a:rPr>
              <a:t> 배너 종류 설정 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SMART_BANNER, BANNER, LARGE_BANNER, MEDIUM_RECTANGLE, FULL_BANNER, LEADERBOARD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 Default 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: 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“SMART_BANNER”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Cauly</a:t>
            </a:r>
            <a:endParaRPr lang="en-US" altLang="ko-KR" sz="11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dirty="0" err="1">
                <a:latin typeface="Arial" panose="020B0604020202020204" pitchFamily="34" charset="0"/>
                <a:ea typeface="돋움" panose="020B0600000101010101" pitchFamily="50" charset="-127"/>
              </a:rPr>
              <a:t>adInfo</a:t>
            </a:r>
            <a:r>
              <a:rPr lang="en-US" altLang="ko-KR" sz="11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.setAdapterAdInfo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1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AdMixer.ADAPTER_CAULY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”</a:t>
            </a:r>
            <a:r>
              <a:rPr lang="en-US" altLang="ko-KR" sz="1100" dirty="0" err="1">
                <a:latin typeface="Arial" panose="020B0604020202020204" pitchFamily="34" charset="0"/>
                <a:ea typeface="돋움" panose="020B0600000101010101" pitchFamily="50" charset="-127"/>
              </a:rPr>
              <a:t>bannerHeight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", 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”Proportional");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Cauly</a:t>
            </a:r>
            <a:r>
              <a:rPr lang="ko-KR" altLang="en-US" sz="110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100" smtClean="0">
                <a:latin typeface="Arial" panose="020B0604020202020204" pitchFamily="34" charset="0"/>
                <a:ea typeface="돋움" panose="020B0600000101010101" pitchFamily="50" charset="-127"/>
              </a:rPr>
              <a:t>배너 </a:t>
            </a:r>
            <a:r>
              <a:rPr lang="ko-KR" altLang="en-US" sz="1100" dirty="0">
                <a:latin typeface="Arial" panose="020B0604020202020204" pitchFamily="34" charset="0"/>
                <a:ea typeface="돋움" panose="020B0600000101010101" pitchFamily="50" charset="-127"/>
              </a:rPr>
              <a:t>종류 설정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(“Fixed_50” 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– 320*50 </a:t>
            </a:r>
            <a:r>
              <a:rPr lang="ko-KR" altLang="en-US" sz="1100">
                <a:latin typeface="Arial" panose="020B0604020202020204" pitchFamily="34" charset="0"/>
                <a:ea typeface="돋움" panose="020B0600000101010101" pitchFamily="50" charset="-127"/>
              </a:rPr>
              <a:t>고정사이즈 배너 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/ 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“Proportional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” – </a:t>
            </a:r>
            <a:r>
              <a:rPr lang="ko-KR" altLang="en-US" sz="1100">
                <a:latin typeface="Arial" panose="020B0604020202020204" pitchFamily="34" charset="0"/>
                <a:ea typeface="돋움" panose="020B0600000101010101" pitchFamily="50" charset="-127"/>
              </a:rPr>
              <a:t>스크린 세로길이의 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10% </a:t>
            </a:r>
            <a:r>
              <a:rPr lang="ko-KR" altLang="en-US" sz="1100">
                <a:latin typeface="Arial" panose="020B0604020202020204" pitchFamily="34" charset="0"/>
                <a:ea typeface="돋움" panose="020B0600000101010101" pitchFamily="50" charset="-127"/>
              </a:rPr>
              <a:t>사이즈 배너 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[</a:t>
            </a:r>
            <a:r>
              <a:rPr lang="ko-KR" altLang="en-US" sz="1100">
                <a:latin typeface="Arial" panose="020B0604020202020204" pitchFamily="34" charset="0"/>
                <a:ea typeface="돋움" panose="020B0600000101010101" pitchFamily="50" charset="-127"/>
              </a:rPr>
              <a:t>기본값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] 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</a:p>
          <a:p>
            <a:pPr lvl="3">
              <a:lnSpc>
                <a:spcPct val="150000"/>
              </a:lnSpc>
            </a:pP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- Default 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: 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“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Fixed_50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”</a:t>
            </a:r>
          </a:p>
          <a:p>
            <a:pPr lvl="3">
              <a:lnSpc>
                <a:spcPct val="150000"/>
              </a:lnSpc>
            </a:pP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28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VII. Ad Network</a:t>
                </a:r>
                <a:r>
                  <a:rPr lang="ko-KR" altLang="en-US" sz="2100" b="1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별 </a:t>
                </a:r>
                <a:r>
                  <a:rPr lang="ko-KR" altLang="en-US" sz="2100" b="1" smtClean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추가 광고정보 설정</a:t>
                </a:r>
                <a:endParaRPr lang="en-US" altLang="ko-KR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setAdapterAdInfo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API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는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AdNetwork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 별로 제공되는 옵션을 설정하기 위한 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API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입니다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지원 </a:t>
            </a: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옵션 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ko-KR" altLang="en-US" sz="1400" b="1" smtClean="0">
                <a:latin typeface="Arial" panose="020B0604020202020204" pitchFamily="34" charset="0"/>
                <a:ea typeface="돋움" panose="020B0600000101010101" pitchFamily="50" charset="-127"/>
              </a:rPr>
              <a:t>계속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  <a:endParaRPr lang="en-US" altLang="ko-KR" sz="1100" b="1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Facebook</a:t>
            </a:r>
            <a:endParaRPr lang="en-US" altLang="ko-KR" sz="11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100" dirty="0" err="1">
                <a:latin typeface="Arial" panose="020B0604020202020204" pitchFamily="34" charset="0"/>
                <a:ea typeface="돋움" panose="020B0600000101010101" pitchFamily="50" charset="-127"/>
              </a:rPr>
              <a:t>adInfo</a:t>
            </a:r>
            <a:r>
              <a:rPr lang="en-US" altLang="ko-KR" sz="11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.setAdapterAdInfo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1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AdMixer.ADAPTER_FACEBOOK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“</a:t>
            </a:r>
            <a:r>
              <a:rPr lang="en-US" altLang="ko-KR" sz="11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adSize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", “BANNER_HEIGHT_50”);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facebook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100" smtClean="0">
                <a:latin typeface="Arial" panose="020B0604020202020204" pitchFamily="34" charset="0"/>
                <a:ea typeface="돋움" panose="020B0600000101010101" pitchFamily="50" charset="-127"/>
              </a:rPr>
              <a:t>배너 </a:t>
            </a:r>
            <a:r>
              <a:rPr lang="ko-KR" altLang="en-US" sz="1100">
                <a:latin typeface="Arial" panose="020B0604020202020204" pitchFamily="34" charset="0"/>
                <a:ea typeface="돋움" panose="020B0600000101010101" pitchFamily="50" charset="-127"/>
              </a:rPr>
              <a:t>종류 </a:t>
            </a:r>
            <a:r>
              <a:rPr lang="ko-KR" altLang="en-US" sz="1100" smtClean="0">
                <a:latin typeface="Arial" panose="020B0604020202020204" pitchFamily="34" charset="0"/>
                <a:ea typeface="돋움" panose="020B0600000101010101" pitchFamily="50" charset="-127"/>
              </a:rPr>
              <a:t>설정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 BANNER_HEIGHT_50, BANNER_HEIGHT_90, RECTANGLE_HEIGHT_250</a:t>
            </a:r>
          </a:p>
          <a:p>
            <a:pPr lvl="3">
              <a:lnSpc>
                <a:spcPct val="150000"/>
              </a:lnSpc>
            </a:pP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- Default 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: 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“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BANNER_HEIGHT_50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”</a:t>
            </a:r>
            <a:b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</a:br>
            <a:endParaRPr lang="en-US" altLang="ko-KR" sz="11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Mopub</a:t>
            </a:r>
            <a:endParaRPr lang="en-US" altLang="ko-KR" sz="11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1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adInfo.setAdapterAdInfo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1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AdMixer.ADAPTER_MOPUB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“</a:t>
            </a:r>
            <a:r>
              <a:rPr lang="en-US" altLang="ko-KR" sz="1100" dirty="0" err="1">
                <a:latin typeface="Arial" panose="020B0604020202020204" pitchFamily="34" charset="0"/>
                <a:ea typeface="돋움" panose="020B0600000101010101" pitchFamily="50" charset="-127"/>
              </a:rPr>
              <a:t>adSize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", 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“MATCH_VIEW”);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mopub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100" smtClean="0">
                <a:latin typeface="Arial" panose="020B0604020202020204" pitchFamily="34" charset="0"/>
                <a:ea typeface="돋움" panose="020B0600000101010101" pitchFamily="50" charset="-127"/>
              </a:rPr>
              <a:t>배너 </a:t>
            </a:r>
            <a:r>
              <a:rPr lang="ko-KR" altLang="en-US" sz="1100">
                <a:latin typeface="Arial" panose="020B0604020202020204" pitchFamily="34" charset="0"/>
                <a:ea typeface="돋움" panose="020B0600000101010101" pitchFamily="50" charset="-127"/>
              </a:rPr>
              <a:t>종류 설정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MATCH_VIEW, HEIGHT_50, HEIGHT_90, HEIGHT_250, HEIGHT_280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- Default 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: 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“MATCH_VIEW”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endParaRPr lang="en-US" altLang="ko-KR" sz="11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Smaato</a:t>
            </a:r>
            <a:endParaRPr lang="en-US" altLang="ko-KR" sz="11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1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adInfo.setAdapterAdInfo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1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AdMixer.ADAPTER_SMAATO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“</a:t>
            </a:r>
            <a:r>
              <a:rPr lang="en-US" altLang="ko-KR" sz="1100" dirty="0" err="1">
                <a:latin typeface="Arial" panose="020B0604020202020204" pitchFamily="34" charset="0"/>
                <a:ea typeface="돋움" panose="020B0600000101010101" pitchFamily="50" charset="-127"/>
              </a:rPr>
              <a:t>adSize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", 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“XX_LARGE_320x50”);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smaato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100">
                <a:latin typeface="Arial" panose="020B0604020202020204" pitchFamily="34" charset="0"/>
                <a:ea typeface="돋움" panose="020B0600000101010101" pitchFamily="50" charset="-127"/>
              </a:rPr>
              <a:t>배너 종류 설정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XX_LARGE_320x50, MEDIUM_RECTANGLE_300x250, LEADERBOARD_728x90, SKYSCRAPER_120x600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- Default : 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“</a:t>
            </a:r>
            <a:r>
              <a:rPr lang="en-US" altLang="ko-KR" sz="1100" dirty="0">
                <a:latin typeface="Arial" panose="020B0604020202020204" pitchFamily="34" charset="0"/>
                <a:ea typeface="돋움" panose="020B0600000101010101" pitchFamily="50" charset="-127"/>
              </a:rPr>
              <a:t>XX_LARGE_320x50</a:t>
            </a:r>
            <a:r>
              <a:rPr lang="en-US" altLang="ko-KR" sz="1100" dirty="0" smtClean="0">
                <a:latin typeface="Arial" panose="020B0604020202020204" pitchFamily="34" charset="0"/>
                <a:ea typeface="돋움" panose="020B0600000101010101" pitchFamily="50" charset="-127"/>
              </a:rPr>
              <a:t>”</a:t>
            </a:r>
            <a:endParaRPr lang="en-US" altLang="ko-KR" sz="1400" b="1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9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5"/>
          <p:cNvGrpSpPr/>
          <p:nvPr/>
        </p:nvGrpSpPr>
        <p:grpSpPr>
          <a:xfrm>
            <a:off x="474521" y="1"/>
            <a:ext cx="8223088" cy="5583589"/>
            <a:chOff x="554926" y="1"/>
            <a:chExt cx="9616444" cy="4866504"/>
          </a:xfrm>
        </p:grpSpPr>
        <p:grpSp>
          <p:nvGrpSpPr>
            <p:cNvPr id="3" name="그룹 17"/>
            <p:cNvGrpSpPr/>
            <p:nvPr/>
          </p:nvGrpSpPr>
          <p:grpSpPr>
            <a:xfrm>
              <a:off x="554926" y="98073"/>
              <a:ext cx="9616444" cy="4768432"/>
              <a:chOff x="172028" y="291185"/>
              <a:chExt cx="9616444" cy="4768432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57"/>
                <a:ext cx="9523537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0</a:t>
                </a:r>
                <a:fld id="{4235FA93-8561-4D31-BE15-8E06577911E2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2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cap="all" dirty="0" smtClean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I. </a:t>
                </a:r>
                <a:r>
                  <a:rPr lang="ko-KR" altLang="en-US" sz="2100" b="1" cap="all" dirty="0" smtClean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개요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02172" y="1062697"/>
                <a:ext cx="9586300" cy="399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본 문서는 </a:t>
                </a:r>
                <a:r>
                  <a:rPr lang="en-US" altLang="ko-KR" sz="1200" b="1" dirty="0" err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AdMixer</a:t>
                </a: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Android SDK</a:t>
                </a:r>
                <a:r>
                  <a:rPr lang="ko-KR" altLang="en-US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를 프로젝트에 적용하기 위한 문서입니다</a:t>
                </a: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en-US" altLang="ko-KR" sz="1200" b="1" dirty="0" err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AdMixer</a:t>
                </a:r>
                <a:r>
                  <a:rPr lang="ko-KR" altLang="en-US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는 광고 플랫폼을 통합하여 배너 광고 및 전면 광고를 표시하는 기능을 제공합니다</a:t>
                </a: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§"/>
                </a:pPr>
                <a:endParaRPr lang="en-US" altLang="ko-KR" sz="1200" b="1" dirty="0" smtClean="0">
                  <a:latin typeface="Arial" panose="020B0604020202020204" pitchFamily="34" charset="0"/>
                  <a:ea typeface="돋움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적용 버전은 다음과 같으며</a:t>
                </a: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, </a:t>
                </a:r>
                <a:r>
                  <a:rPr lang="ko-KR" altLang="en-US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각각의 라이브러리는 해당 사이트에서 최신 버전을 받아 라이브러리를 교체하여 사용하실 수 있습니다</a:t>
                </a: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§"/>
                </a:pPr>
                <a:endParaRPr lang="en-US" altLang="ko-KR" sz="1200" b="1" dirty="0" smtClean="0">
                  <a:latin typeface="Arial" panose="020B0604020202020204" pitchFamily="34" charset="0"/>
                  <a:ea typeface="돋움" panose="020B0600000101010101" pitchFamily="50" charset="-127"/>
                </a:endParaRPr>
              </a:p>
              <a:p>
                <a:pPr lvl="1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en-US" altLang="ko-KR" sz="1000" dirty="0" err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Adfit</a:t>
                </a:r>
                <a:r>
                  <a:rPr lang="en-US" altLang="ko-KR" sz="1000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(</a:t>
                </a:r>
                <a:r>
                  <a:rPr lang="en-US" altLang="ko-KR" sz="1000" dirty="0" err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adam</a:t>
                </a:r>
                <a:r>
                  <a:rPr lang="en-US" altLang="ko-KR" sz="1000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) (3.4.0)</a:t>
                </a:r>
              </a:p>
              <a:p>
                <a:pPr lvl="1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en-US" altLang="ko-KR" sz="1000" dirty="0" err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AdMob</a:t>
                </a:r>
                <a:r>
                  <a:rPr lang="en-US" altLang="ko-KR" sz="1000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(19.3.0)</a:t>
                </a:r>
              </a:p>
              <a:p>
                <a:pPr lvl="1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en-US" altLang="ko-KR" sz="1000" dirty="0" err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Cauly</a:t>
                </a:r>
                <a:r>
                  <a:rPr lang="en-US" altLang="ko-KR" sz="1000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(3.5.08)</a:t>
                </a:r>
              </a:p>
              <a:p>
                <a:pPr lvl="1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en-US" altLang="ko-KR" sz="1000" dirty="0" err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Dawin</a:t>
                </a:r>
                <a:r>
                  <a:rPr lang="en-US" altLang="ko-KR" sz="1000" dirty="0">
                    <a:latin typeface="Arial" panose="020B0604020202020204" pitchFamily="34" charset="0"/>
                    <a:ea typeface="돋움" panose="020B0600000101010101" pitchFamily="50" charset="-127"/>
                  </a:rPr>
                  <a:t> Click (</a:t>
                </a:r>
                <a:r>
                  <a:rPr lang="en-US" altLang="ko-KR" sz="1000" dirty="0" err="1">
                    <a:latin typeface="Arial" panose="020B0604020202020204" pitchFamily="34" charset="0"/>
                    <a:ea typeface="돋움" panose="020B0600000101010101" pitchFamily="50" charset="-127"/>
                  </a:rPr>
                  <a:t>SyrupAd</a:t>
                </a:r>
                <a:r>
                  <a:rPr lang="en-US" altLang="ko-KR" sz="1000" dirty="0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en-US" altLang="ko-KR" sz="1000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, T-ad) (3.16.7)</a:t>
                </a:r>
              </a:p>
              <a:p>
                <a:pPr lvl="1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Facebook (5.11.0)</a:t>
                </a:r>
              </a:p>
              <a:p>
                <a:pPr lvl="1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altLang="ko-KR" sz="10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en-US" altLang="ko-KR" sz="1000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MANPLUS (MAN) (107)</a:t>
                </a:r>
              </a:p>
              <a:p>
                <a:pPr lvl="1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en-US" altLang="ko-KR" sz="1000" dirty="0" err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Mopub</a:t>
                </a:r>
                <a:r>
                  <a:rPr lang="en-US" altLang="ko-KR" sz="1000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(5.13.1)</a:t>
                </a:r>
              </a:p>
              <a:p>
                <a:pPr lvl="1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en-US" altLang="ko-KR" sz="1000" dirty="0" err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Smaato</a:t>
                </a:r>
                <a:r>
                  <a:rPr lang="en-US" altLang="ko-KR" sz="1000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(21.5.2)</a:t>
                </a: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/>
                </a:r>
                <a:b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</a:br>
                <a:endParaRPr lang="en-US" altLang="ko-KR" sz="1200" b="1" dirty="0" smtClean="0"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51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29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 smtClean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VIII</a:t>
                </a:r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. </a:t>
                </a:r>
                <a:r>
                  <a:rPr lang="en-US" altLang="ko-KR" sz="2100" b="1" dirty="0" err="1" smtClean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Proguard</a:t>
                </a:r>
                <a:r>
                  <a:rPr lang="en-US" altLang="ko-KR" sz="2100" b="1" dirty="0" smtClean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ko-KR" altLang="en-US" sz="2100" b="1" dirty="0" smtClean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설정</a:t>
                </a:r>
                <a:endParaRPr lang="en-US" altLang="ko-KR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234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8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난독화를 위해 </a:t>
            </a:r>
            <a:r>
              <a:rPr lang="en-US" altLang="ko-KR" sz="14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proguard</a:t>
            </a: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를 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설정하신 경우에는 </a:t>
            </a:r>
            <a:r>
              <a:rPr lang="ko-KR" altLang="en-US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앱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실행 시 광고가 나오지 않을 수 있습니다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endParaRPr lang="en-US" altLang="ko-KR" sz="14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>
              <a:lnSpc>
                <a:spcPts val="2180"/>
              </a:lnSpc>
            </a:pP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이를 위해서는 다음의 설정 내용을 </a:t>
            </a:r>
            <a:r>
              <a:rPr lang="en-US" altLang="ko-KR" sz="14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proguard</a:t>
            </a:r>
            <a:r>
              <a:rPr lang="ko-KR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파일에 추가해 주시면 됩니다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endParaRPr lang="en-US" altLang="ko-KR" sz="1400" b="1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>
              <a:lnSpc>
                <a:spcPts val="2180"/>
              </a:lnSpc>
            </a:pP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타 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Ad 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Network</a:t>
            </a: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의 </a:t>
            </a:r>
            <a:r>
              <a:rPr lang="en-US" altLang="ko-KR" sz="14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proguard</a:t>
            </a: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설정은 해당 네트워크사의 가이드를 참조 </a:t>
            </a:r>
            <a:r>
              <a:rPr lang="ko-KR" altLang="en-US" sz="14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부탁드립니다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.)</a:t>
            </a:r>
            <a:endParaRPr lang="en-US" altLang="ko-KR" sz="14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>
              <a:lnSpc>
                <a:spcPts val="2180"/>
              </a:lnSpc>
            </a:pPr>
            <a:endParaRPr lang="en-US" altLang="ko-KR" sz="12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>
              <a:lnSpc>
                <a:spcPts val="2180"/>
              </a:lnSpc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#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AdMixer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Setting</a:t>
            </a:r>
          </a:p>
          <a:p>
            <a:pPr>
              <a:lnSpc>
                <a:spcPts val="218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-keep class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com.admixer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.** { *; }</a:t>
            </a:r>
          </a:p>
          <a:p>
            <a:pPr>
              <a:lnSpc>
                <a:spcPts val="2180"/>
              </a:lnSpc>
            </a:pP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0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30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 smtClean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IX. </a:t>
                </a:r>
                <a:r>
                  <a:rPr lang="ko-KR" altLang="en-US" sz="2100" b="1" smtClean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자주하는 질문</a:t>
                </a:r>
                <a:endParaRPr lang="en-US" altLang="ko-KR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400" b="1" smtClean="0">
                <a:latin typeface="Arial" panose="020B0604020202020204" pitchFamily="34" charset="0"/>
                <a:ea typeface="돋움" panose="020B0600000101010101" pitchFamily="50" charset="-127"/>
              </a:rPr>
              <a:t>문제 확인을 위한 로그는 없나요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?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Logger.setLogLevel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Logger.LogLevel.</a:t>
            </a:r>
            <a:r>
              <a:rPr lang="en-US" altLang="ko-KR" sz="1200" i="1" dirty="0" err="1">
                <a:latin typeface="Arial" panose="020B0604020202020204" pitchFamily="34" charset="0"/>
                <a:ea typeface="돋움" panose="020B0600000101010101" pitchFamily="50" charset="-127"/>
              </a:rPr>
              <a:t>Verbose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);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위의 코드를 넣으시면 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LogCat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에 상세한 로그를 확인하실 수 있습니다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 문제 발생 시 해당 로그를 전달해 주시면 좀 더 정확한 원인 파악에 도움이 됩니다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400" b="1" smtClean="0">
                <a:latin typeface="Arial" panose="020B0604020202020204" pitchFamily="34" charset="0"/>
                <a:ea typeface="돋움" panose="020B0600000101010101" pitchFamily="50" charset="-127"/>
              </a:rPr>
              <a:t>하나의 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App</a:t>
            </a:r>
            <a:r>
              <a:rPr lang="ko-KR" altLang="en-US" sz="1400" b="1" smtClean="0">
                <a:latin typeface="Arial" panose="020B0604020202020204" pitchFamily="34" charset="0"/>
                <a:ea typeface="돋움" panose="020B0600000101010101" pitchFamily="50" charset="-127"/>
              </a:rPr>
              <a:t>에 복수 개의 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Media Key</a:t>
            </a:r>
            <a:r>
              <a:rPr lang="ko-KR" altLang="en-US" sz="1400" b="1" smtClean="0">
                <a:latin typeface="Arial" panose="020B0604020202020204" pitchFamily="34" charset="0"/>
                <a:ea typeface="돋움" panose="020B0600000101010101" pitchFamily="50" charset="-127"/>
              </a:rPr>
              <a:t>를 적용해도 되나요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?</a:t>
            </a:r>
            <a:endParaRPr lang="en-US" altLang="ko-KR" sz="14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한 개의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App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에는 한 개의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Media Key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만 적용하셔야 합니다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동일한 </a:t>
            </a:r>
            <a:r>
              <a:rPr lang="en-US" altLang="ko-KR" sz="14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Adunit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ID</a:t>
            </a:r>
            <a:r>
              <a:rPr lang="ko-KR" altLang="en-US" sz="1400" b="1" smtClean="0">
                <a:latin typeface="Arial" panose="020B0604020202020204" pitchFamily="34" charset="0"/>
                <a:ea typeface="돋움" panose="020B0600000101010101" pitchFamily="50" charset="-127"/>
              </a:rPr>
              <a:t>로 여러 개의 광고객체를 생성해도 되나요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?</a:t>
            </a:r>
            <a:endParaRPr lang="en-US" altLang="ko-KR" sz="14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한 개의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Adunit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ID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는 한 개의 광고객체에서만 사용가능합니다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endParaRPr lang="en-US" altLang="ko-KR" sz="1400" b="1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광고가 나오지 않습니다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먼저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Android Studio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의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Logcat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에 표시되는 로그를 확인해 주시기 바랍니다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AdMixer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사이트에서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Ad Network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노출 설정 및 광고 키 설정에 문제가 없는지 확인 바랍니다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endParaRPr lang="en-US" altLang="ko-KR" sz="12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AdMixer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객체를 통해 초기화 호출을 해주셨는지 확인 부탁드립니다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초기화 시에 설정한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Media Key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 및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adunit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ID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배열과 일치하는 정보를 가진 광고객체만 정상적으로 동작합니다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Adunit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생성 시에 입력한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fullscreen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정보에 따라서 사용가능한 광고객체가 다릅니다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 banner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객체는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fullscreen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이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off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일 때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interstitial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객체는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fullscreen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이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on 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일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때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각각 사용할 수 있습니다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400" dirty="0" err="1">
                <a:latin typeface="Arial" panose="020B0604020202020204" pitchFamily="34" charset="0"/>
                <a:ea typeface="돋움" panose="020B0600000101010101" pitchFamily="50" charset="-127"/>
              </a:rPr>
              <a:t>Adunit</a:t>
            </a:r>
            <a:r>
              <a:rPr lang="ko-KR" altLang="en-US" sz="1400">
                <a:latin typeface="Arial" panose="020B0604020202020204" pitchFamily="34" charset="0"/>
                <a:ea typeface="돋움" panose="020B0600000101010101" pitchFamily="50" charset="-127"/>
              </a:rPr>
              <a:t>에 설정한 사이즈와 다른 사이즈의 광고가 노출됩니다</a:t>
            </a:r>
            <a:endParaRPr lang="en-US" altLang="ko-KR" sz="14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Adunit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에 설정한 사이즈값은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admixer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와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housead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의 경우는 내부적으로 사이즈가 보장되지만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타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Ad Network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사의 경우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해당 사이즈에 맞는 지면을 생성하셔서 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전략에 키값을 설정하시고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사이즈옵션이 있다면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코드상에서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setAdapterAdInfo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를 통해 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개별적으로 설정하셔야 정상 노출이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보장됩니다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endParaRPr lang="en-US" altLang="ko-KR" sz="1400" b="1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53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31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 smtClean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IX. </a:t>
                </a:r>
                <a:r>
                  <a:rPr lang="ko-KR" altLang="en-US" sz="2100" b="1" smtClean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자주하는 질문</a:t>
                </a:r>
                <a:endParaRPr lang="en-US" altLang="ko-KR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ea typeface="돋움" panose="020B0600000101010101" pitchFamily="50" charset="-127"/>
              </a:rPr>
              <a:t>한 </a:t>
            </a:r>
            <a:r>
              <a:rPr lang="en-US" altLang="ko-KR" sz="1400" dirty="0">
                <a:latin typeface="Arial" panose="020B0604020202020204" pitchFamily="34" charset="0"/>
                <a:ea typeface="돋움" panose="020B0600000101010101" pitchFamily="50" charset="-127"/>
              </a:rPr>
              <a:t>App</a:t>
            </a:r>
            <a:r>
              <a:rPr lang="ko-KR" altLang="en-US" sz="1400">
                <a:latin typeface="Arial" panose="020B0604020202020204" pitchFamily="34" charset="0"/>
                <a:ea typeface="돋움" panose="020B0600000101010101" pitchFamily="50" charset="-127"/>
              </a:rPr>
              <a:t>내에서 많은 </a:t>
            </a:r>
            <a:r>
              <a:rPr lang="en-US" altLang="ko-KR" sz="1400" dirty="0" err="1">
                <a:latin typeface="Arial" panose="020B0604020202020204" pitchFamily="34" charset="0"/>
                <a:ea typeface="돋움" panose="020B0600000101010101" pitchFamily="50" charset="-127"/>
              </a:rPr>
              <a:t>adunit</a:t>
            </a:r>
            <a:r>
              <a:rPr lang="ko-KR" altLang="en-US" sz="1400">
                <a:latin typeface="Arial" panose="020B0604020202020204" pitchFamily="34" charset="0"/>
                <a:ea typeface="돋움" panose="020B0600000101010101" pitchFamily="50" charset="-127"/>
              </a:rPr>
              <a:t>을 사용해도 되나요</a:t>
            </a:r>
            <a:r>
              <a:rPr lang="en-US" altLang="ko-KR" sz="1400" dirty="0" smtClean="0">
                <a:latin typeface="Arial" panose="020B0604020202020204" pitchFamily="34" charset="0"/>
                <a:ea typeface="돋움" panose="020B0600000101010101" pitchFamily="50" charset="-127"/>
              </a:rPr>
              <a:t>?</a:t>
            </a:r>
            <a:endParaRPr lang="en-US" altLang="ko-KR" sz="14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사용 가능한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adunit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수에 제한은 없지만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광고 객체를 설정하고 로딩하는데에 많은 메모리가 할당되기 때문에 앱 성능을 위해서 많은 광고객체 호출은 지양하시는 것이 좋습니다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endParaRPr lang="en-US" altLang="ko-KR" sz="14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400" b="1" smtClean="0">
                <a:latin typeface="Arial" panose="020B0604020202020204" pitchFamily="34" charset="0"/>
                <a:ea typeface="돋움" panose="020B0600000101010101" pitchFamily="50" charset="-127"/>
              </a:rPr>
              <a:t>빌드 </a:t>
            </a: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시에 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AndroidManifest.xml</a:t>
            </a:r>
            <a:r>
              <a:rPr lang="ko-KR" altLang="en-US" sz="1400" b="1" smtClean="0">
                <a:latin typeface="Arial" panose="020B0604020202020204" pitchFamily="34" charset="0"/>
                <a:ea typeface="돋움" panose="020B0600000101010101" pitchFamily="50" charset="-127"/>
              </a:rPr>
              <a:t>에서 오류가 발생합니다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AndroidManifest.xml 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파일의 형식이 맞지 않은 경우 오류가 발생할 수 있습니다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광고 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클릭 시 프로그램이 비정상 종료가 됩니다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AndroidManifest.xml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에 광고 플랫폼 별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Activity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설정이 제대로 되어 있지 않은 경우일 수 있습니다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 AndroidManifest.xml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설정을 확인해 주시기 바랍니다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라이브러리 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크기를 줄일 수 있습니까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?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 모든 광고를 적용하시는 편이 표시할 광고가 없는 상황을 줄일 수 있기 때문에 가급적이면 모든 광고를 포함하시는 편이 좋겠지만 프로그램 크기가 커져서 문제가 되신다면 꼭 필요한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Ad Network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를 결정하시고 불필요한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adapter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를 삭제하시고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필요한 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Ad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Network adapter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만 등록하시면 됩니다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전면 광고가 자주 나오지 않습니다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 전면 광고의 경우 배너 광고보다 광고 물량이 적어 설정하신 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Ad Network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가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적은 경우 광고가 나오지 않을 확률도 그 만큼 </a:t>
            </a:r>
            <a:r>
              <a:rPr lang="ko-KR" altLang="en-US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커집니다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Banner</a:t>
            </a:r>
            <a:r>
              <a:rPr lang="ko-KR" altLang="en-US" sz="1400" b="1" smtClean="0">
                <a:latin typeface="Arial" panose="020B0604020202020204" pitchFamily="34" charset="0"/>
                <a:ea typeface="돋움" panose="020B0600000101010101" pitchFamily="50" charset="-127"/>
              </a:rPr>
              <a:t>광고 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좌우 여백 부분 배경색을 </a:t>
            </a: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바꿀 수 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있나요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?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AdView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의 배경 혹은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AdView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의 부모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View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의 배경색을 설정하시면 됩니다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77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8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223088" cy="5245035"/>
            <a:chOff x="554926" y="1"/>
            <a:chExt cx="9616444" cy="4571430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616444" cy="4473358"/>
              <a:chOff x="172028" y="291185"/>
              <a:chExt cx="9616444" cy="4473358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56"/>
                <a:ext cx="9523537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0</a:t>
                </a:r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3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 smtClean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I. </a:t>
                </a:r>
                <a:r>
                  <a:rPr lang="ko-KR" altLang="en-US" sz="2100" b="1" smtClean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개요 </a:t>
                </a:r>
                <a:r>
                  <a:rPr lang="en-US" altLang="ko-KR" sz="2100" b="1" dirty="0" smtClean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(</a:t>
                </a:r>
                <a:r>
                  <a:rPr lang="ko-KR" altLang="en-US" sz="2100" b="1" smtClean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계속</a:t>
                </a:r>
                <a:r>
                  <a:rPr lang="en-US" altLang="ko-KR" sz="2100" b="1" dirty="0" smtClean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)</a:t>
                </a:r>
                <a:endParaRPr lang="ko-KR" altLang="en-US" sz="2100" b="1" dirty="0" smtClean="0">
                  <a:solidFill>
                    <a:srgbClr val="CC33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02172" y="1062697"/>
                <a:ext cx="9586300" cy="3701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altLang="ko-KR" sz="12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en-US" altLang="ko-KR" sz="1200" b="1" dirty="0" err="1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AdMixer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ko-KR" altLang="en-US" sz="1200" b="1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퍼블리셔 사이트를 통해 미디어에 대한 정보를 등록하여 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media key</a:t>
                </a:r>
                <a:r>
                  <a:rPr lang="ko-KR" altLang="en-US" sz="1200" b="1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를 발급 받으셔야 합니다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미디어 하위에는 광고단위인 </a:t>
                </a:r>
                <a:r>
                  <a:rPr lang="en-US" altLang="ko-KR" sz="1200" b="1" dirty="0" err="1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adunit</a:t>
                </a:r>
                <a:r>
                  <a:rPr lang="ko-KR" altLang="en-US" sz="1200" b="1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을 생성해야 하며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, </a:t>
                </a:r>
                <a:r>
                  <a:rPr lang="en-US" altLang="ko-KR" sz="1200" b="1" dirty="0" err="1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adunit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ko-KR" altLang="en-US" sz="1200" b="1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생성 시 선택하신 사이즈와 </a:t>
                </a:r>
                <a:r>
                  <a:rPr lang="en-US" altLang="ko-KR" sz="1200" b="1" dirty="0" err="1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fullscreen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ko-KR" altLang="en-US" sz="1200" b="1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여부에 맞게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광고 객체의 종류와 영역사이즈를 설정하셔야 합니다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 dirty="0" err="1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Fullscreen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ko-KR" altLang="en-US" sz="1200" b="1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값을 미설정하시면 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banner</a:t>
                </a:r>
                <a:r>
                  <a:rPr lang="ko-KR" altLang="en-US" sz="1200" b="1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객체로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,  </a:t>
                </a:r>
                <a:r>
                  <a:rPr lang="ko-KR" altLang="en-US" sz="1200" b="1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설정하시면 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interstitial </a:t>
                </a:r>
                <a:r>
                  <a:rPr lang="ko-KR" altLang="en-US" sz="1200" b="1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객체로 사용이 가능합니다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.</a:t>
                </a: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b="1" dirty="0" smtClean="0">
                  <a:latin typeface="Arial" panose="020B0604020202020204" pitchFamily="34" charset="0"/>
                  <a:ea typeface="돋움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en-US" altLang="ko-KR" sz="1200" b="1" dirty="0" err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AdMixer</a:t>
                </a:r>
                <a:r>
                  <a:rPr lang="ko-KR" altLang="en-US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는 적용할 광고 플랫폼을 </a:t>
                </a:r>
                <a:r>
                  <a:rPr lang="en-US" altLang="ko-KR" sz="1200" b="1" dirty="0" err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AdMixer</a:t>
                </a: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ko-KR" altLang="en-US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사이트를 통해 손쉽게 변경하실 수 있으며 각 광고 별 노출 비율 및 </a:t>
                </a:r>
                <a:endParaRPr lang="en-US" altLang="ko-KR" sz="1200" b="1" dirty="0" smtClean="0">
                  <a:latin typeface="Arial" panose="020B0604020202020204" pitchFamily="34" charset="0"/>
                  <a:ea typeface="돋움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ko-KR" altLang="en-US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세부 설정 또한 사이트를 통해 변경하실 수 있습니다</a:t>
                </a: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b="1" dirty="0" smtClean="0">
                  <a:latin typeface="Arial" panose="020B0604020202020204" pitchFamily="34" charset="0"/>
                  <a:ea typeface="돋움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‘</a:t>
                </a:r>
                <a:r>
                  <a:rPr lang="en-US" altLang="ko-KR" sz="1200" b="1" dirty="0" err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Admixer</a:t>
                </a: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’</a:t>
                </a:r>
                <a:r>
                  <a:rPr lang="ko-KR" altLang="en-US" sz="1200" b="1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ko-KR" altLang="en-US" sz="1200" b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네트워크를 이용하시면 서버 연동된 다수의 </a:t>
                </a:r>
                <a:r>
                  <a:rPr lang="en-US" altLang="ko-KR" sz="1200" b="1" dirty="0" err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dsp</a:t>
                </a:r>
                <a:r>
                  <a:rPr lang="ko-KR" altLang="en-US" sz="1200" b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로부터 다양한 광고를 수신</a:t>
                </a:r>
                <a:r>
                  <a:rPr lang="en-US" altLang="ko-KR" sz="1200" b="1" dirty="0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ko-KR" altLang="en-US" sz="1200" b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받을 </a:t>
                </a:r>
                <a:r>
                  <a:rPr lang="ko-KR" altLang="en-US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수 있습니다</a:t>
                </a: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. </a:t>
                </a:r>
                <a:r>
                  <a:rPr lang="ko-KR" altLang="en-US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이용에 참고 부탁 드립니다</a:t>
                </a: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.</a:t>
                </a:r>
                <a:r>
                  <a:rPr lang="ko-KR" altLang="en-US" sz="1200" b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endParaRPr lang="en-US" altLang="ko-KR" sz="1200" b="1" dirty="0" smtClean="0">
                  <a:latin typeface="Arial" panose="020B0604020202020204" pitchFamily="34" charset="0"/>
                  <a:ea typeface="돋움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§"/>
                </a:pPr>
                <a:endParaRPr lang="en-US" altLang="ko-KR" sz="1200" b="1" dirty="0" smtClean="0">
                  <a:latin typeface="Arial" panose="020B0604020202020204" pitchFamily="34" charset="0"/>
                  <a:ea typeface="돋움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200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</a:t>
                </a:r>
                <a:r>
                  <a:rPr lang="ko-KR" altLang="en-US" sz="1200" b="1" dirty="0" err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띠배너와</a:t>
                </a:r>
                <a:r>
                  <a:rPr lang="ko-KR" altLang="en-US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 전면배너 이외의 타 </a:t>
                </a: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Ad Network</a:t>
                </a:r>
                <a:r>
                  <a:rPr lang="ko-KR" altLang="en-US" sz="1200" b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광고를 </a:t>
                </a:r>
                <a:r>
                  <a:rPr lang="ko-KR" altLang="en-US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추가하고자 하는 경우</a:t>
                </a: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, </a:t>
                </a:r>
                <a:r>
                  <a:rPr lang="ko-KR" altLang="en-US" sz="1200" b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해당 </a:t>
                </a: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Ad Network SDK </a:t>
                </a:r>
                <a:r>
                  <a:rPr lang="ko-KR" altLang="en-US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가이드를 참고하여 적용해 주시기 </a:t>
                </a:r>
                <a:r>
                  <a:rPr lang="ko-KR" altLang="en-US" sz="1200" b="1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바랍니다</a:t>
                </a: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  <a:t/>
                </a:r>
                <a:br>
                  <a:rPr lang="en-US" altLang="ko-KR" sz="1200" b="1" dirty="0" smtClean="0">
                    <a:latin typeface="Arial" panose="020B0604020202020204" pitchFamily="34" charset="0"/>
                    <a:ea typeface="돋움" panose="020B0600000101010101" pitchFamily="50" charset="-127"/>
                  </a:rPr>
                </a:br>
                <a:endParaRPr lang="en-US" altLang="ko-KR" sz="1200" b="1" dirty="0" smtClean="0"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51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0</a:t>
                </a:r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4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II.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SDK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구성</a:t>
                </a:r>
                <a:endParaRPr lang="ko-KR" altLang="en-US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400" b="1" dirty="0" err="1">
                <a:latin typeface="Arial" panose="020B0604020202020204" pitchFamily="34" charset="0"/>
                <a:ea typeface="돋움" panose="020B0600000101010101" pitchFamily="50" charset="-127"/>
              </a:rPr>
              <a:t>AdMixer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 Android SDK</a:t>
            </a:r>
            <a:r>
              <a:rPr lang="ko-KR" altLang="en-US" sz="1400" b="1">
                <a:latin typeface="Arial" panose="020B0604020202020204" pitchFamily="34" charset="0"/>
                <a:ea typeface="돋움" panose="020B0600000101010101" pitchFamily="50" charset="-127"/>
              </a:rPr>
              <a:t>는 다음과 같이 구성되어 있습니다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AdMixer_x.y.z.jar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–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x.y.z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해당버전의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AdMixer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라이브러리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AdMixerSample</a:t>
            </a:r>
            <a:r>
              <a:rPr lang="en-US" altLang="ko-KR" sz="12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–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안드로이드 스튜디오용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AdMixer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샘플 프로젝트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src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-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샘플 프로젝트 소스</a:t>
            </a: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AdMixerSampleActivity.java -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샘플 프로젝트 메인 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소스</a:t>
            </a:r>
            <a:endParaRPr lang="en-US" altLang="ko-KR" sz="12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adapters/~Adapter.java - 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포함시키고자 하는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Ad Network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의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adapter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를 선별하시어 프로젝트에 포함시키시면 됩니다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- AdfitAdapter.java</a:t>
            </a: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- AdmobAdapter.java</a:t>
            </a: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- CaulyAdapter.java</a:t>
            </a: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- DawinClickAdapter.java</a:t>
            </a: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- FacebookAdapter.java</a:t>
            </a: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- ManAdapter.java</a:t>
            </a: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- MopubAdapter.java</a:t>
            </a: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	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- SmaatoAdapter.java</a:t>
            </a:r>
            <a:endParaRPr lang="ko-KR" altLang="en-US" sz="120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libs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– Ad Network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 및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AdMixer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 smtClean="0">
                <a:latin typeface="Arial" panose="020B0604020202020204" pitchFamily="34" charset="0"/>
                <a:ea typeface="돋움" panose="020B0600000101010101" pitchFamily="50" charset="-127"/>
              </a:rPr>
              <a:t>라이브러리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res –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리소스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AdMixer</a:t>
            </a:r>
            <a:r>
              <a:rPr lang="en-US" altLang="ko-KR" sz="12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b="1" dirty="0">
                <a:latin typeface="Arial" panose="020B0604020202020204" pitchFamily="34" charset="0"/>
                <a:ea typeface="돋움" panose="020B0600000101010101" pitchFamily="50" charset="-127"/>
              </a:rPr>
              <a:t>Android User Guide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- </a:t>
            </a:r>
            <a:r>
              <a:rPr lang="ko-KR" altLang="en-US" sz="1200">
                <a:latin typeface="Arial" panose="020B0604020202020204" pitchFamily="34" charset="0"/>
                <a:ea typeface="돋움" panose="020B0600000101010101" pitchFamily="50" charset="-127"/>
              </a:rPr>
              <a:t>본 문서</a:t>
            </a:r>
            <a:endParaRPr lang="ko-KR" altLang="en-US" sz="1200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69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0</a:t>
                </a:r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5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III.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프로젝트 설정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–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라이브러리 추가</a:t>
                </a:r>
                <a:endParaRPr lang="ko-KR" altLang="en-US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프로젝트 설정은 “라이브러리 추가” 작업과 “프로젝트 설정 변경”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“Order and Export”</a:t>
            </a:r>
            <a:r>
              <a:rPr lang="ko-KR" altLang="en-US" sz="1400" b="1" smtClean="0">
                <a:latin typeface="돋움" panose="020B0600000101010101" pitchFamily="50" charset="-127"/>
                <a:ea typeface="돋움" panose="020B0600000101010101" pitchFamily="50" charset="-127"/>
              </a:rPr>
              <a:t>의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b="1" smtClean="0">
                <a:latin typeface="돋움" panose="020B0600000101010101" pitchFamily="50" charset="-127"/>
                <a:ea typeface="돋움" panose="020B0600000101010101" pitchFamily="50" charset="-127"/>
              </a:rPr>
              <a:t>세 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가지 작업이 필요합니다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400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68313" y="1830089"/>
            <a:ext cx="8297862" cy="4402732"/>
            <a:chOff x="468313" y="2026643"/>
            <a:chExt cx="8297862" cy="4402732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932"/>
            <a:stretch/>
          </p:blipFill>
          <p:spPr bwMode="auto">
            <a:xfrm>
              <a:off x="601663" y="3748170"/>
              <a:ext cx="3775075" cy="1977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53"/>
            <a:stretch/>
          </p:blipFill>
          <p:spPr bwMode="auto">
            <a:xfrm>
              <a:off x="4770438" y="3748170"/>
              <a:ext cx="3871912" cy="1977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그룹 14"/>
            <p:cNvGrpSpPr/>
            <p:nvPr/>
          </p:nvGrpSpPr>
          <p:grpSpPr>
            <a:xfrm>
              <a:off x="468313" y="2026643"/>
              <a:ext cx="8297862" cy="4402732"/>
              <a:chOff x="468313" y="2417168"/>
              <a:chExt cx="8297862" cy="4402732"/>
            </a:xfrm>
          </p:grpSpPr>
          <p:sp>
            <p:nvSpPr>
              <p:cNvPr id="16" name="텍스트 개체 틀 2"/>
              <p:cNvSpPr txBox="1">
                <a:spLocks/>
              </p:cNvSpPr>
              <p:nvPr/>
            </p:nvSpPr>
            <p:spPr>
              <a:xfrm>
                <a:off x="4625975" y="2417168"/>
                <a:ext cx="4140200" cy="4402732"/>
              </a:xfrm>
              <a:prstGeom prst="rect">
                <a:avLst/>
              </a:prstGeom>
            </p:spPr>
            <p:txBody>
              <a:bodyPr vert="horz" lIns="91435" tIns="45718" rIns="91435" bIns="45718" rtlCol="0">
                <a:normAutofit/>
              </a:bodyPr>
              <a:lstStyle>
                <a:lvl1pPr marL="268288" indent="-268288" algn="l" defTabSz="914353" rtl="0" eaLnBrk="0" latinLnBrk="0" hangingPunct="0">
                  <a:spcBef>
                    <a:spcPts val="800"/>
                  </a:spcBef>
                  <a:buFont typeface="Wingdings" pitchFamily="2" charset="2"/>
                  <a:buChar char="Ø"/>
                  <a:defRPr sz="1400" b="1" kern="1200" baseline="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+mn-cs"/>
                  </a:defRPr>
                </a:lvl1pPr>
                <a:lvl2pPr marL="561514" indent="-179973" algn="l" defTabSz="914353" rtl="0" eaLnBrk="0" latinLnBrk="0" hangingPunct="0">
                  <a:spcBef>
                    <a:spcPts val="800"/>
                  </a:spcBef>
                  <a:buFont typeface="Arial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+mn-cs"/>
                  </a:defRPr>
                </a:lvl2pPr>
                <a:lvl3pPr marL="928657" indent="-143979" algn="l" defTabSz="914353" rtl="0" eaLnBrk="0" latinLnBrk="0" hangingPunct="0">
                  <a:spcBef>
                    <a:spcPts val="800"/>
                  </a:spcBef>
                  <a:buFont typeface="Arial" pitchFamily="34" charset="0"/>
                  <a:buChar char="-"/>
                  <a:defRPr sz="1200" kern="1200" baseline="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+mn-cs"/>
                  </a:defRPr>
                </a:lvl3pPr>
                <a:lvl4pPr marL="1344613" indent="-157163" algn="l" defTabSz="914353" rtl="0" eaLnBrk="0" latinLnBrk="0" hangingPunct="0">
                  <a:spcBef>
                    <a:spcPts val="800"/>
                  </a:spcBef>
                  <a:buFont typeface="Vrinda" pitchFamily="34" charset="0"/>
                  <a:buChar char="»"/>
                  <a:defRPr sz="1200" kern="1200" baseline="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+mn-cs"/>
                  </a:defRPr>
                </a:lvl4pPr>
                <a:lvl5pPr marL="1763730" indent="-161975" algn="l" defTabSz="914353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 baseline="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+mn-cs"/>
                  </a:defRPr>
                </a:lvl5pPr>
                <a:lvl6pPr marL="2514471" indent="-228588" algn="l" defTabSz="914353" rtl="0" eaLnBrk="1" latinLnBrk="1" hangingPunct="1">
                  <a:spcBef>
                    <a:spcPct val="20000"/>
                  </a:spcBef>
                  <a:buFont typeface="Wingdings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48" indent="-228588" algn="l" defTabSz="914353" rtl="0" eaLnBrk="1" latinLnBrk="1" hangingPunct="1">
                  <a:spcBef>
                    <a:spcPct val="20000"/>
                  </a:spcBef>
                  <a:buFont typeface="Wingdings" pitchFamily="2" charset="2"/>
                  <a:buChar char="Ø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5" indent="-228588" algn="l" defTabSz="914353" rtl="0" eaLnBrk="1" latinLnBrk="1" hangingPunct="1">
                  <a:spcBef>
                    <a:spcPct val="20000"/>
                  </a:spcBef>
                  <a:buFont typeface="Wingdings" pitchFamily="2" charset="2"/>
                  <a:buChar char="v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1" indent="-228588" algn="l" defTabSz="914353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+mj-lt"/>
                  <a:buAutoNum type="arabicPeriod" startAt="2"/>
                </a:pPr>
                <a:r>
                  <a:rPr lang="ko-KR" altLang="en-US" dirty="0" smtClean="0"/>
                  <a:t>“프로젝트 설정 변경” 작업 </a:t>
                </a:r>
                <a:r>
                  <a:rPr lang="en-US" altLang="ko-KR" dirty="0" smtClean="0"/>
                  <a:t>:</a:t>
                </a:r>
              </a:p>
              <a:p>
                <a:pPr lvl="1"/>
                <a:r>
                  <a:rPr lang="ko-KR" altLang="en-US" dirty="0"/>
                  <a:t>프로젝트의 </a:t>
                </a:r>
                <a:r>
                  <a:rPr lang="en-US" altLang="ko-KR" dirty="0"/>
                  <a:t>Properties</a:t>
                </a:r>
                <a:r>
                  <a:rPr lang="ko-KR" altLang="en-US" dirty="0"/>
                  <a:t>를 </a:t>
                </a:r>
                <a:r>
                  <a:rPr lang="ko-KR" altLang="en-US" dirty="0" smtClean="0"/>
                  <a:t>열기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Java </a:t>
                </a:r>
                <a:r>
                  <a:rPr lang="en-US" altLang="ko-KR" dirty="0"/>
                  <a:t>Build Path &gt; Libraries </a:t>
                </a:r>
                <a:r>
                  <a:rPr lang="ko-KR" altLang="en-US" dirty="0" smtClean="0"/>
                  <a:t>설정에서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“</a:t>
                </a:r>
                <a:r>
                  <a:rPr lang="en-US" altLang="ko-KR" dirty="0"/>
                  <a:t>Add JARs...” </a:t>
                </a:r>
                <a:r>
                  <a:rPr lang="ko-KR" altLang="en-US" dirty="0" smtClean="0"/>
                  <a:t>버튼 클릭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아래와 </a:t>
                </a:r>
                <a:r>
                  <a:rPr lang="ko-KR" altLang="en-US" dirty="0"/>
                  <a:t>같이 필요한 라이브러리 </a:t>
                </a:r>
                <a:r>
                  <a:rPr lang="ko-KR" altLang="en-US" dirty="0" smtClean="0"/>
                  <a:t>들이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포함될 </a:t>
                </a:r>
                <a:r>
                  <a:rPr lang="ko-KR" altLang="en-US" dirty="0"/>
                  <a:t>수 있도록 합니다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  <p:sp>
            <p:nvSpPr>
              <p:cNvPr id="17" name="텍스트 개체 틀 2"/>
              <p:cNvSpPr txBox="1">
                <a:spLocks/>
              </p:cNvSpPr>
              <p:nvPr/>
            </p:nvSpPr>
            <p:spPr>
              <a:xfrm>
                <a:off x="468313" y="2417168"/>
                <a:ext cx="3908425" cy="4402732"/>
              </a:xfrm>
              <a:prstGeom prst="rect">
                <a:avLst/>
              </a:prstGeom>
            </p:spPr>
            <p:txBody>
              <a:bodyPr vert="horz" lIns="91435" tIns="45718" rIns="91435" bIns="45718" rtlCol="0">
                <a:normAutofit/>
              </a:bodyPr>
              <a:lstStyle>
                <a:lvl1pPr marL="268288" indent="-268288" algn="l" defTabSz="914353" rtl="0" eaLnBrk="0" latinLnBrk="0" hangingPunct="0">
                  <a:spcBef>
                    <a:spcPts val="800"/>
                  </a:spcBef>
                  <a:buFont typeface="Wingdings" pitchFamily="2" charset="2"/>
                  <a:buChar char="Ø"/>
                  <a:defRPr sz="1400" b="1" kern="1200" baseline="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+mn-cs"/>
                  </a:defRPr>
                </a:lvl1pPr>
                <a:lvl2pPr marL="561514" indent="-179973" algn="l" defTabSz="914353" rtl="0" eaLnBrk="0" latinLnBrk="0" hangingPunct="0">
                  <a:spcBef>
                    <a:spcPts val="800"/>
                  </a:spcBef>
                  <a:buFont typeface="Arial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+mn-cs"/>
                  </a:defRPr>
                </a:lvl2pPr>
                <a:lvl3pPr marL="928657" indent="-143979" algn="l" defTabSz="914353" rtl="0" eaLnBrk="0" latinLnBrk="0" hangingPunct="0">
                  <a:spcBef>
                    <a:spcPts val="800"/>
                  </a:spcBef>
                  <a:buFont typeface="Arial" pitchFamily="34" charset="0"/>
                  <a:buChar char="-"/>
                  <a:defRPr sz="1200" kern="1200" baseline="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+mn-cs"/>
                  </a:defRPr>
                </a:lvl3pPr>
                <a:lvl4pPr marL="1344613" indent="-157163" algn="l" defTabSz="914353" rtl="0" eaLnBrk="0" latinLnBrk="0" hangingPunct="0">
                  <a:spcBef>
                    <a:spcPts val="800"/>
                  </a:spcBef>
                  <a:buFont typeface="Vrinda" pitchFamily="34" charset="0"/>
                  <a:buChar char="»"/>
                  <a:defRPr sz="1200" kern="1200" baseline="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+mn-cs"/>
                  </a:defRPr>
                </a:lvl4pPr>
                <a:lvl5pPr marL="1763730" indent="-161975" algn="l" defTabSz="914353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 baseline="0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  <a:cs typeface="+mn-cs"/>
                  </a:defRPr>
                </a:lvl5pPr>
                <a:lvl6pPr marL="2514471" indent="-228588" algn="l" defTabSz="914353" rtl="0" eaLnBrk="1" latinLnBrk="1" hangingPunct="1">
                  <a:spcBef>
                    <a:spcPct val="20000"/>
                  </a:spcBef>
                  <a:buFont typeface="Wingdings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48" indent="-228588" algn="l" defTabSz="914353" rtl="0" eaLnBrk="1" latinLnBrk="1" hangingPunct="1">
                  <a:spcBef>
                    <a:spcPct val="20000"/>
                  </a:spcBef>
                  <a:buFont typeface="Wingdings" pitchFamily="2" charset="2"/>
                  <a:buChar char="Ø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5" indent="-228588" algn="l" defTabSz="914353" rtl="0" eaLnBrk="1" latinLnBrk="1" hangingPunct="1">
                  <a:spcBef>
                    <a:spcPct val="20000"/>
                  </a:spcBef>
                  <a:buFont typeface="Wingdings" pitchFamily="2" charset="2"/>
                  <a:buChar char="v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1" indent="-228588" algn="l" defTabSz="914353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6700" indent="-266700">
                  <a:buFont typeface="+mj-lt"/>
                  <a:buAutoNum type="arabicPeriod"/>
                </a:pPr>
                <a:r>
                  <a:rPr lang="ko-KR" altLang="en-US" dirty="0" smtClean="0"/>
                  <a:t>“라이브러리 추가” 작업 </a:t>
                </a:r>
                <a:r>
                  <a:rPr lang="en-US" altLang="ko-KR" dirty="0" smtClean="0"/>
                  <a:t>:</a:t>
                </a:r>
              </a:p>
              <a:p>
                <a:pPr lvl="1"/>
                <a:r>
                  <a:rPr lang="en-US" altLang="ko-KR" dirty="0" err="1" smtClean="0"/>
                  <a:t>AdMixerSample</a:t>
                </a:r>
                <a:r>
                  <a:rPr lang="en-US" altLang="ko-KR" dirty="0" smtClean="0"/>
                  <a:t>/libs </a:t>
                </a:r>
                <a:r>
                  <a:rPr lang="ko-KR" altLang="en-US" dirty="0" smtClean="0"/>
                  <a:t>폴더 열기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AdMixer_x.y.z.jar </a:t>
                </a:r>
                <a:r>
                  <a:rPr lang="ko-KR" altLang="en-US" dirty="0" smtClean="0"/>
                  <a:t>파일 및 적용하고자 하는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라이브러리를 선택 </a:t>
                </a:r>
                <a:endParaRPr lang="en-US" altLang="ko-KR" dirty="0"/>
              </a:p>
              <a:p>
                <a:pPr lvl="1"/>
                <a:r>
                  <a:rPr lang="ko-KR" altLang="en-US" dirty="0" smtClean="0"/>
                  <a:t>개발중인 프로젝트의 </a:t>
                </a:r>
                <a:r>
                  <a:rPr lang="en-US" altLang="ko-KR" dirty="0" smtClean="0"/>
                  <a:t>libs </a:t>
                </a:r>
                <a:r>
                  <a:rPr lang="ko-KR" altLang="en-US" dirty="0" smtClean="0"/>
                  <a:t>폴더에 선택한 파일들 복사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09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0</a:t>
                </a:r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6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III. </a:t>
                </a:r>
                <a:r>
                  <a:rPr lang="ko-KR" altLang="en-US" sz="2100" b="1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프로젝트 설정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– Order and </a:t>
                </a:r>
                <a:r>
                  <a:rPr lang="en-US" altLang="ko-KR" sz="2100" b="1" dirty="0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Export</a:t>
                </a:r>
                <a:endParaRPr lang="ko-KR" altLang="en-US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프로젝트 설정은 “라이브러리 추가” 작업과 “프로젝트 설정 변경”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“Order and Export”</a:t>
            </a:r>
            <a:r>
              <a:rPr lang="ko-KR" altLang="en-US" sz="1400" b="1" smtClean="0">
                <a:latin typeface="돋움" panose="020B0600000101010101" pitchFamily="50" charset="-127"/>
                <a:ea typeface="돋움" panose="020B0600000101010101" pitchFamily="50" charset="-127"/>
              </a:rPr>
              <a:t>의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b="1" smtClean="0">
                <a:latin typeface="돋움" panose="020B0600000101010101" pitchFamily="50" charset="-127"/>
                <a:ea typeface="돋움" panose="020B0600000101010101" pitchFamily="50" charset="-127"/>
              </a:rPr>
              <a:t>세 </a:t>
            </a:r>
            <a:r>
              <a:rPr lang="ko-KR" altLang="en-US" sz="1400" b="1">
                <a:latin typeface="돋움" panose="020B0600000101010101" pitchFamily="50" charset="-127"/>
                <a:ea typeface="돋움" panose="020B0600000101010101" pitchFamily="50" charset="-127"/>
              </a:rPr>
              <a:t>가지 작업이 필요합니다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(</a:t>
            </a:r>
            <a:r>
              <a:rPr lang="ko-KR" altLang="en-US" sz="1400" b="1" smtClean="0">
                <a:latin typeface="돋움" panose="020B0600000101010101" pitchFamily="50" charset="-127"/>
                <a:ea typeface="돋움" panose="020B0600000101010101" pitchFamily="50" charset="-127"/>
              </a:rPr>
              <a:t>계속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400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8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9078" y="1987241"/>
            <a:ext cx="4027997" cy="3329414"/>
          </a:xfrm>
          <a:prstGeom prst="rect">
            <a:avLst/>
          </a:prstGeom>
        </p:spPr>
      </p:pic>
      <p:sp>
        <p:nvSpPr>
          <p:cNvPr id="19" name="텍스트 개체 틀 2"/>
          <p:cNvSpPr txBox="1">
            <a:spLocks/>
          </p:cNvSpPr>
          <p:nvPr/>
        </p:nvSpPr>
        <p:spPr>
          <a:xfrm>
            <a:off x="470371" y="1851998"/>
            <a:ext cx="4140200" cy="4402732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>
            <a:lvl1pPr marL="268288" indent="-268288" algn="l" defTabSz="914353" rtl="0" eaLnBrk="0" latinLnBrk="0" hangingPunct="0">
              <a:spcBef>
                <a:spcPts val="800"/>
              </a:spcBef>
              <a:buFont typeface="Wingdings" pitchFamily="2" charset="2"/>
              <a:buChar char="Ø"/>
              <a:defRPr sz="1400" b="1" kern="1200" baseline="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561514" indent="-179973" algn="l" defTabSz="914353" rtl="0" eaLnBrk="0" latinLnBrk="0" hangingPunct="0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28657" indent="-143979" algn="l" defTabSz="914353" rtl="0" eaLnBrk="0" latinLnBrk="0" hangingPunct="0">
              <a:spcBef>
                <a:spcPts val="800"/>
              </a:spcBef>
              <a:buFont typeface="Arial" pitchFamily="34" charset="0"/>
              <a:buChar char="-"/>
              <a:defRPr sz="1200" kern="1200" baseline="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44613" indent="-157163" algn="l" defTabSz="914353" rtl="0" eaLnBrk="0" latinLnBrk="0" hangingPunct="0">
              <a:spcBef>
                <a:spcPts val="800"/>
              </a:spcBef>
              <a:buFont typeface="Vrinda" pitchFamily="34" charset="0"/>
              <a:buChar char="»"/>
              <a:defRPr sz="1200" kern="1200" baseline="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763730" indent="-161975" algn="l" defTabSz="914353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514471" indent="-228588" algn="l" defTabSz="914353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1" hangingPunct="1">
              <a:spcBef>
                <a:spcPct val="20000"/>
              </a:spcBef>
              <a:buFont typeface="Wingdings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  </a:t>
            </a:r>
            <a:r>
              <a:rPr lang="en-US" altLang="ko-KR" dirty="0" smtClean="0"/>
              <a:t>Order and Export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Libraries</a:t>
            </a:r>
            <a:r>
              <a:rPr lang="ko-KR" altLang="en-US" dirty="0" smtClean="0"/>
              <a:t> 탭에서 라이브러리 추가 이후 </a:t>
            </a:r>
            <a:r>
              <a:rPr lang="en-US" altLang="ko-KR" dirty="0" smtClean="0"/>
              <a:t>Order and Export</a:t>
            </a:r>
            <a:r>
              <a:rPr lang="ko-KR" altLang="en-US" dirty="0" smtClean="0"/>
              <a:t> 탭에서 추가한 라이브러리를 오른쪽 화면에서 처럼 </a:t>
            </a:r>
            <a:r>
              <a:rPr lang="en-US" altLang="ko-KR" dirty="0" smtClean="0"/>
              <a:t>Check</a:t>
            </a:r>
            <a:r>
              <a:rPr lang="ko-KR" altLang="en-US" dirty="0" smtClean="0"/>
              <a:t>를 해서 링크가 되도록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Order and Export</a:t>
            </a:r>
            <a:r>
              <a:rPr lang="ko-KR" altLang="en-US" dirty="0" smtClean="0"/>
              <a:t> 설정에서 체크를 하지 않아도 개발툴이나 </a:t>
            </a:r>
            <a:r>
              <a:rPr lang="en-US" altLang="ko-KR" dirty="0" smtClean="0"/>
              <a:t>SDK</a:t>
            </a:r>
            <a:r>
              <a:rPr lang="ko-KR" altLang="en-US" dirty="0" smtClean="0"/>
              <a:t>의 버전에 따라서는 제대로 링크가 될 수 있으나 최신 버전 </a:t>
            </a:r>
            <a:r>
              <a:rPr lang="en-US" altLang="ko-KR" dirty="0" smtClean="0"/>
              <a:t>SDK</a:t>
            </a:r>
            <a:r>
              <a:rPr lang="ko-KR" altLang="en-US" dirty="0" smtClean="0"/>
              <a:t>의 경우에는 반드시 체크가 필요합니다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위 설정을 하지 않는 경우 빌드 시에는 문제가 없으나 앱 실행 시 라이브러리가 링크되어 있지 않아서 </a:t>
            </a:r>
            <a:r>
              <a:rPr lang="en-US" altLang="ko-KR" dirty="0" smtClean="0"/>
              <a:t>House Ad</a:t>
            </a:r>
            <a:r>
              <a:rPr lang="ko-KR" altLang="en-US" dirty="0" smtClean="0"/>
              <a:t>를 제외한 모든 광고가 처리되지 않을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72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0</a:t>
                </a:r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7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6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1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III. </a:t>
                </a:r>
                <a:r>
                  <a:rPr lang="ko-KR" altLang="en-US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프로젝트 설정 </a:t>
                </a:r>
                <a:r>
                  <a:rPr lang="en-US" altLang="ko-KR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– Android </a:t>
                </a:r>
                <a:r>
                  <a:rPr lang="en-US" altLang="ko-KR" sz="2100" b="1" dirty="0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11 </a:t>
                </a:r>
                <a:r>
                  <a:rPr lang="ko-KR" altLang="en-US" sz="2100" b="1" dirty="0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업데이트에 </a:t>
                </a:r>
                <a:r>
                  <a:rPr lang="ko-KR" altLang="en-US" sz="2100" b="1" dirty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따른 </a:t>
                </a:r>
                <a:r>
                  <a:rPr lang="ko-KR" altLang="en-US" sz="2100" b="1" dirty="0" err="1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추가설정</a:t>
                </a:r>
                <a:r>
                  <a:rPr lang="en-US" altLang="ko-KR" sz="2100" b="1" dirty="0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(</a:t>
                </a:r>
                <a:r>
                  <a:rPr lang="ko-KR" altLang="en-US" sz="2100" b="1" dirty="0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옵션</a:t>
                </a:r>
                <a:r>
                  <a:rPr lang="en-US" altLang="ko-KR" sz="2100" b="1" dirty="0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)</a:t>
                </a:r>
                <a:endParaRPr lang="ko-KR" altLang="en-US" sz="2100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Android 11 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(Pie) </a:t>
            </a:r>
            <a:r>
              <a:rPr lang="ko-KR" altLang="en-US" sz="1400" b="1" dirty="0">
                <a:latin typeface="Arial" panose="020B0604020202020204" pitchFamily="34" charset="0"/>
                <a:ea typeface="돋움" panose="020B0600000101010101" pitchFamily="50" charset="-127"/>
              </a:rPr>
              <a:t>업데이트에 따른 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READ_PHONE_STATE </a:t>
            </a: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추가 설정 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옵션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  <a:b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</a:b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ko-KR" altLang="en-US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참고 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: https</a:t>
            </a:r>
            <a:r>
              <a:rPr lang="en-US" altLang="ko-KR" sz="1400" b="1" dirty="0">
                <a:latin typeface="Arial" panose="020B0604020202020204" pitchFamily="34" charset="0"/>
                <a:ea typeface="돋움" panose="020B0600000101010101" pitchFamily="50" charset="-127"/>
              </a:rPr>
              <a:t>://</a:t>
            </a:r>
            <a:r>
              <a:rPr lang="en-US" altLang="ko-KR" sz="1400" b="1" dirty="0" smtClean="0">
                <a:latin typeface="Arial" panose="020B0604020202020204" pitchFamily="34" charset="0"/>
                <a:ea typeface="돋움" panose="020B0600000101010101" pitchFamily="50" charset="-127"/>
              </a:rPr>
              <a:t>developer.android.com/preview/privacy/permissions?hl=ko)</a:t>
            </a:r>
            <a:endParaRPr lang="en-US" altLang="ko-KR" sz="1400" b="1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READ_PHONE_STATE </a:t>
            </a:r>
            <a:r>
              <a:rPr lang="ko-KR" altLang="en-US" sz="1200" b="1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관련 처리</a:t>
            </a:r>
            <a:endParaRPr lang="en-US" altLang="ko-KR" sz="1200" b="1" dirty="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  - Android 11 </a:t>
            </a:r>
            <a:r>
              <a:rPr lang="ko-KR" altLang="en-US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부터 앱에서 전화번호를 읽을 때 사용하는 전화 권한 변경됩니다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  <a:r>
              <a:rPr lang="ko-KR" altLang="en-US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애드믹서</a:t>
            </a:r>
            <a:r>
              <a:rPr lang="ko-KR" altLang="en-US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내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MANPLUS, Facebook </a:t>
            </a:r>
            <a:r>
              <a:rPr lang="ko-KR" altLang="en-US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등 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READ_PHONE_STATE </a:t>
            </a:r>
            <a:r>
              <a:rPr lang="ko-KR" altLang="en-US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권한을 사용하는 </a:t>
            </a:r>
            <a:r>
              <a:rPr lang="ko-KR" altLang="en-US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미디에이션은</a:t>
            </a:r>
            <a:r>
              <a:rPr lang="ko-KR" altLang="en-US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다음과 같이 변경해주셔야 합니다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marL="381541" lvl="1" indent="0">
              <a:lnSpc>
                <a:spcPct val="150000"/>
              </a:lnSpc>
              <a:buNone/>
            </a:pPr>
            <a:endParaRPr lang="en-US" altLang="ko-KR" sz="1200" dirty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* 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TelephonyManager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클래스와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TelecomManager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클래스의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getLine1Number()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메서드</a:t>
            </a:r>
          </a:p>
          <a:p>
            <a:pPr marL="381541" lvl="1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* </a:t>
            </a:r>
            <a:r>
              <a:rPr lang="en-US" altLang="ko-KR" sz="1200" dirty="0" err="1" smtClean="0">
                <a:latin typeface="Arial" panose="020B0604020202020204" pitchFamily="34" charset="0"/>
                <a:ea typeface="돋움" panose="020B0600000101010101" pitchFamily="50" charset="-127"/>
              </a:rPr>
              <a:t>TelephonyManager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클래스에서 지원되지 않는 </a:t>
            </a:r>
            <a:r>
              <a:rPr lang="en-US" altLang="ko-KR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getMsisdn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()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메서드</a:t>
            </a:r>
          </a:p>
          <a:p>
            <a:pPr marL="381541" lvl="1" indent="0">
              <a:lnSpc>
                <a:spcPct val="150000"/>
              </a:lnSpc>
              <a:buNone/>
            </a:pP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앱에서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READ_PHONE_STATE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를 선언하여 이전 목록의 메서드 이외의 메서드를 호출하는 경우 모든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Android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버전에서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READ_PHONE_STATE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를 계속 요청할 수 있습니다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그러나 이전 목록의 메서드에만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READ_PHONE_STATE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권한을 사용하는 경우 다음과 같이 </a:t>
            </a:r>
            <a:r>
              <a:rPr lang="ko-KR" altLang="en-US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매니페스트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 파일을 업데이트하세요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marL="381541" lvl="1" indent="0">
              <a:lnSpc>
                <a:spcPct val="150000"/>
              </a:lnSpc>
              <a:buNone/>
            </a:pP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marL="381541" lvl="1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1. </a:t>
            </a:r>
            <a:r>
              <a:rPr lang="ko-KR" altLang="en-US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앱이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Android 10(API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수준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29)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이하에서만 권한을 사용하도록 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READ_PHONE_STATE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선언을 변경합니다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marL="381541" lvl="1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2. READ_PHONE_NUMBERS 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권한을 추가합니다</a:t>
            </a:r>
            <a:r>
              <a:rPr lang="en-US" altLang="ko-KR" sz="1200" dirty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</a:p>
          <a:p>
            <a:pPr marL="381541" lvl="1" indent="0">
              <a:lnSpc>
                <a:spcPct val="150000"/>
              </a:lnSpc>
              <a:buNone/>
            </a:pP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다음 </a:t>
            </a:r>
            <a:r>
              <a:rPr lang="ko-KR" altLang="en-US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매니페스트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 선언 </a:t>
            </a:r>
            <a:r>
              <a:rPr lang="ko-KR" altLang="en-US" sz="1200" dirty="0" err="1">
                <a:latin typeface="Arial" panose="020B0604020202020204" pitchFamily="34" charset="0"/>
                <a:ea typeface="돋움" panose="020B0600000101010101" pitchFamily="50" charset="-127"/>
              </a:rPr>
              <a:t>스니펫이</a:t>
            </a:r>
            <a:r>
              <a:rPr lang="ko-KR" altLang="en-US" sz="1200" dirty="0">
                <a:latin typeface="Arial" panose="020B0604020202020204" pitchFamily="34" charset="0"/>
                <a:ea typeface="돋움" panose="020B0600000101010101" pitchFamily="50" charset="-127"/>
              </a:rPr>
              <a:t> 이 프로세스를 보여줍니다</a:t>
            </a:r>
            <a:r>
              <a:rPr lang="en-US" altLang="ko-KR" sz="1200" dirty="0" smtClean="0">
                <a:latin typeface="Arial" panose="020B0604020202020204" pitchFamily="34" charset="0"/>
                <a:ea typeface="돋움" panose="020B0600000101010101" pitchFamily="50" charset="-127"/>
              </a:rPr>
              <a:t>.</a:t>
            </a: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54347" y="5321815"/>
            <a:ext cx="6487064" cy="1077218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manifest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&lt;!--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Grants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READ_PHONE_STATE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permission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only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devices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that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run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         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Android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10 (API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level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29) and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lower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. --&gt;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uses-permission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android:name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"READ_PHONE_STATE"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         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android:maxSdkVersion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"29"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/&gt;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uses-permission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android:name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"READ_PHONE_NUMBERS"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/&gt;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manifest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474521" y="1"/>
            <a:ext cx="8194959" cy="818693"/>
            <a:chOff x="554926" y="1"/>
            <a:chExt cx="9583549" cy="713548"/>
          </a:xfrm>
        </p:grpSpPr>
        <p:grpSp>
          <p:nvGrpSpPr>
            <p:cNvPr id="5" name="그룹 17"/>
            <p:cNvGrpSpPr/>
            <p:nvPr/>
          </p:nvGrpSpPr>
          <p:grpSpPr>
            <a:xfrm>
              <a:off x="554926" y="98073"/>
              <a:ext cx="9583549" cy="615476"/>
              <a:chOff x="172028" y="291185"/>
              <a:chExt cx="9583549" cy="61547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2039" y="906661"/>
                <a:ext cx="9523538" cy="0"/>
              </a:xfrm>
              <a:prstGeom prst="line">
                <a:avLst/>
              </a:prstGeom>
              <a:ln>
                <a:solidFill>
                  <a:srgbClr val="DE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3942" y="291185"/>
                <a:ext cx="393303" cy="21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0</a:t>
                </a:r>
                <a:fld id="{E47A13A1-C79F-4389-A794-39076EC3DA79}" type="slidenum">
                  <a:rPr lang="en-US" altLang="ko-KR" sz="1000" b="1" smtClean="0">
                    <a:solidFill>
                      <a:srgbClr val="DE0000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pPr/>
                  <a:t>8</a:t>
                </a:fld>
                <a:endParaRPr lang="ko-KR" altLang="en-US" sz="1000" b="1" dirty="0" smtClean="0">
                  <a:solidFill>
                    <a:srgbClr val="DE0000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2028" y="499989"/>
                <a:ext cx="9400414" cy="321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CC33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III. </a:t>
                </a:r>
                <a:r>
                  <a:rPr lang="ko-KR" altLang="en-US" b="1" dirty="0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프로젝트 설정 </a:t>
                </a:r>
                <a:r>
                  <a:rPr lang="en-US" altLang="ko-KR" b="1" dirty="0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– Google Play</a:t>
                </a:r>
                <a:r>
                  <a:rPr lang="ko-KR" altLang="en-US" b="1" dirty="0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의 타겟 </a:t>
                </a:r>
                <a:r>
                  <a:rPr lang="en-US" altLang="ko-KR" b="1" dirty="0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API </a:t>
                </a:r>
                <a:r>
                  <a:rPr lang="ko-KR" altLang="en-US" b="1" dirty="0" smtClean="0">
                    <a:solidFill>
                      <a:srgbClr val="DE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수준 요구사항 충족하기</a:t>
                </a:r>
                <a:endParaRPr lang="ko-KR" altLang="en-US" b="1" dirty="0">
                  <a:solidFill>
                    <a:srgbClr val="DE0000"/>
                  </a:solidFill>
                  <a:latin typeface="Arial" panose="020B0604020202020204" pitchFamily="34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00978" y="1"/>
              <a:ext cx="357192" cy="7033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1" name="Picture 2" descr="E:\이지혜\나스\나스미디어 로고\컬러_대(1).png"/>
          <p:cNvPicPr>
            <a:picLocks noChangeAspect="1" noChangeArrowheads="1"/>
          </p:cNvPicPr>
          <p:nvPr/>
        </p:nvPicPr>
        <p:blipFill>
          <a:blip r:embed="rId3" cstate="print"/>
          <a:srcRect l="7075" t="29265" r="5597" b="41822"/>
          <a:stretch>
            <a:fillRect/>
          </a:stretch>
        </p:blipFill>
        <p:spPr bwMode="auto">
          <a:xfrm>
            <a:off x="4309523" y="6629309"/>
            <a:ext cx="524956" cy="10783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0297" y="997719"/>
            <a:ext cx="8197312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/>
              <a:t>(</a:t>
            </a:r>
            <a:r>
              <a:rPr lang="ko-KR" altLang="en-US" sz="1050" dirty="0" smtClean="0"/>
              <a:t>관련 </a:t>
            </a:r>
            <a:r>
              <a:rPr lang="en-US" altLang="ko-KR" sz="1050" dirty="0" smtClean="0"/>
              <a:t>URL : https</a:t>
            </a:r>
            <a:r>
              <a:rPr lang="en-US" altLang="ko-KR" sz="1050" dirty="0"/>
              <a:t>://</a:t>
            </a:r>
            <a:r>
              <a:rPr lang="en-US" altLang="ko-KR" sz="1050" dirty="0" smtClean="0"/>
              <a:t>developer.android.com/distribute/best-practices/develop/target-sdk?hl=ko)</a:t>
            </a:r>
            <a:endParaRPr lang="en-US" altLang="ko-KR" sz="105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APK</a:t>
            </a:r>
            <a:r>
              <a:rPr lang="ko-KR" altLang="en-US" sz="1050" dirty="0"/>
              <a:t>를 업로드하는 경우 </a:t>
            </a:r>
            <a:r>
              <a:rPr lang="en-US" altLang="ko-KR" sz="1050" dirty="0"/>
              <a:t>Google Play</a:t>
            </a:r>
            <a:r>
              <a:rPr lang="ko-KR" altLang="en-US" sz="1050" dirty="0"/>
              <a:t>의 타겟 </a:t>
            </a:r>
            <a:r>
              <a:rPr lang="en-US" altLang="ko-KR" sz="1050" dirty="0"/>
              <a:t>API </a:t>
            </a:r>
            <a:r>
              <a:rPr lang="ko-KR" altLang="en-US" sz="1050" dirty="0"/>
              <a:t>수준 요구사항을 충족해야 합니다</a:t>
            </a:r>
            <a:r>
              <a:rPr lang="en-US" altLang="ko-KR" sz="1050" dirty="0"/>
              <a:t>. </a:t>
            </a:r>
            <a:r>
              <a:rPr lang="ko-KR" altLang="en-US" sz="1050" dirty="0"/>
              <a:t>새 앱은 </a:t>
            </a:r>
            <a:r>
              <a:rPr lang="en-US" altLang="ko-KR" sz="1050" dirty="0"/>
              <a:t>Android 10(API </a:t>
            </a:r>
            <a:r>
              <a:rPr lang="ko-KR" altLang="en-US" sz="1050" dirty="0"/>
              <a:t>수준 </a:t>
            </a:r>
            <a:r>
              <a:rPr lang="en-US" altLang="ko-KR" sz="1050" dirty="0"/>
              <a:t>29) </a:t>
            </a:r>
            <a:r>
              <a:rPr lang="ko-KR" altLang="en-US" sz="1050" dirty="0"/>
              <a:t>이상을 </a:t>
            </a:r>
            <a:r>
              <a:rPr lang="ko-KR" altLang="en-US" sz="1050" dirty="0" err="1"/>
              <a:t>타겟팅해야</a:t>
            </a:r>
            <a:r>
              <a:rPr lang="ko-KR" altLang="en-US" sz="1050" dirty="0"/>
              <a:t> 하며 앱 업데이트는 </a:t>
            </a:r>
            <a:r>
              <a:rPr lang="en-US" altLang="ko-KR" sz="1050" dirty="0"/>
              <a:t>Android 9(API </a:t>
            </a:r>
            <a:r>
              <a:rPr lang="ko-KR" altLang="en-US" sz="1050" dirty="0"/>
              <a:t>수준 </a:t>
            </a:r>
            <a:r>
              <a:rPr lang="en-US" altLang="ko-KR" sz="1050" dirty="0"/>
              <a:t>28) </a:t>
            </a:r>
            <a:r>
              <a:rPr lang="ko-KR" altLang="en-US" sz="1050" dirty="0"/>
              <a:t>이상을 </a:t>
            </a:r>
            <a:r>
              <a:rPr lang="ko-KR" altLang="en-US" sz="1050" dirty="0" err="1"/>
              <a:t>타겟팅해야</a:t>
            </a:r>
            <a:r>
              <a:rPr lang="ko-KR" altLang="en-US" sz="1050" dirty="0"/>
              <a:t> 합니다</a:t>
            </a:r>
            <a:r>
              <a:rPr lang="en-US" altLang="ko-KR" sz="105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50" b="1" dirty="0">
                <a:solidFill>
                  <a:srgbClr val="FF0000"/>
                </a:solidFill>
              </a:rPr>
              <a:t>참고</a:t>
            </a:r>
            <a:r>
              <a:rPr lang="en-US" altLang="ko-KR" sz="1050" b="1" dirty="0">
                <a:solidFill>
                  <a:srgbClr val="FF0000"/>
                </a:solidFill>
              </a:rPr>
              <a:t>: 2020</a:t>
            </a:r>
            <a:r>
              <a:rPr lang="ko-KR" altLang="en-US" sz="1050" b="1" dirty="0">
                <a:solidFill>
                  <a:srgbClr val="FF0000"/>
                </a:solidFill>
              </a:rPr>
              <a:t>년 </a:t>
            </a:r>
            <a:r>
              <a:rPr lang="en-US" altLang="ko-KR" sz="1050" b="1" dirty="0">
                <a:solidFill>
                  <a:srgbClr val="FF0000"/>
                </a:solidFill>
              </a:rPr>
              <a:t>11</a:t>
            </a:r>
            <a:r>
              <a:rPr lang="ko-KR" altLang="en-US" sz="1050" b="1" dirty="0">
                <a:solidFill>
                  <a:srgbClr val="FF0000"/>
                </a:solidFill>
              </a:rPr>
              <a:t>월 </a:t>
            </a:r>
            <a:r>
              <a:rPr lang="en-US" altLang="ko-KR" sz="1050" b="1" dirty="0">
                <a:solidFill>
                  <a:srgbClr val="FF0000"/>
                </a:solidFill>
              </a:rPr>
              <a:t>2</a:t>
            </a:r>
            <a:r>
              <a:rPr lang="ko-KR" altLang="en-US" sz="1050" b="1" dirty="0">
                <a:solidFill>
                  <a:srgbClr val="FF0000"/>
                </a:solidFill>
              </a:rPr>
              <a:t>일부터 앱 업데이트는 </a:t>
            </a:r>
            <a:r>
              <a:rPr lang="en-US" altLang="ko-KR" sz="1050" b="1" dirty="0">
                <a:solidFill>
                  <a:srgbClr val="FF0000"/>
                </a:solidFill>
              </a:rPr>
              <a:t>Android 10(API </a:t>
            </a:r>
            <a:r>
              <a:rPr lang="ko-KR" altLang="en-US" sz="1050" b="1" dirty="0">
                <a:solidFill>
                  <a:srgbClr val="FF0000"/>
                </a:solidFill>
              </a:rPr>
              <a:t>수준 </a:t>
            </a:r>
            <a:r>
              <a:rPr lang="en-US" altLang="ko-KR" sz="1050" b="1" dirty="0">
                <a:solidFill>
                  <a:srgbClr val="FF0000"/>
                </a:solidFill>
              </a:rPr>
              <a:t>29) </a:t>
            </a:r>
            <a:r>
              <a:rPr lang="ko-KR" altLang="en-US" sz="1050" b="1" dirty="0">
                <a:solidFill>
                  <a:srgbClr val="FF0000"/>
                </a:solidFill>
              </a:rPr>
              <a:t>이상을 </a:t>
            </a:r>
            <a:r>
              <a:rPr lang="ko-KR" altLang="en-US" sz="1050" b="1" dirty="0" err="1">
                <a:solidFill>
                  <a:srgbClr val="FF0000"/>
                </a:solidFill>
              </a:rPr>
              <a:t>타겟팅해야</a:t>
            </a:r>
            <a:r>
              <a:rPr lang="ko-KR" altLang="en-US" sz="1050" b="1" dirty="0">
                <a:solidFill>
                  <a:srgbClr val="FF0000"/>
                </a:solidFill>
              </a:rPr>
              <a:t> 합니다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50" dirty="0"/>
              <a:t>새로운 </a:t>
            </a:r>
            <a:r>
              <a:rPr lang="en-US" altLang="ko-KR" sz="1050" dirty="0"/>
              <a:t>Android </a:t>
            </a:r>
            <a:r>
              <a:rPr lang="ko-KR" altLang="en-US" sz="1050" dirty="0"/>
              <a:t>버전이 출시될 때마다 보안 및 성능이 크게 개선되며 전반적으로 </a:t>
            </a:r>
            <a:r>
              <a:rPr lang="en-US" altLang="ko-KR" sz="1050" dirty="0"/>
              <a:t>Android </a:t>
            </a:r>
            <a:r>
              <a:rPr lang="ko-KR" altLang="en-US" sz="1050" dirty="0"/>
              <a:t>사용자 환경이 향상됩니다</a:t>
            </a:r>
            <a:r>
              <a:rPr lang="en-US" altLang="ko-KR" sz="1050" dirty="0"/>
              <a:t>. </a:t>
            </a:r>
            <a:r>
              <a:rPr lang="ko-KR" altLang="en-US" sz="1050" dirty="0"/>
              <a:t>이러한 변경사항 중 일부는 </a:t>
            </a:r>
            <a:r>
              <a:rPr lang="en-US" altLang="ko-KR" sz="1050" dirty="0" err="1"/>
              <a:t>targetSdkVersion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매니페스트</a:t>
            </a:r>
            <a:r>
              <a:rPr lang="ko-KR" altLang="en-US" sz="1050" dirty="0"/>
              <a:t> 속성</a:t>
            </a:r>
            <a:r>
              <a:rPr lang="en-US" altLang="ko-KR" sz="1050" dirty="0"/>
              <a:t>(</a:t>
            </a:r>
            <a:r>
              <a:rPr lang="ko-KR" altLang="en-US" sz="1050" dirty="0"/>
              <a:t>타겟 </a:t>
            </a:r>
            <a:r>
              <a:rPr lang="en-US" altLang="ko-KR" sz="1050" dirty="0"/>
              <a:t>API </a:t>
            </a:r>
            <a:r>
              <a:rPr lang="ko-KR" altLang="en-US" sz="1050" dirty="0" err="1"/>
              <a:t>수준이라고도</a:t>
            </a:r>
            <a:r>
              <a:rPr lang="ko-KR" altLang="en-US" sz="1050" dirty="0"/>
              <a:t> 함</a:t>
            </a:r>
            <a:r>
              <a:rPr lang="en-US" altLang="ko-KR" sz="1050" dirty="0"/>
              <a:t>)</a:t>
            </a:r>
            <a:r>
              <a:rPr lang="ko-KR" altLang="en-US" sz="1050" dirty="0"/>
              <a:t>을 통해 지원을 명시적으로 선언한 앱에만 적용됩니다</a:t>
            </a:r>
            <a:r>
              <a:rPr lang="en-US" altLang="ko-KR" sz="105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50" dirty="0"/>
              <a:t>최신 </a:t>
            </a:r>
            <a:r>
              <a:rPr lang="en-US" altLang="ko-KR" sz="1050" dirty="0"/>
              <a:t>API </a:t>
            </a:r>
            <a:r>
              <a:rPr lang="ko-KR" altLang="en-US" sz="1050" dirty="0"/>
              <a:t>수준을 </a:t>
            </a:r>
            <a:r>
              <a:rPr lang="ko-KR" altLang="en-US" sz="1050" dirty="0" err="1"/>
              <a:t>타겟팅하도록</a:t>
            </a:r>
            <a:r>
              <a:rPr lang="ko-KR" altLang="en-US" sz="1050" dirty="0"/>
              <a:t> 앱을 구성하면 사용자가 이러한 </a:t>
            </a:r>
            <a:r>
              <a:rPr lang="ko-KR" altLang="en-US" sz="1050" dirty="0" err="1"/>
              <a:t>개선사항의</a:t>
            </a:r>
            <a:r>
              <a:rPr lang="ko-KR" altLang="en-US" sz="1050" dirty="0"/>
              <a:t> 혜택을 받을 수 있으며</a:t>
            </a:r>
            <a:r>
              <a:rPr lang="en-US" altLang="ko-KR" sz="1050" dirty="0"/>
              <a:t>, </a:t>
            </a:r>
            <a:r>
              <a:rPr lang="ko-KR" altLang="en-US" sz="1050" dirty="0"/>
              <a:t>이전 </a:t>
            </a:r>
            <a:r>
              <a:rPr lang="en-US" altLang="ko-KR" sz="1050" dirty="0"/>
              <a:t>Android </a:t>
            </a:r>
            <a:r>
              <a:rPr lang="ko-KR" altLang="en-US" sz="1050" dirty="0"/>
              <a:t>버전에서도 계속해서 앱을 실행할 수 있습니다</a:t>
            </a:r>
            <a:r>
              <a:rPr lang="en-US" altLang="ko-KR" sz="1050" dirty="0"/>
              <a:t>. </a:t>
            </a:r>
            <a:r>
              <a:rPr lang="ko-KR" altLang="en-US" sz="1050" dirty="0"/>
              <a:t>최신 </a:t>
            </a:r>
            <a:r>
              <a:rPr lang="en-US" altLang="ko-KR" sz="1050" dirty="0"/>
              <a:t>API </a:t>
            </a:r>
            <a:r>
              <a:rPr lang="ko-KR" altLang="en-US" sz="1050" dirty="0"/>
              <a:t>수준을 </a:t>
            </a:r>
            <a:r>
              <a:rPr lang="ko-KR" altLang="en-US" sz="1050" dirty="0" err="1"/>
              <a:t>타겟팅하면</a:t>
            </a:r>
            <a:r>
              <a:rPr lang="ko-KR" altLang="en-US" sz="1050" dirty="0"/>
              <a:t> 앱에서 플랫폼의 최신 기능을 활용해 사용자 환경을 개선할 수 있습니다</a:t>
            </a:r>
            <a:r>
              <a:rPr lang="en-US" altLang="ko-KR" sz="1050" dirty="0"/>
              <a:t>. </a:t>
            </a:r>
            <a:r>
              <a:rPr lang="ko-KR" altLang="en-US" sz="1050" dirty="0"/>
              <a:t>또한 </a:t>
            </a:r>
            <a:r>
              <a:rPr lang="en-US" altLang="ko-KR" sz="1050" dirty="0"/>
              <a:t>Android 10(API </a:t>
            </a:r>
            <a:r>
              <a:rPr lang="ko-KR" altLang="en-US" sz="1050" dirty="0"/>
              <a:t>수준 </a:t>
            </a:r>
            <a:r>
              <a:rPr lang="en-US" altLang="ko-KR" sz="1050" dirty="0"/>
              <a:t>29) </a:t>
            </a:r>
            <a:r>
              <a:rPr lang="ko-KR" altLang="en-US" sz="1050" dirty="0"/>
              <a:t>현재 앱에서 </a:t>
            </a:r>
            <a:r>
              <a:rPr lang="en-US" altLang="ko-KR" sz="1050" dirty="0"/>
              <a:t>Android 5.1(API </a:t>
            </a:r>
            <a:r>
              <a:rPr lang="ko-KR" altLang="en-US" sz="1050" dirty="0"/>
              <a:t>수준 </a:t>
            </a:r>
            <a:r>
              <a:rPr lang="en-US" altLang="ko-KR" sz="1050" dirty="0"/>
              <a:t>22) </a:t>
            </a:r>
            <a:r>
              <a:rPr lang="ko-KR" altLang="en-US" sz="1050" dirty="0"/>
              <a:t>이하를 </a:t>
            </a:r>
            <a:r>
              <a:rPr lang="ko-KR" altLang="en-US" sz="1050" dirty="0" err="1"/>
              <a:t>타겟팅하는</a:t>
            </a:r>
            <a:r>
              <a:rPr lang="ko-KR" altLang="en-US" sz="1050" dirty="0"/>
              <a:t> 경우 사용자가 처음으로 앱을 시작할 때 경고가 표시됩니다</a:t>
            </a:r>
            <a:r>
              <a:rPr lang="en-US" altLang="ko-KR" sz="105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50" dirty="0"/>
              <a:t>이 문서에서는 타겟 </a:t>
            </a:r>
            <a:r>
              <a:rPr lang="en-US" altLang="ko-KR" sz="1050" dirty="0"/>
              <a:t>API </a:t>
            </a:r>
            <a:r>
              <a:rPr lang="ko-KR" altLang="en-US" sz="1050" dirty="0"/>
              <a:t>수준을 업데이트하여 </a:t>
            </a:r>
            <a:r>
              <a:rPr lang="en-US" altLang="ko-KR" sz="1050" dirty="0"/>
              <a:t>Google Play </a:t>
            </a:r>
            <a:r>
              <a:rPr lang="ko-KR" altLang="en-US" sz="1050" dirty="0"/>
              <a:t>요구사항을 충족할 때 알아 두어야 하는 중요 사항에 관해 다룹니다</a:t>
            </a:r>
            <a:r>
              <a:rPr lang="en-US" altLang="ko-KR" sz="105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FF0000"/>
                </a:solidFill>
              </a:rPr>
              <a:t>참고</a:t>
            </a:r>
            <a:r>
              <a:rPr lang="en-US" altLang="ko-KR" sz="1050" dirty="0">
                <a:solidFill>
                  <a:srgbClr val="FF0000"/>
                </a:solidFill>
              </a:rPr>
              <a:t>: </a:t>
            </a:r>
            <a:r>
              <a:rPr lang="en-US" altLang="ko-KR" sz="1050" dirty="0" err="1">
                <a:solidFill>
                  <a:srgbClr val="FF0000"/>
                </a:solidFill>
              </a:rPr>
              <a:t>Gradle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ko-KR" altLang="en-US" sz="1050" dirty="0">
                <a:solidFill>
                  <a:srgbClr val="FF0000"/>
                </a:solidFill>
              </a:rPr>
              <a:t>파일에 </a:t>
            </a:r>
            <a:r>
              <a:rPr lang="ko-KR" altLang="en-US" sz="1050" dirty="0" err="1">
                <a:solidFill>
                  <a:srgbClr val="FF0000"/>
                </a:solidFill>
              </a:rPr>
              <a:t>매니페스트</a:t>
            </a:r>
            <a:r>
              <a:rPr lang="ko-KR" altLang="en-US" sz="1050" dirty="0">
                <a:solidFill>
                  <a:srgbClr val="FF0000"/>
                </a:solidFill>
              </a:rPr>
              <a:t> 항목이 포함되어 있는 경우 빌드 구성의 설명대로 앱의 </a:t>
            </a:r>
            <a:r>
              <a:rPr lang="en-US" altLang="ko-KR" sz="1050" dirty="0" err="1">
                <a:solidFill>
                  <a:srgbClr val="FF0000"/>
                </a:solidFill>
              </a:rPr>
              <a:t>Gradle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ko-KR" altLang="en-US" sz="1050" dirty="0">
                <a:solidFill>
                  <a:srgbClr val="FF0000"/>
                </a:solidFill>
              </a:rPr>
              <a:t>파일에서 </a:t>
            </a:r>
            <a:r>
              <a:rPr lang="en-US" altLang="ko-KR" sz="1050" dirty="0" err="1">
                <a:solidFill>
                  <a:srgbClr val="FF0000"/>
                </a:solidFill>
              </a:rPr>
              <a:t>targetSdkVersion</a:t>
            </a:r>
            <a:r>
              <a:rPr lang="ko-KR" altLang="en-US" sz="1050" dirty="0">
                <a:solidFill>
                  <a:srgbClr val="FF0000"/>
                </a:solidFill>
              </a:rPr>
              <a:t>의 현재 값을 확인하거나 변경할 수 있습니다</a:t>
            </a:r>
            <a:r>
              <a:rPr lang="en-US" altLang="ko-KR" sz="1050" dirty="0">
                <a:solidFill>
                  <a:srgbClr val="FF0000"/>
                </a:solidFill>
              </a:rPr>
              <a:t>. </a:t>
            </a:r>
            <a:r>
              <a:rPr lang="ko-KR" altLang="en-US" sz="1050" dirty="0">
                <a:solidFill>
                  <a:srgbClr val="FF0000"/>
                </a:solidFill>
              </a:rPr>
              <a:t>또는 </a:t>
            </a:r>
            <a:r>
              <a:rPr lang="en-US" altLang="ko-KR" sz="1050" dirty="0">
                <a:solidFill>
                  <a:srgbClr val="FF0000"/>
                </a:solidFill>
              </a:rPr>
              <a:t>&lt;uses-</a:t>
            </a:r>
            <a:r>
              <a:rPr lang="en-US" altLang="ko-KR" sz="1050" dirty="0" err="1">
                <a:solidFill>
                  <a:srgbClr val="FF0000"/>
                </a:solidFill>
              </a:rPr>
              <a:t>sdk</a:t>
            </a:r>
            <a:r>
              <a:rPr lang="en-US" altLang="ko-KR" sz="1050" dirty="0">
                <a:solidFill>
                  <a:srgbClr val="FF0000"/>
                </a:solidFill>
              </a:rPr>
              <a:t>&gt; </a:t>
            </a:r>
            <a:r>
              <a:rPr lang="ko-KR" altLang="en-US" sz="1050" dirty="0" err="1">
                <a:solidFill>
                  <a:srgbClr val="FF0000"/>
                </a:solidFill>
              </a:rPr>
              <a:t>매니페스트</a:t>
            </a:r>
            <a:r>
              <a:rPr lang="ko-KR" altLang="en-US" sz="1050" dirty="0">
                <a:solidFill>
                  <a:srgbClr val="FF0000"/>
                </a:solidFill>
              </a:rPr>
              <a:t> 요소 문서에 설명되어 있는 대로 </a:t>
            </a:r>
            <a:r>
              <a:rPr lang="ko-KR" altLang="en-US" sz="1050" dirty="0" err="1">
                <a:solidFill>
                  <a:srgbClr val="FF0000"/>
                </a:solidFill>
              </a:rPr>
              <a:t>매니페스트</a:t>
            </a:r>
            <a:r>
              <a:rPr lang="ko-KR" altLang="en-US" sz="1050" dirty="0">
                <a:solidFill>
                  <a:srgbClr val="FF0000"/>
                </a:solidFill>
              </a:rPr>
              <a:t> 파일에 있는 </a:t>
            </a:r>
            <a:r>
              <a:rPr lang="en-US" altLang="ko-KR" sz="1050" dirty="0" err="1">
                <a:solidFill>
                  <a:srgbClr val="FF0000"/>
                </a:solidFill>
              </a:rPr>
              <a:t>android:targetSdkVersion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ko-KR" altLang="en-US" sz="1050" dirty="0">
                <a:solidFill>
                  <a:srgbClr val="FF0000"/>
                </a:solidFill>
              </a:rPr>
              <a:t>속성을 사용할 수 있습니다</a:t>
            </a:r>
            <a:r>
              <a:rPr lang="en-US" altLang="ko-KR" sz="1050" dirty="0">
                <a:solidFill>
                  <a:srgbClr val="FF0000"/>
                </a:solidFill>
              </a:rPr>
              <a:t>.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6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/맑은">
      <a:majorFont>
        <a:latin typeface="Trebuchet MS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21293</TotalTime>
  <Words>4517</Words>
  <Application>Microsoft Office PowerPoint</Application>
  <PresentationFormat>화면 슬라이드 쇼(4:3)</PresentationFormat>
  <Paragraphs>544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9" baseType="lpstr">
      <vt:lpstr>Arial Unicode MS</vt:lpstr>
      <vt:lpstr>inherit</vt:lpstr>
      <vt:lpstr>Monaco</vt:lpstr>
      <vt:lpstr>Roboto Mono</vt:lpstr>
      <vt:lpstr>Vrinda</vt:lpstr>
      <vt:lpstr>굴림</vt:lpstr>
      <vt:lpstr>나눔고딕</vt:lpstr>
      <vt:lpstr>돋움</vt:lpstr>
      <vt:lpstr>맑은 고딕</vt:lpstr>
      <vt:lpstr>Arial</vt:lpstr>
      <vt:lpstr>Arial Black</vt:lpstr>
      <vt:lpstr>Consolas</vt:lpstr>
      <vt:lpstr>Trebuchet MS</vt:lpstr>
      <vt:lpstr>Verdana</vt:lpstr>
      <vt:lpstr>Wingdings</vt:lpstr>
      <vt:lpstr>1_blank</vt:lpstr>
      <vt:lpstr>Android SDK User Guide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nasmedia</dc:creator>
  <cp:lastModifiedBy>유광용</cp:lastModifiedBy>
  <cp:revision>986</cp:revision>
  <cp:lastPrinted>2012-01-06T09:41:15Z</cp:lastPrinted>
  <dcterms:created xsi:type="dcterms:W3CDTF">2012-06-20T06:12:26Z</dcterms:created>
  <dcterms:modified xsi:type="dcterms:W3CDTF">2020-09-14T01:44:35Z</dcterms:modified>
</cp:coreProperties>
</file>