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5" r:id="rId4"/>
    <p:sldId id="264" r:id="rId5"/>
    <p:sldId id="271" r:id="rId6"/>
    <p:sldId id="272" r:id="rId7"/>
    <p:sldId id="259" r:id="rId8"/>
    <p:sldId id="260" r:id="rId9"/>
    <p:sldId id="266" r:id="rId10"/>
    <p:sldId id="261" r:id="rId11"/>
    <p:sldId id="268" r:id="rId12"/>
    <p:sldId id="263" r:id="rId13"/>
    <p:sldId id="27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45"/>
  </p:normalViewPr>
  <p:slideViewPr>
    <p:cSldViewPr snapToGrid="0" snapToObjects="1">
      <p:cViewPr>
        <p:scale>
          <a:sx n="100" d="100"/>
          <a:sy n="100" d="100"/>
        </p:scale>
        <p:origin x="-5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48227-C417-472D-8BE9-67BBE7DFE5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8DE88A0-55DF-4DAE-9680-6101941D7DC0}">
      <dgm:prSet/>
      <dgm:spPr/>
      <dgm:t>
        <a:bodyPr/>
        <a:lstStyle/>
        <a:p>
          <a:r>
            <a:rPr lang="en-US"/>
            <a:t>April 2020 is the scheduled launch date</a:t>
          </a:r>
        </a:p>
      </dgm:t>
    </dgm:pt>
    <dgm:pt modelId="{15C0785F-1306-433E-A0E4-AD1159E4C917}" type="parTrans" cxnId="{E3E031F1-F22A-4137-90D6-A3AFBD9933C5}">
      <dgm:prSet/>
      <dgm:spPr/>
      <dgm:t>
        <a:bodyPr/>
        <a:lstStyle/>
        <a:p>
          <a:endParaRPr lang="en-US"/>
        </a:p>
      </dgm:t>
    </dgm:pt>
    <dgm:pt modelId="{3FF98E75-4CF7-4621-80C2-6FBE59A944B8}" type="sibTrans" cxnId="{E3E031F1-F22A-4137-90D6-A3AFBD9933C5}">
      <dgm:prSet/>
      <dgm:spPr/>
      <dgm:t>
        <a:bodyPr/>
        <a:lstStyle/>
        <a:p>
          <a:endParaRPr lang="en-US"/>
        </a:p>
      </dgm:t>
    </dgm:pt>
    <dgm:pt modelId="{2F59D9AB-8A64-4557-A9CB-EFE708C00235}">
      <dgm:prSet/>
      <dgm:spPr/>
      <dgm:t>
        <a:bodyPr/>
        <a:lstStyle/>
        <a:p>
          <a:r>
            <a:rPr lang="en-US"/>
            <a:t>GitHub Repository – coming soon</a:t>
          </a:r>
        </a:p>
      </dgm:t>
    </dgm:pt>
    <dgm:pt modelId="{A7917C3B-6243-41A6-9F0E-283828864F8C}" type="parTrans" cxnId="{70BBE3C5-CE1A-4CDD-8074-A7A1A264A766}">
      <dgm:prSet/>
      <dgm:spPr/>
      <dgm:t>
        <a:bodyPr/>
        <a:lstStyle/>
        <a:p>
          <a:endParaRPr lang="en-US"/>
        </a:p>
      </dgm:t>
    </dgm:pt>
    <dgm:pt modelId="{46F50B4E-7E95-45EF-A1DA-024D67670C61}" type="sibTrans" cxnId="{70BBE3C5-CE1A-4CDD-8074-A7A1A264A766}">
      <dgm:prSet/>
      <dgm:spPr/>
      <dgm:t>
        <a:bodyPr/>
        <a:lstStyle/>
        <a:p>
          <a:endParaRPr lang="en-US"/>
        </a:p>
      </dgm:t>
    </dgm:pt>
    <dgm:pt modelId="{613EE4C3-AD54-4981-BB83-B44F01BABA5D}">
      <dgm:prSet/>
      <dgm:spPr/>
      <dgm:t>
        <a:bodyPr/>
        <a:lstStyle/>
        <a:p>
          <a:r>
            <a:rPr lang="en-US"/>
            <a:t>Demo’s of progress every two weeks</a:t>
          </a:r>
        </a:p>
      </dgm:t>
    </dgm:pt>
    <dgm:pt modelId="{4542869C-0C9D-4F01-9E0F-65832993EAEF}" type="parTrans" cxnId="{332C1B4E-689B-464A-A8AC-5F2EA1F0D194}">
      <dgm:prSet/>
      <dgm:spPr/>
      <dgm:t>
        <a:bodyPr/>
        <a:lstStyle/>
        <a:p>
          <a:endParaRPr lang="en-US"/>
        </a:p>
      </dgm:t>
    </dgm:pt>
    <dgm:pt modelId="{ED9C4384-9462-479F-BC85-C9ED40F4C783}" type="sibTrans" cxnId="{332C1B4E-689B-464A-A8AC-5F2EA1F0D194}">
      <dgm:prSet/>
      <dgm:spPr/>
      <dgm:t>
        <a:bodyPr/>
        <a:lstStyle/>
        <a:p>
          <a:endParaRPr lang="en-US"/>
        </a:p>
      </dgm:t>
    </dgm:pt>
    <dgm:pt modelId="{9CDFB8E2-4036-4DBF-AE8D-726EDEE5E500}" type="pres">
      <dgm:prSet presAssocID="{B1948227-C417-472D-8BE9-67BBE7DFE5ED}" presName="root" presStyleCnt="0">
        <dgm:presLayoutVars>
          <dgm:dir/>
          <dgm:resizeHandles val="exact"/>
        </dgm:presLayoutVars>
      </dgm:prSet>
      <dgm:spPr/>
    </dgm:pt>
    <dgm:pt modelId="{CCF76884-648D-4975-AF05-5690C6580310}" type="pres">
      <dgm:prSet presAssocID="{08DE88A0-55DF-4DAE-9680-6101941D7DC0}" presName="compNode" presStyleCnt="0"/>
      <dgm:spPr/>
    </dgm:pt>
    <dgm:pt modelId="{C72E4957-2724-4B20-9449-E29A15B5C79C}" type="pres">
      <dgm:prSet presAssocID="{08DE88A0-55DF-4DAE-9680-6101941D7DC0}" presName="bgRect" presStyleLbl="bgShp" presStyleIdx="0" presStyleCnt="3"/>
      <dgm:spPr/>
    </dgm:pt>
    <dgm:pt modelId="{E25E5F10-83AE-42D8-A29D-9D0D2AB776FD}" type="pres">
      <dgm:prSet presAssocID="{08DE88A0-55DF-4DAE-9680-6101941D7D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199FEF6-6E61-49DF-B739-AFBA65EBA6A9}" type="pres">
      <dgm:prSet presAssocID="{08DE88A0-55DF-4DAE-9680-6101941D7DC0}" presName="spaceRect" presStyleCnt="0"/>
      <dgm:spPr/>
    </dgm:pt>
    <dgm:pt modelId="{655A9FCC-849B-4413-AA44-F8FF08F1939B}" type="pres">
      <dgm:prSet presAssocID="{08DE88A0-55DF-4DAE-9680-6101941D7DC0}" presName="parTx" presStyleLbl="revTx" presStyleIdx="0" presStyleCnt="3">
        <dgm:presLayoutVars>
          <dgm:chMax val="0"/>
          <dgm:chPref val="0"/>
        </dgm:presLayoutVars>
      </dgm:prSet>
      <dgm:spPr/>
    </dgm:pt>
    <dgm:pt modelId="{88DAB0D5-F51A-4377-B03C-9BA9A798F528}" type="pres">
      <dgm:prSet presAssocID="{3FF98E75-4CF7-4621-80C2-6FBE59A944B8}" presName="sibTrans" presStyleCnt="0"/>
      <dgm:spPr/>
    </dgm:pt>
    <dgm:pt modelId="{BD4F17EF-F714-458C-8758-646BEA9D6A76}" type="pres">
      <dgm:prSet presAssocID="{2F59D9AB-8A64-4557-A9CB-EFE708C00235}" presName="compNode" presStyleCnt="0"/>
      <dgm:spPr/>
    </dgm:pt>
    <dgm:pt modelId="{1E85AB60-D4D7-477E-A9D5-A8E7206A34B3}" type="pres">
      <dgm:prSet presAssocID="{2F59D9AB-8A64-4557-A9CB-EFE708C00235}" presName="bgRect" presStyleLbl="bgShp" presStyleIdx="1" presStyleCnt="3"/>
      <dgm:spPr/>
    </dgm:pt>
    <dgm:pt modelId="{A54DB8F6-F278-4A59-9798-5F1D9A2C9456}" type="pres">
      <dgm:prSet presAssocID="{2F59D9AB-8A64-4557-A9CB-EFE708C002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9565CB-3B88-4D6D-8E9B-15300B5E9BAB}" type="pres">
      <dgm:prSet presAssocID="{2F59D9AB-8A64-4557-A9CB-EFE708C00235}" presName="spaceRect" presStyleCnt="0"/>
      <dgm:spPr/>
    </dgm:pt>
    <dgm:pt modelId="{4EC5F383-3BA5-481A-808C-21BF81417059}" type="pres">
      <dgm:prSet presAssocID="{2F59D9AB-8A64-4557-A9CB-EFE708C00235}" presName="parTx" presStyleLbl="revTx" presStyleIdx="1" presStyleCnt="3">
        <dgm:presLayoutVars>
          <dgm:chMax val="0"/>
          <dgm:chPref val="0"/>
        </dgm:presLayoutVars>
      </dgm:prSet>
      <dgm:spPr/>
    </dgm:pt>
    <dgm:pt modelId="{04FB7036-0D63-4E28-A234-076E840F50CE}" type="pres">
      <dgm:prSet presAssocID="{46F50B4E-7E95-45EF-A1DA-024D67670C61}" presName="sibTrans" presStyleCnt="0"/>
      <dgm:spPr/>
    </dgm:pt>
    <dgm:pt modelId="{66C0144B-D130-4D3B-AD50-506098BDB677}" type="pres">
      <dgm:prSet presAssocID="{613EE4C3-AD54-4981-BB83-B44F01BABA5D}" presName="compNode" presStyleCnt="0"/>
      <dgm:spPr/>
    </dgm:pt>
    <dgm:pt modelId="{EB089236-79D1-4DFA-AA45-6E075E251E03}" type="pres">
      <dgm:prSet presAssocID="{613EE4C3-AD54-4981-BB83-B44F01BABA5D}" presName="bgRect" presStyleLbl="bgShp" presStyleIdx="2" presStyleCnt="3"/>
      <dgm:spPr/>
    </dgm:pt>
    <dgm:pt modelId="{ACC6B9E7-4174-4434-98A2-515AB982B190}" type="pres">
      <dgm:prSet presAssocID="{613EE4C3-AD54-4981-BB83-B44F01BABA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4AB386-62F2-466D-9F26-5578F5DC6B4D}" type="pres">
      <dgm:prSet presAssocID="{613EE4C3-AD54-4981-BB83-B44F01BABA5D}" presName="spaceRect" presStyleCnt="0"/>
      <dgm:spPr/>
    </dgm:pt>
    <dgm:pt modelId="{240BC776-46B6-4959-B21A-01EA2B2ED604}" type="pres">
      <dgm:prSet presAssocID="{613EE4C3-AD54-4981-BB83-B44F01BABA5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0029512-F46A-46B1-A14C-6EEB024FF948}" type="presOf" srcId="{613EE4C3-AD54-4981-BB83-B44F01BABA5D}" destId="{240BC776-46B6-4959-B21A-01EA2B2ED604}" srcOrd="0" destOrd="0" presId="urn:microsoft.com/office/officeart/2018/2/layout/IconVerticalSolidList"/>
    <dgm:cxn modelId="{332C1B4E-689B-464A-A8AC-5F2EA1F0D194}" srcId="{B1948227-C417-472D-8BE9-67BBE7DFE5ED}" destId="{613EE4C3-AD54-4981-BB83-B44F01BABA5D}" srcOrd="2" destOrd="0" parTransId="{4542869C-0C9D-4F01-9E0F-65832993EAEF}" sibTransId="{ED9C4384-9462-479F-BC85-C9ED40F4C783}"/>
    <dgm:cxn modelId="{24E3E94E-0BDA-4FA8-9BFC-284FE9A9B56F}" type="presOf" srcId="{B1948227-C417-472D-8BE9-67BBE7DFE5ED}" destId="{9CDFB8E2-4036-4DBF-AE8D-726EDEE5E500}" srcOrd="0" destOrd="0" presId="urn:microsoft.com/office/officeart/2018/2/layout/IconVerticalSolidList"/>
    <dgm:cxn modelId="{5850B5B9-D2E6-404B-BB35-375DDA0BB431}" type="presOf" srcId="{08DE88A0-55DF-4DAE-9680-6101941D7DC0}" destId="{655A9FCC-849B-4413-AA44-F8FF08F1939B}" srcOrd="0" destOrd="0" presId="urn:microsoft.com/office/officeart/2018/2/layout/IconVerticalSolidList"/>
    <dgm:cxn modelId="{70BBE3C5-CE1A-4CDD-8074-A7A1A264A766}" srcId="{B1948227-C417-472D-8BE9-67BBE7DFE5ED}" destId="{2F59D9AB-8A64-4557-A9CB-EFE708C00235}" srcOrd="1" destOrd="0" parTransId="{A7917C3B-6243-41A6-9F0E-283828864F8C}" sibTransId="{46F50B4E-7E95-45EF-A1DA-024D67670C61}"/>
    <dgm:cxn modelId="{E3E031F1-F22A-4137-90D6-A3AFBD9933C5}" srcId="{B1948227-C417-472D-8BE9-67BBE7DFE5ED}" destId="{08DE88A0-55DF-4DAE-9680-6101941D7DC0}" srcOrd="0" destOrd="0" parTransId="{15C0785F-1306-433E-A0E4-AD1159E4C917}" sibTransId="{3FF98E75-4CF7-4621-80C2-6FBE59A944B8}"/>
    <dgm:cxn modelId="{80BC9DF9-BD46-4C5B-906F-7D04C96CCD78}" type="presOf" srcId="{2F59D9AB-8A64-4557-A9CB-EFE708C00235}" destId="{4EC5F383-3BA5-481A-808C-21BF81417059}" srcOrd="0" destOrd="0" presId="urn:microsoft.com/office/officeart/2018/2/layout/IconVerticalSolidList"/>
    <dgm:cxn modelId="{0BF4D21B-EB65-4282-9D05-E6B59B3E0428}" type="presParOf" srcId="{9CDFB8E2-4036-4DBF-AE8D-726EDEE5E500}" destId="{CCF76884-648D-4975-AF05-5690C6580310}" srcOrd="0" destOrd="0" presId="urn:microsoft.com/office/officeart/2018/2/layout/IconVerticalSolidList"/>
    <dgm:cxn modelId="{51E45593-E9DF-4F1A-A4F8-CEA398F2E6DE}" type="presParOf" srcId="{CCF76884-648D-4975-AF05-5690C6580310}" destId="{C72E4957-2724-4B20-9449-E29A15B5C79C}" srcOrd="0" destOrd="0" presId="urn:microsoft.com/office/officeart/2018/2/layout/IconVerticalSolidList"/>
    <dgm:cxn modelId="{F56F6E9E-BA5D-4868-9711-7893C99211BA}" type="presParOf" srcId="{CCF76884-648D-4975-AF05-5690C6580310}" destId="{E25E5F10-83AE-42D8-A29D-9D0D2AB776FD}" srcOrd="1" destOrd="0" presId="urn:microsoft.com/office/officeart/2018/2/layout/IconVerticalSolidList"/>
    <dgm:cxn modelId="{56D97544-0C45-4605-8B05-6471CE7111BE}" type="presParOf" srcId="{CCF76884-648D-4975-AF05-5690C6580310}" destId="{0199FEF6-6E61-49DF-B739-AFBA65EBA6A9}" srcOrd="2" destOrd="0" presId="urn:microsoft.com/office/officeart/2018/2/layout/IconVerticalSolidList"/>
    <dgm:cxn modelId="{6DD71EC6-8BEE-4D44-9D7A-273F9FA8479B}" type="presParOf" srcId="{CCF76884-648D-4975-AF05-5690C6580310}" destId="{655A9FCC-849B-4413-AA44-F8FF08F1939B}" srcOrd="3" destOrd="0" presId="urn:microsoft.com/office/officeart/2018/2/layout/IconVerticalSolidList"/>
    <dgm:cxn modelId="{A4B8D9F5-207A-41CB-A1D9-7650C4E7B05A}" type="presParOf" srcId="{9CDFB8E2-4036-4DBF-AE8D-726EDEE5E500}" destId="{88DAB0D5-F51A-4377-B03C-9BA9A798F528}" srcOrd="1" destOrd="0" presId="urn:microsoft.com/office/officeart/2018/2/layout/IconVerticalSolidList"/>
    <dgm:cxn modelId="{BDBD001B-D7D8-4AFB-93F8-CEF0717617D1}" type="presParOf" srcId="{9CDFB8E2-4036-4DBF-AE8D-726EDEE5E500}" destId="{BD4F17EF-F714-458C-8758-646BEA9D6A76}" srcOrd="2" destOrd="0" presId="urn:microsoft.com/office/officeart/2018/2/layout/IconVerticalSolidList"/>
    <dgm:cxn modelId="{04B286D1-5C60-452D-A91A-D86E47E703C5}" type="presParOf" srcId="{BD4F17EF-F714-458C-8758-646BEA9D6A76}" destId="{1E85AB60-D4D7-477E-A9D5-A8E7206A34B3}" srcOrd="0" destOrd="0" presId="urn:microsoft.com/office/officeart/2018/2/layout/IconVerticalSolidList"/>
    <dgm:cxn modelId="{89554A8E-0964-492B-9905-7E141582A4E4}" type="presParOf" srcId="{BD4F17EF-F714-458C-8758-646BEA9D6A76}" destId="{A54DB8F6-F278-4A59-9798-5F1D9A2C9456}" srcOrd="1" destOrd="0" presId="urn:microsoft.com/office/officeart/2018/2/layout/IconVerticalSolidList"/>
    <dgm:cxn modelId="{DF86FE11-C2D3-4CC1-8293-49252CEF661E}" type="presParOf" srcId="{BD4F17EF-F714-458C-8758-646BEA9D6A76}" destId="{229565CB-3B88-4D6D-8E9B-15300B5E9BAB}" srcOrd="2" destOrd="0" presId="urn:microsoft.com/office/officeart/2018/2/layout/IconVerticalSolidList"/>
    <dgm:cxn modelId="{BAB7B61F-9D2A-4793-8EBF-5AE82AEE9391}" type="presParOf" srcId="{BD4F17EF-F714-458C-8758-646BEA9D6A76}" destId="{4EC5F383-3BA5-481A-808C-21BF81417059}" srcOrd="3" destOrd="0" presId="urn:microsoft.com/office/officeart/2018/2/layout/IconVerticalSolidList"/>
    <dgm:cxn modelId="{2F41B93A-7519-4243-A738-ACE0A748948E}" type="presParOf" srcId="{9CDFB8E2-4036-4DBF-AE8D-726EDEE5E500}" destId="{04FB7036-0D63-4E28-A234-076E840F50CE}" srcOrd="3" destOrd="0" presId="urn:microsoft.com/office/officeart/2018/2/layout/IconVerticalSolidList"/>
    <dgm:cxn modelId="{C0462935-7563-46FE-8F6B-F2FC5266A36A}" type="presParOf" srcId="{9CDFB8E2-4036-4DBF-AE8D-726EDEE5E500}" destId="{66C0144B-D130-4D3B-AD50-506098BDB677}" srcOrd="4" destOrd="0" presId="urn:microsoft.com/office/officeart/2018/2/layout/IconVerticalSolidList"/>
    <dgm:cxn modelId="{A28932BF-968E-4193-91F3-2D3F88302F89}" type="presParOf" srcId="{66C0144B-D130-4D3B-AD50-506098BDB677}" destId="{EB089236-79D1-4DFA-AA45-6E075E251E03}" srcOrd="0" destOrd="0" presId="urn:microsoft.com/office/officeart/2018/2/layout/IconVerticalSolidList"/>
    <dgm:cxn modelId="{5C9D0D28-8FB3-4432-98E2-FC64D292F2BD}" type="presParOf" srcId="{66C0144B-D130-4D3B-AD50-506098BDB677}" destId="{ACC6B9E7-4174-4434-98A2-515AB982B190}" srcOrd="1" destOrd="0" presId="urn:microsoft.com/office/officeart/2018/2/layout/IconVerticalSolidList"/>
    <dgm:cxn modelId="{C9C8AEE2-CADF-431F-8449-6494D29DF83C}" type="presParOf" srcId="{66C0144B-D130-4D3B-AD50-506098BDB677}" destId="{324AB386-62F2-466D-9F26-5578F5DC6B4D}" srcOrd="2" destOrd="0" presId="urn:microsoft.com/office/officeart/2018/2/layout/IconVerticalSolidList"/>
    <dgm:cxn modelId="{8A82BBB0-0E1C-4EC7-8584-466B0EB6D908}" type="presParOf" srcId="{66C0144B-D130-4D3B-AD50-506098BDB677}" destId="{240BC776-46B6-4959-B21A-01EA2B2ED6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E4957-2724-4B20-9449-E29A15B5C79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E5F10-83AE-42D8-A29D-9D0D2AB776F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A9FCC-849B-4413-AA44-F8FF08F1939B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April 2020 is the scheduled launch date</a:t>
          </a:r>
        </a:p>
      </dsp:txBody>
      <dsp:txXfrm>
        <a:off x="1941716" y="718"/>
        <a:ext cx="4571887" cy="1681139"/>
      </dsp:txXfrm>
    </dsp:sp>
    <dsp:sp modelId="{1E85AB60-D4D7-477E-A9D5-A8E7206A34B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DB8F6-F278-4A59-9798-5F1D9A2C945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5F383-3BA5-481A-808C-21BF8141705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GitHub Repository – coming soon</a:t>
          </a:r>
        </a:p>
      </dsp:txBody>
      <dsp:txXfrm>
        <a:off x="1941716" y="2102143"/>
        <a:ext cx="4571887" cy="1681139"/>
      </dsp:txXfrm>
    </dsp:sp>
    <dsp:sp modelId="{EB089236-79D1-4DFA-AA45-6E075E251E03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6B9E7-4174-4434-98A2-515AB982B19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BC776-46B6-4959-B21A-01EA2B2ED60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Demo’s of progress every two weeks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9F53-19F1-E449-AE3F-24671EEC4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DFE6A-097C-6646-B7CC-C0FF70D0D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C8151-9680-0941-9D90-ACF5B973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C162-0C2F-5F49-8D1D-4EE7BADF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EA5A-696A-4D4F-8A8D-5CA62BA2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4D57-887F-D34E-B850-0A6AB86E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800BA-1438-6243-BEAE-F3C9D743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8F97-01BA-AD46-ACD9-11FB5648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A542-8C95-644F-A4F5-780428C3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0E0E-B47C-044C-B7F3-A2356B3D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5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F0FF6-5297-E044-985F-DA09C64E2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B2633-27B2-EB46-B202-8559DDB6D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EB4A-5DF4-2A41-A1DE-18EE8D18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F2AD0-F42C-9A40-BC5B-7C277755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FD0B-7E5C-BE48-AC38-DDA87C89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AD92-2E73-0548-8612-BD44581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0CEB-C652-6745-A517-4E530812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F6B8-285C-014D-9981-FA114FDA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DF35-6550-824E-86C1-9B763E19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79C6-D376-D942-871A-BA561583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FDF7-9FD6-3A47-AB08-64BAA518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297F-E00B-9740-A1AD-70436F80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C334-87AF-8442-8902-3401171B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1197-AC05-5B41-9DD8-5F2B285D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71A8C-9D83-484A-B992-B01823E0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D851-D5E2-5945-B37B-6BB17ED9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997E-FA1E-B543-B0A3-106DA5644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A9AD8-3A2C-5744-B62E-0C9E63B08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16B27-B1B5-F74F-8BB7-2B6796F5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05196-941F-B642-AEED-B6EDD2F2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06417-FCB9-0A49-81DF-5124D810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8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6063-6054-9E42-AB7C-9B2D01C8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1568-8DD6-0145-B24F-A1660BD48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094BC-0C1E-BD4E-AD5B-EC69B85D2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6BFC1-065D-824F-928B-DF44BC38E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77D23-2538-044C-9C9F-08E6AB67E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13A84-B71E-4148-BEFA-3B40383C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BCEFD-7119-264D-9CA0-57676539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830E3-8A07-714E-B4D2-4B9392A3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7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BB0C-D7A4-E941-B66A-DF217AAC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18B99-5A2D-5E4E-A8BB-3C802EEB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A0685-C3EE-4348-BBB5-8D9E6BC5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55405-C9C1-7744-BA16-63A792A7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34C6D-79B7-B84F-8397-129EA0B0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948F8-4F53-244E-9E78-637CABEB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0766D-27CB-CA48-B451-DB684D5C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4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1CD9-560B-AA44-B0B7-34EFE7E1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3450-05A8-6347-880B-501C8C2D9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E6D9B-17AA-A646-81DF-DCB7E2569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1B6AA-BE1F-264C-B88A-7C528808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71E73-E228-F84A-88D7-59E897E8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21488-6B25-CC4A-BAA9-D820BD63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A31B-F7E8-984A-9457-CF75FD9E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1273C-B7EF-794F-9426-697312BBD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5738B-12CF-0F48-BF42-7F1A46A8B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1681D-B74F-104A-BD9E-BB1BA1F5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41CC2-E9D3-4E45-A9CF-B04FAF63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45A5A-0326-0341-9AA2-DCE11E0F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D3F7C-B7DD-E545-B1CB-612AB6A9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D9782-6B89-0B4F-B149-C9F18DBE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A7867-151A-8642-B30D-DBC0047F7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32E0-171E-F646-AB0D-02BD46CBCA6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E1EE-9D9D-BD49-B1B5-64D109A73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416B-6FAE-3748-A2D5-E83D96E6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7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9.svg"/><Relationship Id="rId5" Type="http://schemas.openxmlformats.org/officeDocument/2006/relationships/image" Target="../media/image11.sv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3.svg"/><Relationship Id="rId21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7.svg"/><Relationship Id="rId17" Type="http://schemas.openxmlformats.org/officeDocument/2006/relationships/image" Target="../media/image16.png"/><Relationship Id="rId2" Type="http://schemas.openxmlformats.org/officeDocument/2006/relationships/image" Target="../media/image22.png"/><Relationship Id="rId16" Type="http://schemas.openxmlformats.org/officeDocument/2006/relationships/image" Target="../media/image1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5" Type="http://schemas.openxmlformats.org/officeDocument/2006/relationships/image" Target="../media/image14.png"/><Relationship Id="rId10" Type="http://schemas.openxmlformats.org/officeDocument/2006/relationships/image" Target="../media/image11.svg"/><Relationship Id="rId19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image" Target="../media/image13.svg"/><Relationship Id="rId22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21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12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21.svg"/><Relationship Id="rId9" Type="http://schemas.openxmlformats.org/officeDocument/2006/relationships/image" Target="../media/image16.png"/><Relationship Id="rId1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9.svg"/><Relationship Id="rId5" Type="http://schemas.openxmlformats.org/officeDocument/2006/relationships/image" Target="../media/image11.sv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B521-1A5E-514B-9D7E-D63327547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NRCan </a:t>
            </a:r>
            <a:r>
              <a:rPr lang="en-US" dirty="0" err="1"/>
              <a:t>OpenDRR</a:t>
            </a:r>
            <a:r>
              <a:rPr lang="en-US" dirty="0"/>
              <a:t>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8432-633F-FA4E-87F3-D941D02A9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Technology Brief</a:t>
            </a:r>
          </a:p>
        </p:txBody>
      </p:sp>
    </p:spTree>
    <p:extLst>
      <p:ext uri="{BB962C8B-B14F-4D97-AF65-F5344CB8AC3E}">
        <p14:creationId xmlns:p14="http://schemas.microsoft.com/office/powerpoint/2010/main" val="194449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78FB1D99-C062-F54F-8F1C-4506358F3DEA}"/>
              </a:ext>
            </a:extLst>
          </p:cNvPr>
          <p:cNvSpPr/>
          <p:nvPr/>
        </p:nvSpPr>
        <p:spPr>
          <a:xfrm>
            <a:off x="6371068" y="199509"/>
            <a:ext cx="2695759" cy="2695759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AEFA0-49FA-9C40-A0DF-AFA37951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433B-9FF3-C54C-86EA-28942AD7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054"/>
            <a:ext cx="5482389" cy="3773070"/>
          </a:xfrm>
        </p:spPr>
        <p:txBody>
          <a:bodyPr>
            <a:normAutofit/>
          </a:bodyPr>
          <a:lstStyle/>
          <a:p>
            <a:r>
              <a:rPr lang="en-US" dirty="0"/>
              <a:t>Purpose-built web application catering to non-experts</a:t>
            </a:r>
          </a:p>
          <a:p>
            <a:r>
              <a:rPr lang="en-US" dirty="0"/>
              <a:t>Intuitive and context aware</a:t>
            </a:r>
          </a:p>
          <a:p>
            <a:r>
              <a:rPr lang="en-US" dirty="0"/>
              <a:t>High-level overview of hazard risk</a:t>
            </a:r>
          </a:p>
          <a:p>
            <a:r>
              <a:rPr lang="en-US" dirty="0"/>
              <a:t>Interactive maps and graphic visualizations with supporting text</a:t>
            </a:r>
          </a:p>
          <a:p>
            <a:r>
              <a:rPr lang="en-US" dirty="0"/>
              <a:t>Contact points for more information about hazard risk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7457C7A2-3133-1444-89EF-861B021FD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0705" y="4474812"/>
            <a:ext cx="1638568" cy="1638568"/>
          </a:xfrm>
          <a:prstGeom prst="rect">
            <a:avLst/>
          </a:prstGeom>
        </p:spPr>
      </p:pic>
      <p:pic>
        <p:nvPicPr>
          <p:cNvPr id="5" name="Graphic 4" descr="Browser window">
            <a:extLst>
              <a:ext uri="{FF2B5EF4-FFF2-40B4-BE49-F238E27FC236}">
                <a16:creationId xmlns:a16="http://schemas.microsoft.com/office/drawing/2014/main" id="{1142BBB3-EE51-C540-B474-2244BE9B4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9066" y="2453641"/>
            <a:ext cx="1777662" cy="1777662"/>
          </a:xfrm>
          <a:prstGeom prst="rect">
            <a:avLst/>
          </a:prstGeom>
        </p:spPr>
      </p:pic>
      <p:pic>
        <p:nvPicPr>
          <p:cNvPr id="6" name="Graphic 5" descr="Folder">
            <a:extLst>
              <a:ext uri="{FF2B5EF4-FFF2-40B4-BE49-F238E27FC236}">
                <a16:creationId xmlns:a16="http://schemas.microsoft.com/office/drawing/2014/main" id="{56280CC5-DB54-0E48-A094-44E5EE4C89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9943" y="4466142"/>
            <a:ext cx="1655909" cy="1655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F64FDC-EEAB-4D4D-9CAF-3F1D55D42ECF}"/>
              </a:ext>
            </a:extLst>
          </p:cNvPr>
          <p:cNvSpPr txBox="1"/>
          <p:nvPr/>
        </p:nvSpPr>
        <p:spPr>
          <a:xfrm>
            <a:off x="7312940" y="5974880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Spatial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640E1-09EA-5A40-A046-78A83C8D2900}"/>
              </a:ext>
            </a:extLst>
          </p:cNvPr>
          <p:cNvSpPr txBox="1"/>
          <p:nvPr/>
        </p:nvSpPr>
        <p:spPr>
          <a:xfrm>
            <a:off x="9795881" y="6006113"/>
            <a:ext cx="14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GeoPackage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2BD04-8A3C-3E4C-96F1-A224B5CE6C14}"/>
              </a:ext>
            </a:extLst>
          </p:cNvPr>
          <p:cNvSpPr txBox="1"/>
          <p:nvPr/>
        </p:nvSpPr>
        <p:spPr>
          <a:xfrm>
            <a:off x="9795881" y="2088296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OpenQuake</a:t>
            </a:r>
            <a:r>
              <a:rPr lang="en-US" dirty="0"/>
              <a:t> Canada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1EB1B6-13F1-2741-ADF6-C7BFA0811B2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829273" y="5294096"/>
            <a:ext cx="850670" cy="2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97AD58-5F31-2E40-8B73-562C53E66D13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0507897" y="3958589"/>
            <a:ext cx="1" cy="507553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5BF5D-4DFC-A74A-94BA-8211F1E05E04}"/>
              </a:ext>
            </a:extLst>
          </p:cNvPr>
          <p:cNvGrpSpPr/>
          <p:nvPr/>
        </p:nvGrpSpPr>
        <p:grpSpPr>
          <a:xfrm>
            <a:off x="6581594" y="2574964"/>
            <a:ext cx="1947049" cy="1503362"/>
            <a:chOff x="5480446" y="1919641"/>
            <a:chExt cx="1947049" cy="1503362"/>
          </a:xfrm>
        </p:grpSpPr>
        <p:pic>
          <p:nvPicPr>
            <p:cNvPr id="13" name="Graphic 12" descr="Browser window">
              <a:extLst>
                <a:ext uri="{FF2B5EF4-FFF2-40B4-BE49-F238E27FC236}">
                  <a16:creationId xmlns:a16="http://schemas.microsoft.com/office/drawing/2014/main" id="{CD625582-82CA-1343-921A-0C69660E3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62444" y="2109384"/>
              <a:ext cx="1165051" cy="1165051"/>
            </a:xfrm>
            <a:prstGeom prst="rect">
              <a:avLst/>
            </a:prstGeom>
          </p:spPr>
        </p:pic>
        <p:pic>
          <p:nvPicPr>
            <p:cNvPr id="14" name="Graphic 13" descr="Browser window">
              <a:extLst>
                <a:ext uri="{FF2B5EF4-FFF2-40B4-BE49-F238E27FC236}">
                  <a16:creationId xmlns:a16="http://schemas.microsoft.com/office/drawing/2014/main" id="{204A29DA-24CF-C948-81CC-291F33663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80446" y="2585291"/>
              <a:ext cx="837712" cy="837712"/>
            </a:xfrm>
            <a:prstGeom prst="rect">
              <a:avLst/>
            </a:prstGeom>
          </p:spPr>
        </p:pic>
        <p:pic>
          <p:nvPicPr>
            <p:cNvPr id="15" name="Graphic 14" descr="Browser window">
              <a:extLst>
                <a:ext uri="{FF2B5EF4-FFF2-40B4-BE49-F238E27FC236}">
                  <a16:creationId xmlns:a16="http://schemas.microsoft.com/office/drawing/2014/main" id="{769DBD5C-40D6-4D45-BC8A-E503820FF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94343" y="1919641"/>
              <a:ext cx="720269" cy="720269"/>
            </a:xfrm>
            <a:prstGeom prst="rect">
              <a:avLst/>
            </a:prstGeom>
          </p:spPr>
        </p:pic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C26890-AC2D-A840-8F7C-21EDCD4E33E2}"/>
              </a:ext>
            </a:extLst>
          </p:cNvPr>
          <p:cNvCxnSpPr>
            <a:cxnSpLocks/>
            <a:stCxn id="5" idx="1"/>
            <a:endCxn id="13" idx="3"/>
          </p:cNvCxnSpPr>
          <p:nvPr/>
        </p:nvCxnSpPr>
        <p:spPr>
          <a:xfrm flipH="1">
            <a:off x="8528643" y="3342472"/>
            <a:ext cx="1090423" cy="4761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9DA814-6C08-974A-8868-9F9E661A5A9A}"/>
              </a:ext>
            </a:extLst>
          </p:cNvPr>
          <p:cNvSpPr txBox="1"/>
          <p:nvPr/>
        </p:nvSpPr>
        <p:spPr>
          <a:xfrm>
            <a:off x="7260505" y="3756909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SDI’s</a:t>
            </a:r>
          </a:p>
        </p:txBody>
      </p:sp>
      <p:pic>
        <p:nvPicPr>
          <p:cNvPr id="18" name="Graphic 17" descr="Browser window">
            <a:extLst>
              <a:ext uri="{FF2B5EF4-FFF2-40B4-BE49-F238E27FC236}">
                <a16:creationId xmlns:a16="http://schemas.microsoft.com/office/drawing/2014/main" id="{1B97FDDA-C6AF-344E-97B1-8A74AC7A0E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0117" y="660746"/>
            <a:ext cx="1777662" cy="17776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EB83B0-08D1-3E43-AB84-61AA77C096F6}"/>
              </a:ext>
            </a:extLst>
          </p:cNvPr>
          <p:cNvSpPr txBox="1"/>
          <p:nvPr/>
        </p:nvSpPr>
        <p:spPr>
          <a:xfrm>
            <a:off x="7006932" y="577909"/>
            <a:ext cx="14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RiskProfiler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D6C543-F687-5A44-B9DF-ED5A5519411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591648" y="2265786"/>
            <a:ext cx="1027418" cy="1076686"/>
          </a:xfrm>
          <a:prstGeom prst="straightConnector1">
            <a:avLst/>
          </a:prstGeom>
          <a:ln w="111125" cap="rnd">
            <a:solidFill>
              <a:schemeClr val="bg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C6AD22-FF04-B746-B071-BCBB07503E5A}"/>
              </a:ext>
            </a:extLst>
          </p:cNvPr>
          <p:cNvSpPr txBox="1"/>
          <p:nvPr/>
        </p:nvSpPr>
        <p:spPr>
          <a:xfrm>
            <a:off x="838200" y="1296845"/>
            <a:ext cx="2992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www.riskprofiler.ca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7B0F3-E127-3342-94E6-B6A3531A6893}"/>
              </a:ext>
            </a:extLst>
          </p:cNvPr>
          <p:cNvSpPr txBox="1"/>
          <p:nvPr/>
        </p:nvSpPr>
        <p:spPr>
          <a:xfrm>
            <a:off x="8861099" y="2706557"/>
            <a:ext cx="7505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2DECA-AF91-D745-A053-A8CF762AC5EB}"/>
              </a:ext>
            </a:extLst>
          </p:cNvPr>
          <p:cNvSpPr txBox="1"/>
          <p:nvPr/>
        </p:nvSpPr>
        <p:spPr>
          <a:xfrm>
            <a:off x="8817609" y="5504316"/>
            <a:ext cx="8817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SENDAI</a:t>
            </a:r>
          </a:p>
        </p:txBody>
      </p:sp>
    </p:spTree>
    <p:extLst>
      <p:ext uri="{BB962C8B-B14F-4D97-AF65-F5344CB8AC3E}">
        <p14:creationId xmlns:p14="http://schemas.microsoft.com/office/powerpoint/2010/main" val="224885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ABFE-B587-6144-B845-B21C0166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RiskProfiler.ca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E0A24B-0419-FA43-9257-F30B72AEA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84" y="365125"/>
            <a:ext cx="6061375" cy="4351338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76C7B78-0E72-E54D-B5F7-32F9B3016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699" y="2089888"/>
            <a:ext cx="6643417" cy="4402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9D2227-6DB3-D540-838F-AD9204C889A0}"/>
              </a:ext>
            </a:extLst>
          </p:cNvPr>
          <p:cNvSpPr txBox="1"/>
          <p:nvPr/>
        </p:nvSpPr>
        <p:spPr>
          <a:xfrm>
            <a:off x="336884" y="4922962"/>
            <a:ext cx="2018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Standards based</a:t>
            </a:r>
          </a:p>
        </p:txBody>
      </p:sp>
    </p:spTree>
    <p:extLst>
      <p:ext uri="{BB962C8B-B14F-4D97-AF65-F5344CB8AC3E}">
        <p14:creationId xmlns:p14="http://schemas.microsoft.com/office/powerpoint/2010/main" val="246520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43CF-FC5E-E24C-BDA2-49F63BA0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04283C47-FB3D-724B-9A79-3179D96F3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4110" y="4626268"/>
            <a:ext cx="1263015" cy="126301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3E36F09-61A6-F14A-9CF1-0927B4012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38" y="4495774"/>
            <a:ext cx="1524000" cy="1524000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4022C926-A85E-8C4B-998F-D3AB1D753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7797" y="4438490"/>
            <a:ext cx="1638568" cy="1638568"/>
          </a:xfrm>
          <a:prstGeom prst="rect">
            <a:avLst/>
          </a:prstGeom>
        </p:spPr>
      </p:pic>
      <p:pic>
        <p:nvPicPr>
          <p:cNvPr id="18" name="Graphic 17" descr="Paper">
            <a:extLst>
              <a:ext uri="{FF2B5EF4-FFF2-40B4-BE49-F238E27FC236}">
                <a16:creationId xmlns:a16="http://schemas.microsoft.com/office/drawing/2014/main" id="{4CDD519E-D5F4-6A49-8544-44B3B8E977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734" y="4545759"/>
            <a:ext cx="1424032" cy="1424032"/>
          </a:xfrm>
          <a:prstGeom prst="rect">
            <a:avLst/>
          </a:prstGeom>
        </p:spPr>
      </p:pic>
      <p:pic>
        <p:nvPicPr>
          <p:cNvPr id="20" name="Graphic 19" descr="Browser window">
            <a:extLst>
              <a:ext uri="{FF2B5EF4-FFF2-40B4-BE49-F238E27FC236}">
                <a16:creationId xmlns:a16="http://schemas.microsoft.com/office/drawing/2014/main" id="{583EFB1C-FB48-5C4E-B728-A4F83CCA89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36158" y="2144605"/>
            <a:ext cx="1777662" cy="1777662"/>
          </a:xfrm>
          <a:prstGeom prst="rect">
            <a:avLst/>
          </a:prstGeom>
        </p:spPr>
      </p:pic>
      <p:pic>
        <p:nvPicPr>
          <p:cNvPr id="22" name="Graphic 21" descr="Folder">
            <a:extLst>
              <a:ext uri="{FF2B5EF4-FFF2-40B4-BE49-F238E27FC236}">
                <a16:creationId xmlns:a16="http://schemas.microsoft.com/office/drawing/2014/main" id="{C929E64D-1626-C34F-A987-E4B74DA9EC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97035" y="4429820"/>
            <a:ext cx="1655909" cy="16559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A57E5-502D-D747-A60C-D8237EC38CC0}"/>
              </a:ext>
            </a:extLst>
          </p:cNvPr>
          <p:cNvSpPr txBox="1"/>
          <p:nvPr/>
        </p:nvSpPr>
        <p:spPr>
          <a:xfrm>
            <a:off x="844734" y="5914438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Scenario Outputs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D41315-8356-294A-80E3-534FB901A9F5}"/>
              </a:ext>
            </a:extLst>
          </p:cNvPr>
          <p:cNvGrpSpPr/>
          <p:nvPr/>
        </p:nvGrpSpPr>
        <p:grpSpPr>
          <a:xfrm>
            <a:off x="627659" y="2144605"/>
            <a:ext cx="1858182" cy="1810176"/>
            <a:chOff x="779591" y="1359297"/>
            <a:chExt cx="2131292" cy="2131292"/>
          </a:xfrm>
          <a:solidFill>
            <a:schemeClr val="accent4"/>
          </a:solidFill>
        </p:grpSpPr>
        <p:pic>
          <p:nvPicPr>
            <p:cNvPr id="24" name="Graphic 23" descr="Browser window">
              <a:extLst>
                <a:ext uri="{FF2B5EF4-FFF2-40B4-BE49-F238E27FC236}">
                  <a16:creationId xmlns:a16="http://schemas.microsoft.com/office/drawing/2014/main" id="{0876716B-A893-264D-A64B-4C622873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79591" y="1359297"/>
              <a:ext cx="2131292" cy="2131292"/>
            </a:xfrm>
            <a:prstGeom prst="rect">
              <a:avLst/>
            </a:prstGeom>
          </p:spPr>
        </p:pic>
        <p:pic>
          <p:nvPicPr>
            <p:cNvPr id="25" name="Graphic 24" descr="Gears">
              <a:extLst>
                <a:ext uri="{FF2B5EF4-FFF2-40B4-BE49-F238E27FC236}">
                  <a16:creationId xmlns:a16="http://schemas.microsoft.com/office/drawing/2014/main" id="{14F79BE1-5563-D64F-8BCA-14B9B0C38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764717" y="2120154"/>
              <a:ext cx="838200" cy="838200"/>
            </a:xfrm>
            <a:prstGeom prst="rect">
              <a:avLst/>
            </a:prstGeom>
          </p:spPr>
        </p:pic>
        <p:pic>
          <p:nvPicPr>
            <p:cNvPr id="27" name="Graphic 26" descr="Playbook">
              <a:extLst>
                <a:ext uri="{FF2B5EF4-FFF2-40B4-BE49-F238E27FC236}">
                  <a16:creationId xmlns:a16="http://schemas.microsoft.com/office/drawing/2014/main" id="{74B3597E-95AD-154F-B0F2-411B14F5C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48493" y="2082054"/>
              <a:ext cx="914400" cy="91440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B3EE48E-DC88-E844-B448-B90221DB3F14}"/>
              </a:ext>
            </a:extLst>
          </p:cNvPr>
          <p:cNvSpPr txBox="1"/>
          <p:nvPr/>
        </p:nvSpPr>
        <p:spPr>
          <a:xfrm>
            <a:off x="3082809" y="6077058"/>
            <a:ext cx="14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E74A21-382F-B440-BBB1-F8C5C943D8AB}"/>
              </a:ext>
            </a:extLst>
          </p:cNvPr>
          <p:cNvSpPr txBox="1"/>
          <p:nvPr/>
        </p:nvSpPr>
        <p:spPr>
          <a:xfrm>
            <a:off x="5139370" y="5919284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 ETL Process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C44CDD-A63E-7444-A19E-D9540DDD7861}"/>
              </a:ext>
            </a:extLst>
          </p:cNvPr>
          <p:cNvSpPr txBox="1"/>
          <p:nvPr/>
        </p:nvSpPr>
        <p:spPr>
          <a:xfrm>
            <a:off x="7730032" y="5938558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Spatial 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9024F3-C1CD-A54B-B02F-2E5B2C6CB45A}"/>
              </a:ext>
            </a:extLst>
          </p:cNvPr>
          <p:cNvSpPr txBox="1"/>
          <p:nvPr/>
        </p:nvSpPr>
        <p:spPr>
          <a:xfrm>
            <a:off x="10212973" y="5969791"/>
            <a:ext cx="14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GeoPackage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99EDEF-0511-184C-B5C1-9D4DB9315C1A}"/>
              </a:ext>
            </a:extLst>
          </p:cNvPr>
          <p:cNvSpPr txBox="1"/>
          <p:nvPr/>
        </p:nvSpPr>
        <p:spPr>
          <a:xfrm>
            <a:off x="862103" y="1731135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OpenQuake</a:t>
            </a:r>
            <a:r>
              <a:rPr lang="en-US" dirty="0"/>
              <a:t> Engine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2FB8-3C9E-8647-AA21-A895CCFB7BA9}"/>
              </a:ext>
            </a:extLst>
          </p:cNvPr>
          <p:cNvSpPr txBox="1"/>
          <p:nvPr/>
        </p:nvSpPr>
        <p:spPr>
          <a:xfrm>
            <a:off x="10212973" y="1731134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OpenQuake</a:t>
            </a:r>
            <a:r>
              <a:rPr lang="en-US" dirty="0"/>
              <a:t> Canada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EBF01A-7D73-C543-9A22-52DB41319E59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>
            <a:off x="1556750" y="3954781"/>
            <a:ext cx="0" cy="590978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8530A3-F019-D542-8A81-1FDA0F2DE631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2268766" y="5257774"/>
            <a:ext cx="850672" cy="1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19D517-D572-5A40-A8C0-1966D913E4BC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4643438" y="5257774"/>
            <a:ext cx="850672" cy="2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5DE2C-3B70-1146-ABFE-D304893FD46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6757125" y="5257774"/>
            <a:ext cx="850672" cy="2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104AB9-AE54-DC4D-AC6B-73CF041572D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246365" y="5257774"/>
            <a:ext cx="850670" cy="2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6CCFDB-0372-DD45-B1EC-434B45D99613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10924989" y="3922267"/>
            <a:ext cx="1" cy="507553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E3597CD-096A-1544-B4F3-EE9EF8288702}"/>
              </a:ext>
            </a:extLst>
          </p:cNvPr>
          <p:cNvGrpSpPr/>
          <p:nvPr/>
        </p:nvGrpSpPr>
        <p:grpSpPr>
          <a:xfrm>
            <a:off x="6998686" y="2265928"/>
            <a:ext cx="1947049" cy="1503362"/>
            <a:chOff x="5480446" y="1919641"/>
            <a:chExt cx="1947049" cy="1503362"/>
          </a:xfrm>
        </p:grpSpPr>
        <p:pic>
          <p:nvPicPr>
            <p:cNvPr id="57" name="Graphic 56" descr="Browser window">
              <a:extLst>
                <a:ext uri="{FF2B5EF4-FFF2-40B4-BE49-F238E27FC236}">
                  <a16:creationId xmlns:a16="http://schemas.microsoft.com/office/drawing/2014/main" id="{7ACEAF2A-2D0C-E540-83A0-28519CBC0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262444" y="2109384"/>
              <a:ext cx="1165051" cy="1165051"/>
            </a:xfrm>
            <a:prstGeom prst="rect">
              <a:avLst/>
            </a:prstGeom>
          </p:spPr>
        </p:pic>
        <p:pic>
          <p:nvPicPr>
            <p:cNvPr id="58" name="Graphic 57" descr="Browser window">
              <a:extLst>
                <a:ext uri="{FF2B5EF4-FFF2-40B4-BE49-F238E27FC236}">
                  <a16:creationId xmlns:a16="http://schemas.microsoft.com/office/drawing/2014/main" id="{E3CD176B-FBA7-0449-8802-5B46DE8B0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480446" y="2585291"/>
              <a:ext cx="837712" cy="837712"/>
            </a:xfrm>
            <a:prstGeom prst="rect">
              <a:avLst/>
            </a:prstGeom>
          </p:spPr>
        </p:pic>
        <p:pic>
          <p:nvPicPr>
            <p:cNvPr id="59" name="Graphic 58" descr="Browser window">
              <a:extLst>
                <a:ext uri="{FF2B5EF4-FFF2-40B4-BE49-F238E27FC236}">
                  <a16:creationId xmlns:a16="http://schemas.microsoft.com/office/drawing/2014/main" id="{988394E2-7630-6749-95F3-5AD4EC067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594343" y="1919641"/>
              <a:ext cx="720269" cy="720269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C5F426-B931-5C49-9FFF-49D338671424}"/>
              </a:ext>
            </a:extLst>
          </p:cNvPr>
          <p:cNvCxnSpPr>
            <a:cxnSpLocks/>
            <a:stCxn id="20" idx="1"/>
            <a:endCxn id="57" idx="3"/>
          </p:cNvCxnSpPr>
          <p:nvPr/>
        </p:nvCxnSpPr>
        <p:spPr>
          <a:xfrm flipH="1">
            <a:off x="8945735" y="3033436"/>
            <a:ext cx="1090423" cy="4761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AFF6FA2-9293-B04C-89D5-097628BDB626}"/>
              </a:ext>
            </a:extLst>
          </p:cNvPr>
          <p:cNvSpPr txBox="1"/>
          <p:nvPr/>
        </p:nvSpPr>
        <p:spPr>
          <a:xfrm>
            <a:off x="7679051" y="3454512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SDI’s</a:t>
            </a:r>
          </a:p>
        </p:txBody>
      </p:sp>
      <p:pic>
        <p:nvPicPr>
          <p:cNvPr id="80" name="Graphic 79" descr="Browser window">
            <a:extLst>
              <a:ext uri="{FF2B5EF4-FFF2-40B4-BE49-F238E27FC236}">
                <a16:creationId xmlns:a16="http://schemas.microsoft.com/office/drawing/2014/main" id="{C21CF1F5-67AD-7E46-A30E-75A1629F3C3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47209" y="447962"/>
            <a:ext cx="1777662" cy="177766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1ECDBC8-8B08-B24D-97DD-B76C14658BCE}"/>
              </a:ext>
            </a:extLst>
          </p:cNvPr>
          <p:cNvSpPr txBox="1"/>
          <p:nvPr/>
        </p:nvSpPr>
        <p:spPr>
          <a:xfrm>
            <a:off x="7424024" y="365125"/>
            <a:ext cx="14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RiskProfiler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4F57400-8BD0-CF42-8295-812C011E27A5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9008740" y="1956750"/>
            <a:ext cx="1027418" cy="1076686"/>
          </a:xfrm>
          <a:prstGeom prst="straightConnector1">
            <a:avLst/>
          </a:prstGeom>
          <a:ln w="111125" cap="rnd">
            <a:solidFill>
              <a:schemeClr val="bg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0B70E58-DF29-DA4E-ABBA-FABC46E35749}"/>
              </a:ext>
            </a:extLst>
          </p:cNvPr>
          <p:cNvSpPr txBox="1"/>
          <p:nvPr/>
        </p:nvSpPr>
        <p:spPr>
          <a:xfrm>
            <a:off x="9219120" y="2389134"/>
            <a:ext cx="7505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057B47-77DF-0645-B54E-BCA5942CBE22}"/>
              </a:ext>
            </a:extLst>
          </p:cNvPr>
          <p:cNvSpPr txBox="1"/>
          <p:nvPr/>
        </p:nvSpPr>
        <p:spPr>
          <a:xfrm>
            <a:off x="9215255" y="5459674"/>
            <a:ext cx="8817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SENDAI</a:t>
            </a:r>
          </a:p>
        </p:txBody>
      </p:sp>
    </p:spTree>
    <p:extLst>
      <p:ext uri="{BB962C8B-B14F-4D97-AF65-F5344CB8AC3E}">
        <p14:creationId xmlns:p14="http://schemas.microsoft.com/office/powerpoint/2010/main" val="378506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F0454-4AE4-C54C-9671-68516B98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Things to look out for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1AB733-5FA6-477F-8811-1DC624EB0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81519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35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7D5D-0A89-9B40-9A09-8528AC05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D0FC6-62AB-6F44-8A1A-E9611DD6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Reach me at: </a:t>
            </a:r>
            <a:r>
              <a:rPr lang="en-US" dirty="0" err="1"/>
              <a:t>joost.vanulden@canada.ca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7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8F73-9E6B-AD4A-AFC4-8C1963AB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Stated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795C-2EBD-A548-9DFF-3766DE68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“The </a:t>
            </a:r>
            <a:r>
              <a:rPr lang="en-CA" dirty="0" err="1"/>
              <a:t>OpenDRR</a:t>
            </a:r>
            <a:r>
              <a:rPr lang="en-CA" dirty="0"/>
              <a:t> platform aims to </a:t>
            </a:r>
            <a:r>
              <a:rPr lang="en-CA" b="1" dirty="0"/>
              <a:t>provide tools </a:t>
            </a:r>
            <a:r>
              <a:rPr lang="en-CA" dirty="0"/>
              <a:t>to investigate, assess, and mitigate natural disasters for policy makers, risk analysts, private and public institutions, and citizens to </a:t>
            </a:r>
            <a:r>
              <a:rPr lang="en-CA" b="1" dirty="0"/>
              <a:t>facilitate decision-making </a:t>
            </a:r>
            <a:r>
              <a:rPr lang="en-CA" dirty="0"/>
              <a:t>prior to and during crisis.”</a:t>
            </a:r>
          </a:p>
        </p:txBody>
      </p:sp>
    </p:spTree>
    <p:extLst>
      <p:ext uri="{BB962C8B-B14F-4D97-AF65-F5344CB8AC3E}">
        <p14:creationId xmlns:p14="http://schemas.microsoft.com/office/powerpoint/2010/main" val="248159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95D0-1618-A944-B1B0-6D774E93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Users &amp; Their Requirements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889A0274-7DA0-8A43-8CAF-A7D78CEBF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893" y="4742449"/>
            <a:ext cx="1451976" cy="1451976"/>
          </a:xfrm>
          <a:prstGeom prst="rect">
            <a:avLst/>
          </a:prstGeom>
        </p:spPr>
      </p:pic>
      <p:pic>
        <p:nvPicPr>
          <p:cNvPr id="5" name="Graphic 4" descr="Male profile">
            <a:extLst>
              <a:ext uri="{FF2B5EF4-FFF2-40B4-BE49-F238E27FC236}">
                <a16:creationId xmlns:a16="http://schemas.microsoft.com/office/drawing/2014/main" id="{FCF51F9C-D607-0E4B-9411-9DCBB11BB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894" y="3279610"/>
            <a:ext cx="1451977" cy="1451977"/>
          </a:xfrm>
          <a:prstGeom prst="rect">
            <a:avLst/>
          </a:prstGeom>
        </p:spPr>
      </p:pic>
      <p:pic>
        <p:nvPicPr>
          <p:cNvPr id="6" name="Graphic 5" descr="Female Profile">
            <a:extLst>
              <a:ext uri="{FF2B5EF4-FFF2-40B4-BE49-F238E27FC236}">
                <a16:creationId xmlns:a16="http://schemas.microsoft.com/office/drawing/2014/main" id="{8F34C7E9-E838-9D42-B8D5-4164217037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894" y="1816773"/>
            <a:ext cx="1451975" cy="1451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15811E-6A07-A247-98F8-B3343CB20867}"/>
              </a:ext>
            </a:extLst>
          </p:cNvPr>
          <p:cNvSpPr txBox="1"/>
          <p:nvPr/>
        </p:nvSpPr>
        <p:spPr>
          <a:xfrm>
            <a:off x="2406312" y="1816773"/>
            <a:ext cx="8947487" cy="135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180000" rtlCol="0">
            <a:noAutofit/>
          </a:bodyPr>
          <a:lstStyle/>
          <a:p>
            <a:r>
              <a:rPr lang="en-US" sz="2800" b="1" dirty="0"/>
              <a:t>Risk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scenario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for peer-review of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Disseminate outputs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C1756-B962-604C-A8DD-7263BC0B4800}"/>
              </a:ext>
            </a:extLst>
          </p:cNvPr>
          <p:cNvSpPr txBox="1"/>
          <p:nvPr/>
        </p:nvSpPr>
        <p:spPr>
          <a:xfrm>
            <a:off x="2406315" y="3279611"/>
            <a:ext cx="8947484" cy="1354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180000" rtlCol="0">
            <a:spAutoFit/>
          </a:bodyPr>
          <a:lstStyle/>
          <a:p>
            <a:r>
              <a:rPr lang="en-US" sz="2800" b="1" dirty="0"/>
              <a:t>Emergency Manager, Land-Use Planner, Risk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to up-to-date hazard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to scenario outputs and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integrate scenario data into a GIS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4249B-BC22-344F-AD35-365D21149E61}"/>
              </a:ext>
            </a:extLst>
          </p:cNvPr>
          <p:cNvSpPr txBox="1"/>
          <p:nvPr/>
        </p:nvSpPr>
        <p:spPr>
          <a:xfrm>
            <a:off x="2406313" y="4742449"/>
            <a:ext cx="8947484" cy="1354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80000" rtlCol="0">
            <a:spAutoFit/>
          </a:bodyPr>
          <a:lstStyle/>
          <a:p>
            <a:r>
              <a:rPr lang="en-US" sz="2800" b="1" dirty="0"/>
              <a:t>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Intuitive and context aware access to hazard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level overview of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descriptions and simple but effective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28086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F331-DF4C-1149-8397-F8A5B7B1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Workflow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C81DB-535C-4647-B63A-675F34AFD74C}"/>
              </a:ext>
            </a:extLst>
          </p:cNvPr>
          <p:cNvSpPr/>
          <p:nvPr/>
        </p:nvSpPr>
        <p:spPr>
          <a:xfrm>
            <a:off x="506328" y="2867525"/>
            <a:ext cx="1748590" cy="1122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Scenarios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75065-F90D-5647-B460-6A85CF9B7D74}"/>
              </a:ext>
            </a:extLst>
          </p:cNvPr>
          <p:cNvSpPr/>
          <p:nvPr/>
        </p:nvSpPr>
        <p:spPr>
          <a:xfrm>
            <a:off x="2894346" y="2867525"/>
            <a:ext cx="1748590" cy="1122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Scenario Outputs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5A7424-C2F2-2449-BA1B-70E7BD591869}"/>
              </a:ext>
            </a:extLst>
          </p:cNvPr>
          <p:cNvSpPr/>
          <p:nvPr/>
        </p:nvSpPr>
        <p:spPr>
          <a:xfrm>
            <a:off x="5282364" y="2867525"/>
            <a:ext cx="1748590" cy="1122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Peer Review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724C0-89BC-4849-89A2-43BB58E6004B}"/>
              </a:ext>
            </a:extLst>
          </p:cNvPr>
          <p:cNvSpPr/>
          <p:nvPr/>
        </p:nvSpPr>
        <p:spPr>
          <a:xfrm>
            <a:off x="7670382" y="2867525"/>
            <a:ext cx="1748590" cy="11229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5364AA-E87F-F04E-97E0-CEAD62951AFE}"/>
              </a:ext>
            </a:extLst>
          </p:cNvPr>
          <p:cNvSpPr/>
          <p:nvPr/>
        </p:nvSpPr>
        <p:spPr>
          <a:xfrm>
            <a:off x="10058401" y="2867525"/>
            <a:ext cx="1748590" cy="11229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</a:t>
            </a:r>
          </a:p>
        </p:txBody>
      </p:sp>
      <p:pic>
        <p:nvPicPr>
          <p:cNvPr id="34" name="Graphic 33" descr="Play">
            <a:extLst>
              <a:ext uri="{FF2B5EF4-FFF2-40B4-BE49-F238E27FC236}">
                <a16:creationId xmlns:a16="http://schemas.microsoft.com/office/drawing/2014/main" id="{B0259EB4-7571-EC48-A0D2-1D2EE5CF5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953" y="3098130"/>
            <a:ext cx="661737" cy="661737"/>
          </a:xfrm>
          <a:prstGeom prst="rect">
            <a:avLst/>
          </a:prstGeom>
        </p:spPr>
      </p:pic>
      <p:pic>
        <p:nvPicPr>
          <p:cNvPr id="35" name="Graphic 34" descr="Play">
            <a:extLst>
              <a:ext uri="{FF2B5EF4-FFF2-40B4-BE49-F238E27FC236}">
                <a16:creationId xmlns:a16="http://schemas.microsoft.com/office/drawing/2014/main" id="{1F43EB4C-F9FA-1A48-A080-9C14ED241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972" y="3098130"/>
            <a:ext cx="661737" cy="661737"/>
          </a:xfrm>
          <a:prstGeom prst="rect">
            <a:avLst/>
          </a:prstGeom>
        </p:spPr>
      </p:pic>
      <p:pic>
        <p:nvPicPr>
          <p:cNvPr id="36" name="Graphic 35" descr="Play">
            <a:extLst>
              <a:ext uri="{FF2B5EF4-FFF2-40B4-BE49-F238E27FC236}">
                <a16:creationId xmlns:a16="http://schemas.microsoft.com/office/drawing/2014/main" id="{9B031870-ED18-3545-81F5-5C4AA9F82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2935" y="3098130"/>
            <a:ext cx="661737" cy="661737"/>
          </a:xfrm>
          <a:prstGeom prst="rect">
            <a:avLst/>
          </a:prstGeom>
        </p:spPr>
      </p:pic>
      <p:pic>
        <p:nvPicPr>
          <p:cNvPr id="37" name="Graphic 36" descr="Play">
            <a:extLst>
              <a:ext uri="{FF2B5EF4-FFF2-40B4-BE49-F238E27FC236}">
                <a16:creationId xmlns:a16="http://schemas.microsoft.com/office/drawing/2014/main" id="{5669F08E-69E4-7249-A2BE-0293A2B42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4396" y="3081085"/>
            <a:ext cx="661737" cy="66173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813050-37E5-FE44-B55E-E9B1CDB61DA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156659" y="2245895"/>
            <a:ext cx="0" cy="621630"/>
          </a:xfrm>
          <a:prstGeom prst="line">
            <a:avLst/>
          </a:prstGeom>
          <a:ln w="1238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B58D06-26D2-7848-BF0D-AE7C04025BE9}"/>
              </a:ext>
            </a:extLst>
          </p:cNvPr>
          <p:cNvCxnSpPr>
            <a:cxnSpLocks/>
          </p:cNvCxnSpPr>
          <p:nvPr/>
        </p:nvCxnSpPr>
        <p:spPr>
          <a:xfrm flipH="1">
            <a:off x="1299412" y="2245895"/>
            <a:ext cx="4924925" cy="0"/>
          </a:xfrm>
          <a:prstGeom prst="line">
            <a:avLst/>
          </a:prstGeom>
          <a:ln w="1238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FB4889-8A00-3B46-90B2-B211831E765F}"/>
              </a:ext>
            </a:extLst>
          </p:cNvPr>
          <p:cNvCxnSpPr>
            <a:endCxn id="12" idx="0"/>
          </p:cNvCxnSpPr>
          <p:nvPr/>
        </p:nvCxnSpPr>
        <p:spPr>
          <a:xfrm>
            <a:off x="1363579" y="2245895"/>
            <a:ext cx="17044" cy="621630"/>
          </a:xfrm>
          <a:prstGeom prst="straightConnector1">
            <a:avLst/>
          </a:prstGeom>
          <a:ln w="1238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57D5A3-91A9-F942-A34F-8CE40B7FDC96}"/>
              </a:ext>
            </a:extLst>
          </p:cNvPr>
          <p:cNvSpPr txBox="1"/>
          <p:nvPr/>
        </p:nvSpPr>
        <p:spPr>
          <a:xfrm>
            <a:off x="3426087" y="2061229"/>
            <a:ext cx="7797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Refine</a:t>
            </a:r>
          </a:p>
        </p:txBody>
      </p:sp>
    </p:spTree>
    <p:extLst>
      <p:ext uri="{BB962C8B-B14F-4D97-AF65-F5344CB8AC3E}">
        <p14:creationId xmlns:p14="http://schemas.microsoft.com/office/powerpoint/2010/main" val="235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A55D-5B36-3A4E-8270-7F9BDC46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42B4-44FD-CA4D-BA2B-66C5739C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9782" cy="4351338"/>
          </a:xfrm>
        </p:spPr>
        <p:txBody>
          <a:bodyPr/>
          <a:lstStyle/>
          <a:p>
            <a:r>
              <a:rPr lang="en-US" dirty="0" err="1"/>
              <a:t>OpenQuake</a:t>
            </a:r>
            <a:r>
              <a:rPr lang="en-US" dirty="0"/>
              <a:t> Engine</a:t>
            </a:r>
          </a:p>
          <a:p>
            <a:r>
              <a:rPr lang="en-US" dirty="0"/>
              <a:t>GitHub Data Repository</a:t>
            </a:r>
          </a:p>
          <a:p>
            <a:r>
              <a:rPr lang="en-US" dirty="0"/>
              <a:t>Stakeholder Portal (OQ Canada)</a:t>
            </a:r>
          </a:p>
          <a:p>
            <a:r>
              <a:rPr lang="en-US" dirty="0"/>
              <a:t>Public Portal (</a:t>
            </a:r>
            <a:r>
              <a:rPr lang="en-US" dirty="0" err="1"/>
              <a:t>RiskProfiler.ca</a:t>
            </a:r>
            <a:r>
              <a:rPr lang="en-US" dirty="0"/>
              <a:t>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012871D-BD1D-2748-90C1-69829116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354" y="2898841"/>
            <a:ext cx="1524000" cy="1524000"/>
          </a:xfrm>
          <a:prstGeom prst="rect">
            <a:avLst/>
          </a:prstGeom>
        </p:spPr>
      </p:pic>
      <p:pic>
        <p:nvPicPr>
          <p:cNvPr id="9" name="Graphic 8" descr="Browser window">
            <a:extLst>
              <a:ext uri="{FF2B5EF4-FFF2-40B4-BE49-F238E27FC236}">
                <a16:creationId xmlns:a16="http://schemas.microsoft.com/office/drawing/2014/main" id="{7AF43931-FA43-8B43-B344-6E6890D26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8687" y="705026"/>
            <a:ext cx="1777662" cy="177766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80BBCB-8863-9843-BE46-517975E1F113}"/>
              </a:ext>
            </a:extLst>
          </p:cNvPr>
          <p:cNvGrpSpPr/>
          <p:nvPr/>
        </p:nvGrpSpPr>
        <p:grpSpPr>
          <a:xfrm>
            <a:off x="7786968" y="4826771"/>
            <a:ext cx="1858182" cy="1810176"/>
            <a:chOff x="779591" y="1359297"/>
            <a:chExt cx="2131292" cy="2131292"/>
          </a:xfrm>
          <a:solidFill>
            <a:schemeClr val="accent4"/>
          </a:solidFill>
        </p:grpSpPr>
        <p:pic>
          <p:nvPicPr>
            <p:cNvPr id="13" name="Graphic 12" descr="Browser window">
              <a:extLst>
                <a:ext uri="{FF2B5EF4-FFF2-40B4-BE49-F238E27FC236}">
                  <a16:creationId xmlns:a16="http://schemas.microsoft.com/office/drawing/2014/main" id="{A049C4B6-5F65-EF4F-AA2D-B9703643E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9591" y="1359297"/>
              <a:ext cx="2131292" cy="2131292"/>
            </a:xfrm>
            <a:prstGeom prst="rect">
              <a:avLst/>
            </a:prstGeom>
          </p:spPr>
        </p:pic>
        <p:pic>
          <p:nvPicPr>
            <p:cNvPr id="14" name="Graphic 13" descr="Gears">
              <a:extLst>
                <a:ext uri="{FF2B5EF4-FFF2-40B4-BE49-F238E27FC236}">
                  <a16:creationId xmlns:a16="http://schemas.microsoft.com/office/drawing/2014/main" id="{F47DC107-8B7C-784C-88F4-BAAA770DE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64717" y="2120154"/>
              <a:ext cx="838200" cy="838200"/>
            </a:xfrm>
            <a:prstGeom prst="rect">
              <a:avLst/>
            </a:prstGeom>
          </p:spPr>
        </p:pic>
        <p:pic>
          <p:nvPicPr>
            <p:cNvPr id="15" name="Graphic 14" descr="Playbook">
              <a:extLst>
                <a:ext uri="{FF2B5EF4-FFF2-40B4-BE49-F238E27FC236}">
                  <a16:creationId xmlns:a16="http://schemas.microsoft.com/office/drawing/2014/main" id="{D3EAE0EB-67C4-2E4F-8CF6-FF82C49D3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8493" y="2082054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DE6367A-564E-844D-91C2-9CE05A647881}"/>
              </a:ext>
            </a:extLst>
          </p:cNvPr>
          <p:cNvSpPr txBox="1"/>
          <p:nvPr/>
        </p:nvSpPr>
        <p:spPr>
          <a:xfrm>
            <a:off x="6143313" y="3476175"/>
            <a:ext cx="14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FA7AF3-6C1B-AC44-AFE4-120A43331B5C}"/>
              </a:ext>
            </a:extLst>
          </p:cNvPr>
          <p:cNvSpPr txBox="1"/>
          <p:nvPr/>
        </p:nvSpPr>
        <p:spPr>
          <a:xfrm>
            <a:off x="6174484" y="5446899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OpenQuake</a:t>
            </a:r>
            <a:r>
              <a:rPr lang="en-US" dirty="0"/>
              <a:t> Engine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AABF0A-705C-584D-B552-44068BB184D0}"/>
              </a:ext>
            </a:extLst>
          </p:cNvPr>
          <p:cNvSpPr txBox="1"/>
          <p:nvPr/>
        </p:nvSpPr>
        <p:spPr>
          <a:xfrm>
            <a:off x="8905502" y="640738"/>
            <a:ext cx="14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OQ Canada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E5F3D9-C707-6F45-84FE-BD4046C8FCF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637354" y="2371241"/>
            <a:ext cx="0" cy="527600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Browser window">
            <a:extLst>
              <a:ext uri="{FF2B5EF4-FFF2-40B4-BE49-F238E27FC236}">
                <a16:creationId xmlns:a16="http://schemas.microsoft.com/office/drawing/2014/main" id="{B2E7FAF2-3FD1-FD41-8089-A2482BD917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85997" y="736438"/>
            <a:ext cx="1777662" cy="17776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7E65750-EA8B-A541-94F0-1B853DCBC808}"/>
              </a:ext>
            </a:extLst>
          </p:cNvPr>
          <p:cNvSpPr txBox="1"/>
          <p:nvPr/>
        </p:nvSpPr>
        <p:spPr>
          <a:xfrm>
            <a:off x="6931850" y="640738"/>
            <a:ext cx="14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RiskProfiler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B89DB8-CBAB-5C41-BE51-F8A8ED16F272}"/>
              </a:ext>
            </a:extLst>
          </p:cNvPr>
          <p:cNvCxnSpPr>
            <a:cxnSpLocks/>
          </p:cNvCxnSpPr>
          <p:nvPr/>
        </p:nvCxnSpPr>
        <p:spPr>
          <a:xfrm flipV="1">
            <a:off x="8667095" y="4422841"/>
            <a:ext cx="0" cy="598338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8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EDC76F46-FB37-F544-A055-37191E0A8C10}"/>
              </a:ext>
            </a:extLst>
          </p:cNvPr>
          <p:cNvSpPr/>
          <p:nvPr/>
        </p:nvSpPr>
        <p:spPr>
          <a:xfrm>
            <a:off x="208870" y="1442946"/>
            <a:ext cx="2695759" cy="2695759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20407-C545-8C4C-A693-F4B3EE80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Quake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49F8-E812-3441-9CBB-E6D50432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825625"/>
            <a:ext cx="6172199" cy="4351338"/>
          </a:xfrm>
        </p:spPr>
        <p:txBody>
          <a:bodyPr/>
          <a:lstStyle/>
          <a:p>
            <a:r>
              <a:rPr lang="en-US" dirty="0"/>
              <a:t>GEM’s state-of-the-art, open-source software collaboratively developed for earthquake hazard and risk modelling</a:t>
            </a:r>
          </a:p>
          <a:p>
            <a:r>
              <a:rPr lang="en-US" dirty="0"/>
              <a:t>Generates raw scenario outputs for further processing</a:t>
            </a:r>
          </a:p>
          <a:p>
            <a:r>
              <a:rPr lang="en-US" dirty="0"/>
              <a:t>Risk Analysts push outputs to the </a:t>
            </a:r>
            <a:r>
              <a:rPr lang="en-US" dirty="0" err="1"/>
              <a:t>Github</a:t>
            </a:r>
            <a:r>
              <a:rPr lang="en-US" dirty="0"/>
              <a:t> data repository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AFD9EC7-4E09-9A46-914C-8EC8EED0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8" y="4495774"/>
            <a:ext cx="1524000" cy="1524000"/>
          </a:xfrm>
          <a:prstGeom prst="rect">
            <a:avLst/>
          </a:prstGeom>
        </p:spPr>
      </p:pic>
      <p:pic>
        <p:nvPicPr>
          <p:cNvPr id="5" name="Graphic 4" descr="Paper">
            <a:extLst>
              <a:ext uri="{FF2B5EF4-FFF2-40B4-BE49-F238E27FC236}">
                <a16:creationId xmlns:a16="http://schemas.microsoft.com/office/drawing/2014/main" id="{D765C1F3-A943-7643-B17E-725F66E03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734" y="4545759"/>
            <a:ext cx="1424032" cy="1424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E771A-86EA-8741-8FE4-CC41F9480BDE}"/>
              </a:ext>
            </a:extLst>
          </p:cNvPr>
          <p:cNvSpPr txBox="1"/>
          <p:nvPr/>
        </p:nvSpPr>
        <p:spPr>
          <a:xfrm>
            <a:off x="844734" y="5914438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Scenario Outputs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56561F-1723-2944-B33C-C8F88B0F4F01}"/>
              </a:ext>
            </a:extLst>
          </p:cNvPr>
          <p:cNvGrpSpPr/>
          <p:nvPr/>
        </p:nvGrpSpPr>
        <p:grpSpPr>
          <a:xfrm>
            <a:off x="627659" y="2144605"/>
            <a:ext cx="1858182" cy="1810176"/>
            <a:chOff x="779591" y="1359297"/>
            <a:chExt cx="2131292" cy="2131292"/>
          </a:xfrm>
          <a:solidFill>
            <a:schemeClr val="accent4"/>
          </a:solidFill>
        </p:grpSpPr>
        <p:pic>
          <p:nvPicPr>
            <p:cNvPr id="8" name="Graphic 7" descr="Browser window">
              <a:extLst>
                <a:ext uri="{FF2B5EF4-FFF2-40B4-BE49-F238E27FC236}">
                  <a16:creationId xmlns:a16="http://schemas.microsoft.com/office/drawing/2014/main" id="{91EE89EF-B867-6146-9D0B-97DC5E53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9591" y="1359297"/>
              <a:ext cx="2131292" cy="2131292"/>
            </a:xfrm>
            <a:prstGeom prst="rect">
              <a:avLst/>
            </a:prstGeom>
          </p:spPr>
        </p:pic>
        <p:pic>
          <p:nvPicPr>
            <p:cNvPr id="9" name="Graphic 8" descr="Gears">
              <a:extLst>
                <a:ext uri="{FF2B5EF4-FFF2-40B4-BE49-F238E27FC236}">
                  <a16:creationId xmlns:a16="http://schemas.microsoft.com/office/drawing/2014/main" id="{498B54E4-CEED-D847-88C9-B1A4A6286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64717" y="2120154"/>
              <a:ext cx="838200" cy="838200"/>
            </a:xfrm>
            <a:prstGeom prst="rect">
              <a:avLst/>
            </a:prstGeom>
          </p:spPr>
        </p:pic>
        <p:pic>
          <p:nvPicPr>
            <p:cNvPr id="10" name="Graphic 9" descr="Playbook">
              <a:extLst>
                <a:ext uri="{FF2B5EF4-FFF2-40B4-BE49-F238E27FC236}">
                  <a16:creationId xmlns:a16="http://schemas.microsoft.com/office/drawing/2014/main" id="{F3083DB4-1887-754B-9DCF-8A4FD5B1E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8493" y="2082054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63AA56D-BAEB-9645-A476-38AA13D8BD56}"/>
              </a:ext>
            </a:extLst>
          </p:cNvPr>
          <p:cNvSpPr txBox="1"/>
          <p:nvPr/>
        </p:nvSpPr>
        <p:spPr>
          <a:xfrm>
            <a:off x="3082809" y="6077058"/>
            <a:ext cx="14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A97A5-5BCE-8F4F-9E9A-B09A5AD0278B}"/>
              </a:ext>
            </a:extLst>
          </p:cNvPr>
          <p:cNvSpPr txBox="1"/>
          <p:nvPr/>
        </p:nvSpPr>
        <p:spPr>
          <a:xfrm>
            <a:off x="862103" y="1731135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OpenQuake</a:t>
            </a:r>
            <a:r>
              <a:rPr lang="en-US" dirty="0"/>
              <a:t> Engine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9003B-AB9B-D343-85E7-2B11F31C402A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1556750" y="3954781"/>
            <a:ext cx="0" cy="590978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1C4D50-C3E6-8E44-8C1C-2550752048B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268766" y="5257774"/>
            <a:ext cx="850672" cy="1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38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EDC76F46-FB37-F544-A055-37191E0A8C10}"/>
              </a:ext>
            </a:extLst>
          </p:cNvPr>
          <p:cNvSpPr/>
          <p:nvPr/>
        </p:nvSpPr>
        <p:spPr>
          <a:xfrm>
            <a:off x="2533559" y="3909894"/>
            <a:ext cx="2695759" cy="2695759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20407-C545-8C4C-A693-F4B3EE80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Data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49F8-E812-3441-9CBB-E6D50432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825625"/>
            <a:ext cx="617219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Versioned</a:t>
            </a:r>
            <a:r>
              <a:rPr lang="en-US" sz="3200" b="1" dirty="0"/>
              <a:t> </a:t>
            </a:r>
            <a:r>
              <a:rPr lang="en-US" b="1" dirty="0"/>
              <a:t>datasets</a:t>
            </a:r>
            <a:endParaRPr lang="en-US" sz="3200" b="1" dirty="0"/>
          </a:p>
          <a:p>
            <a:r>
              <a:rPr lang="en-US" dirty="0"/>
              <a:t>Pre-release: intended for peer-review and editing</a:t>
            </a:r>
          </a:p>
          <a:p>
            <a:r>
              <a:rPr lang="en-US" dirty="0"/>
              <a:t>Final release: intended for broader dissemination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AFD9EC7-4E09-9A46-914C-8EC8EED0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8" y="4495774"/>
            <a:ext cx="1524000" cy="1524000"/>
          </a:xfrm>
          <a:prstGeom prst="rect">
            <a:avLst/>
          </a:prstGeom>
        </p:spPr>
      </p:pic>
      <p:pic>
        <p:nvPicPr>
          <p:cNvPr id="5" name="Graphic 4" descr="Paper">
            <a:extLst>
              <a:ext uri="{FF2B5EF4-FFF2-40B4-BE49-F238E27FC236}">
                <a16:creationId xmlns:a16="http://schemas.microsoft.com/office/drawing/2014/main" id="{D765C1F3-A943-7643-B17E-725F66E03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734" y="4545759"/>
            <a:ext cx="1424032" cy="1424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E771A-86EA-8741-8FE4-CC41F9480BDE}"/>
              </a:ext>
            </a:extLst>
          </p:cNvPr>
          <p:cNvSpPr txBox="1"/>
          <p:nvPr/>
        </p:nvSpPr>
        <p:spPr>
          <a:xfrm>
            <a:off x="844734" y="5914438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Scenario Outputs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56561F-1723-2944-B33C-C8F88B0F4F01}"/>
              </a:ext>
            </a:extLst>
          </p:cNvPr>
          <p:cNvGrpSpPr/>
          <p:nvPr/>
        </p:nvGrpSpPr>
        <p:grpSpPr>
          <a:xfrm>
            <a:off x="627659" y="2144605"/>
            <a:ext cx="1858182" cy="1810176"/>
            <a:chOff x="779591" y="1359297"/>
            <a:chExt cx="2131292" cy="2131292"/>
          </a:xfrm>
          <a:solidFill>
            <a:schemeClr val="accent4"/>
          </a:solidFill>
        </p:grpSpPr>
        <p:pic>
          <p:nvPicPr>
            <p:cNvPr id="8" name="Graphic 7" descr="Browser window">
              <a:extLst>
                <a:ext uri="{FF2B5EF4-FFF2-40B4-BE49-F238E27FC236}">
                  <a16:creationId xmlns:a16="http://schemas.microsoft.com/office/drawing/2014/main" id="{91EE89EF-B867-6146-9D0B-97DC5E53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9591" y="1359297"/>
              <a:ext cx="2131292" cy="2131292"/>
            </a:xfrm>
            <a:prstGeom prst="rect">
              <a:avLst/>
            </a:prstGeom>
          </p:spPr>
        </p:pic>
        <p:pic>
          <p:nvPicPr>
            <p:cNvPr id="9" name="Graphic 8" descr="Gears">
              <a:extLst>
                <a:ext uri="{FF2B5EF4-FFF2-40B4-BE49-F238E27FC236}">
                  <a16:creationId xmlns:a16="http://schemas.microsoft.com/office/drawing/2014/main" id="{498B54E4-CEED-D847-88C9-B1A4A6286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64717" y="2120154"/>
              <a:ext cx="838200" cy="838200"/>
            </a:xfrm>
            <a:prstGeom prst="rect">
              <a:avLst/>
            </a:prstGeom>
          </p:spPr>
        </p:pic>
        <p:pic>
          <p:nvPicPr>
            <p:cNvPr id="10" name="Graphic 9" descr="Playbook">
              <a:extLst>
                <a:ext uri="{FF2B5EF4-FFF2-40B4-BE49-F238E27FC236}">
                  <a16:creationId xmlns:a16="http://schemas.microsoft.com/office/drawing/2014/main" id="{F3083DB4-1887-754B-9DCF-8A4FD5B1E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8493" y="2082054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63AA56D-BAEB-9645-A476-38AA13D8BD56}"/>
              </a:ext>
            </a:extLst>
          </p:cNvPr>
          <p:cNvSpPr txBox="1"/>
          <p:nvPr/>
        </p:nvSpPr>
        <p:spPr>
          <a:xfrm>
            <a:off x="3082809" y="6077058"/>
            <a:ext cx="14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A97A5-5BCE-8F4F-9E9A-B09A5AD0278B}"/>
              </a:ext>
            </a:extLst>
          </p:cNvPr>
          <p:cNvSpPr txBox="1"/>
          <p:nvPr/>
        </p:nvSpPr>
        <p:spPr>
          <a:xfrm>
            <a:off x="862103" y="1731135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OpenQuake</a:t>
            </a:r>
            <a:r>
              <a:rPr lang="en-US" dirty="0"/>
              <a:t> Engine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9003B-AB9B-D343-85E7-2B11F31C402A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1556750" y="3954781"/>
            <a:ext cx="0" cy="590978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1C4D50-C3E6-8E44-8C1C-2550752048B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268766" y="5257774"/>
            <a:ext cx="850672" cy="1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1C497502-A103-4A40-943C-6E1374628B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94110" y="4626268"/>
            <a:ext cx="1263015" cy="1263015"/>
          </a:xfrm>
          <a:prstGeom prst="rect">
            <a:avLst/>
          </a:prstGeom>
        </p:spPr>
      </p:pic>
      <p:pic>
        <p:nvPicPr>
          <p:cNvPr id="17" name="Graphic 16" descr="Database">
            <a:extLst>
              <a:ext uri="{FF2B5EF4-FFF2-40B4-BE49-F238E27FC236}">
                <a16:creationId xmlns:a16="http://schemas.microsoft.com/office/drawing/2014/main" id="{AF241FBE-71CE-C54E-8BDD-55DD2BD7E7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07797" y="4438490"/>
            <a:ext cx="1638568" cy="16385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B52AAD-3AED-CF46-86B7-6FC28A59A89A}"/>
              </a:ext>
            </a:extLst>
          </p:cNvPr>
          <p:cNvSpPr txBox="1"/>
          <p:nvPr/>
        </p:nvSpPr>
        <p:spPr>
          <a:xfrm>
            <a:off x="5139370" y="5919284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 ETL Process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4CD7C-6865-DA40-B597-1ACF6FAB06F9}"/>
              </a:ext>
            </a:extLst>
          </p:cNvPr>
          <p:cNvSpPr txBox="1"/>
          <p:nvPr/>
        </p:nvSpPr>
        <p:spPr>
          <a:xfrm>
            <a:off x="7730032" y="5938558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Spatial 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330D10-F0B9-BD48-84A4-031C22AD6145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6757125" y="5257774"/>
            <a:ext cx="850672" cy="2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94C629-6FB1-BB45-8A42-406CE2686135}"/>
              </a:ext>
            </a:extLst>
          </p:cNvPr>
          <p:cNvCxnSpPr>
            <a:cxnSpLocks/>
          </p:cNvCxnSpPr>
          <p:nvPr/>
        </p:nvCxnSpPr>
        <p:spPr>
          <a:xfrm>
            <a:off x="4643438" y="5257774"/>
            <a:ext cx="850672" cy="2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06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22BA-71DE-144C-AE75-29A1FF07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Stakeholder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0347-8822-454F-BF32-EFBC437F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783" y="1854790"/>
            <a:ext cx="5851358" cy="4351338"/>
          </a:xfrm>
        </p:spPr>
        <p:txBody>
          <a:bodyPr>
            <a:normAutofit/>
          </a:bodyPr>
          <a:lstStyle/>
          <a:p>
            <a:r>
              <a:rPr lang="en-US" dirty="0"/>
              <a:t>A fork of the GEM OQ </a:t>
            </a:r>
            <a:r>
              <a:rPr lang="en-US" dirty="0" err="1"/>
              <a:t>GeoViewer</a:t>
            </a:r>
            <a:endParaRPr lang="en-US" dirty="0"/>
          </a:p>
          <a:p>
            <a:r>
              <a:rPr lang="en-US" dirty="0"/>
              <a:t>Facilitates peer review</a:t>
            </a:r>
          </a:p>
          <a:p>
            <a:r>
              <a:rPr lang="en-US" dirty="0"/>
              <a:t>Primary interface for Domain Experts</a:t>
            </a:r>
          </a:p>
          <a:p>
            <a:r>
              <a:rPr lang="en-US" dirty="0"/>
              <a:t>3 Levels of Publishing</a:t>
            </a:r>
          </a:p>
          <a:p>
            <a:pPr lvl="1"/>
            <a:r>
              <a:rPr lang="en-US" dirty="0"/>
              <a:t>Private – only the data producer can access</a:t>
            </a:r>
          </a:p>
          <a:p>
            <a:pPr lvl="1"/>
            <a:r>
              <a:rPr lang="en-US" dirty="0"/>
              <a:t>Shared – only those with accounts can access (e.g. peer reviewers)</a:t>
            </a:r>
          </a:p>
          <a:p>
            <a:pPr lvl="1"/>
            <a:r>
              <a:rPr lang="en-US" dirty="0"/>
              <a:t>Public - Open to the world through industry standard API’s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D3BF8B75-A23D-D34E-8CEA-3532EEEC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21" y="4438490"/>
            <a:ext cx="1638568" cy="1638568"/>
          </a:xfrm>
          <a:prstGeom prst="rect">
            <a:avLst/>
          </a:prstGeom>
        </p:spPr>
      </p:pic>
      <p:pic>
        <p:nvPicPr>
          <p:cNvPr id="5" name="Graphic 4" descr="Browser window">
            <a:extLst>
              <a:ext uri="{FF2B5EF4-FFF2-40B4-BE49-F238E27FC236}">
                <a16:creationId xmlns:a16="http://schemas.microsoft.com/office/drawing/2014/main" id="{B2517C17-2131-4A46-BA32-9B320E5A9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0982" y="2144605"/>
            <a:ext cx="1777662" cy="1777662"/>
          </a:xfrm>
          <a:prstGeom prst="rect">
            <a:avLst/>
          </a:prstGeom>
        </p:spPr>
      </p:pic>
      <p:pic>
        <p:nvPicPr>
          <p:cNvPr id="6" name="Graphic 5" descr="Folder">
            <a:extLst>
              <a:ext uri="{FF2B5EF4-FFF2-40B4-BE49-F238E27FC236}">
                <a16:creationId xmlns:a16="http://schemas.microsoft.com/office/drawing/2014/main" id="{6051B777-8AD6-E148-91EA-4E73CBAE6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1859" y="4429820"/>
            <a:ext cx="1655909" cy="1655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719CD3-182D-034E-89E2-F87EA4F4912D}"/>
              </a:ext>
            </a:extLst>
          </p:cNvPr>
          <p:cNvSpPr txBox="1"/>
          <p:nvPr/>
        </p:nvSpPr>
        <p:spPr>
          <a:xfrm>
            <a:off x="1184856" y="5938558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Spatial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27008-F8A3-C142-9B21-704F4A79CDC3}"/>
              </a:ext>
            </a:extLst>
          </p:cNvPr>
          <p:cNvSpPr txBox="1"/>
          <p:nvPr/>
        </p:nvSpPr>
        <p:spPr>
          <a:xfrm>
            <a:off x="3667797" y="5969791"/>
            <a:ext cx="14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GeoPackage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843B9-F7BC-AF4A-B7E6-E02ABDD747A1}"/>
              </a:ext>
            </a:extLst>
          </p:cNvPr>
          <p:cNvSpPr txBox="1"/>
          <p:nvPr/>
        </p:nvSpPr>
        <p:spPr>
          <a:xfrm>
            <a:off x="3667797" y="1779260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OpenQuake</a:t>
            </a:r>
            <a:r>
              <a:rPr lang="en-US" dirty="0"/>
              <a:t> Canada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A119DC-9DA7-5440-BC8B-69C82DB3694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01189" y="5257774"/>
            <a:ext cx="850670" cy="2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0259AE-E9F9-5E4E-9E8E-99919C78EED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4379813" y="3922267"/>
            <a:ext cx="1" cy="507553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34361A-A8AE-534D-82EF-16A6A41D0254}"/>
              </a:ext>
            </a:extLst>
          </p:cNvPr>
          <p:cNvGrpSpPr/>
          <p:nvPr/>
        </p:nvGrpSpPr>
        <p:grpSpPr>
          <a:xfrm>
            <a:off x="453510" y="2265928"/>
            <a:ext cx="1947049" cy="1503362"/>
            <a:chOff x="5480446" y="1919641"/>
            <a:chExt cx="1947049" cy="1503362"/>
          </a:xfrm>
        </p:grpSpPr>
        <p:pic>
          <p:nvPicPr>
            <p:cNvPr id="13" name="Graphic 12" descr="Browser window">
              <a:extLst>
                <a:ext uri="{FF2B5EF4-FFF2-40B4-BE49-F238E27FC236}">
                  <a16:creationId xmlns:a16="http://schemas.microsoft.com/office/drawing/2014/main" id="{F42FF1AC-635B-E64E-B574-62B8B9282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62444" y="2109384"/>
              <a:ext cx="1165051" cy="1165051"/>
            </a:xfrm>
            <a:prstGeom prst="rect">
              <a:avLst/>
            </a:prstGeom>
          </p:spPr>
        </p:pic>
        <p:pic>
          <p:nvPicPr>
            <p:cNvPr id="14" name="Graphic 13" descr="Browser window">
              <a:extLst>
                <a:ext uri="{FF2B5EF4-FFF2-40B4-BE49-F238E27FC236}">
                  <a16:creationId xmlns:a16="http://schemas.microsoft.com/office/drawing/2014/main" id="{2EB84310-86A3-2B47-B0E6-0307BAB84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80446" y="2585291"/>
              <a:ext cx="837712" cy="837712"/>
            </a:xfrm>
            <a:prstGeom prst="rect">
              <a:avLst/>
            </a:prstGeom>
          </p:spPr>
        </p:pic>
        <p:pic>
          <p:nvPicPr>
            <p:cNvPr id="15" name="Graphic 14" descr="Browser window">
              <a:extLst>
                <a:ext uri="{FF2B5EF4-FFF2-40B4-BE49-F238E27FC236}">
                  <a16:creationId xmlns:a16="http://schemas.microsoft.com/office/drawing/2014/main" id="{AA713A44-AE48-AE41-8A6D-936B61437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94343" y="1919641"/>
              <a:ext cx="720269" cy="720269"/>
            </a:xfrm>
            <a:prstGeom prst="rect">
              <a:avLst/>
            </a:prstGeom>
          </p:spPr>
        </p:pic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C85E58-2BE7-0E4E-9F3E-5E16A01C0A2A}"/>
              </a:ext>
            </a:extLst>
          </p:cNvPr>
          <p:cNvCxnSpPr>
            <a:cxnSpLocks/>
            <a:stCxn id="5" idx="1"/>
            <a:endCxn id="13" idx="3"/>
          </p:cNvCxnSpPr>
          <p:nvPr/>
        </p:nvCxnSpPr>
        <p:spPr>
          <a:xfrm flipH="1">
            <a:off x="2400559" y="3033436"/>
            <a:ext cx="1090423" cy="4761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69755D-C949-2F4C-A9E0-A4B53E2AE20D}"/>
              </a:ext>
            </a:extLst>
          </p:cNvPr>
          <p:cNvSpPr txBox="1"/>
          <p:nvPr/>
        </p:nvSpPr>
        <p:spPr>
          <a:xfrm>
            <a:off x="1133875" y="3454512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SDI’s</a:t>
            </a:r>
          </a:p>
        </p:txBody>
      </p:sp>
      <p:pic>
        <p:nvPicPr>
          <p:cNvPr id="18" name="Graphic 17" descr="Browser window">
            <a:extLst>
              <a:ext uri="{FF2B5EF4-FFF2-40B4-BE49-F238E27FC236}">
                <a16:creationId xmlns:a16="http://schemas.microsoft.com/office/drawing/2014/main" id="{DC0C2B07-E941-0844-86FA-7C0F9AAA40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2033" y="447962"/>
            <a:ext cx="1777662" cy="17776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906E5F-2967-BD4E-9ACB-AA7EEFCA870A}"/>
              </a:ext>
            </a:extLst>
          </p:cNvPr>
          <p:cNvSpPr txBox="1"/>
          <p:nvPr/>
        </p:nvSpPr>
        <p:spPr>
          <a:xfrm>
            <a:off x="878848" y="365125"/>
            <a:ext cx="14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RiskProfiler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8764A9-7C9B-464A-9985-FACFE507467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63564" y="1956750"/>
            <a:ext cx="1027418" cy="1076686"/>
          </a:xfrm>
          <a:prstGeom prst="straightConnector1">
            <a:avLst/>
          </a:prstGeom>
          <a:ln w="111125" cap="rnd">
            <a:solidFill>
              <a:schemeClr val="bg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640979E-0F61-F94E-8A49-45BC4EBE76A1}"/>
              </a:ext>
            </a:extLst>
          </p:cNvPr>
          <p:cNvSpPr/>
          <p:nvPr/>
        </p:nvSpPr>
        <p:spPr>
          <a:xfrm>
            <a:off x="3031933" y="1638317"/>
            <a:ext cx="2695759" cy="2695759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B2FFF3-C447-3749-BC76-F8A6082340A2}"/>
              </a:ext>
            </a:extLst>
          </p:cNvPr>
          <p:cNvSpPr txBox="1"/>
          <p:nvPr/>
        </p:nvSpPr>
        <p:spPr>
          <a:xfrm>
            <a:off x="2647363" y="5482751"/>
            <a:ext cx="8817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SENDAI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43BDFE-6CD1-5143-BC9F-733C438435EE}"/>
              </a:ext>
            </a:extLst>
          </p:cNvPr>
          <p:cNvSpPr txBox="1"/>
          <p:nvPr/>
        </p:nvSpPr>
        <p:spPr>
          <a:xfrm>
            <a:off x="2683125" y="2425591"/>
            <a:ext cx="7505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33209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A3F6-5EFF-834B-9DF5-530B65AF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6705" cy="1325563"/>
          </a:xfrm>
        </p:spPr>
        <p:txBody>
          <a:bodyPr/>
          <a:lstStyle/>
          <a:p>
            <a:pPr algn="r"/>
            <a:r>
              <a:rPr lang="en-US" dirty="0" err="1"/>
              <a:t>OpenQuake</a:t>
            </a:r>
            <a:r>
              <a:rPr lang="en-US" dirty="0"/>
              <a:t> Canada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6756B61-8CAE-E842-BF9D-92363A7C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6" y="330994"/>
            <a:ext cx="6613317" cy="4351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37AEF5-D901-524E-A88A-BDBAB5D54941}"/>
              </a:ext>
            </a:extLst>
          </p:cNvPr>
          <p:cNvSpPr txBox="1"/>
          <p:nvPr/>
        </p:nvSpPr>
        <p:spPr>
          <a:xfrm>
            <a:off x="7190869" y="1296845"/>
            <a:ext cx="3205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nrcan.openquake.org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47642-1A6F-8144-9609-AD0B41E927B5}"/>
              </a:ext>
            </a:extLst>
          </p:cNvPr>
          <p:cNvSpPr txBox="1"/>
          <p:nvPr/>
        </p:nvSpPr>
        <p:spPr>
          <a:xfrm>
            <a:off x="473798" y="4906920"/>
            <a:ext cx="2300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 site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Hosted at 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Standards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642AED-7234-7B45-B792-A7B3D50F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504" y="2175668"/>
            <a:ext cx="66434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6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415</Words>
  <Application>Microsoft Macintosh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NRCan OpenDRR Platform</vt:lpstr>
      <vt:lpstr>Stated objective</vt:lpstr>
      <vt:lpstr>Primary Users &amp; Their Requirements</vt:lpstr>
      <vt:lpstr>Workflow</vt:lpstr>
      <vt:lpstr>Key Components</vt:lpstr>
      <vt:lpstr>Open Quake Engine</vt:lpstr>
      <vt:lpstr>GitHub Data Repository</vt:lpstr>
      <vt:lpstr>Stakeholder Portal</vt:lpstr>
      <vt:lpstr>OpenQuake Canada</vt:lpstr>
      <vt:lpstr>Public Portal</vt:lpstr>
      <vt:lpstr>RiskProfiler.ca</vt:lpstr>
      <vt:lpstr>Summary</vt:lpstr>
      <vt:lpstr>Things to look out for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NRCan OpenDRR Platform</dc:title>
  <dc:creator>Joost van Ulden</dc:creator>
  <cp:lastModifiedBy>Joost van Ulden</cp:lastModifiedBy>
  <cp:revision>10</cp:revision>
  <dcterms:created xsi:type="dcterms:W3CDTF">2019-12-17T00:25:47Z</dcterms:created>
  <dcterms:modified xsi:type="dcterms:W3CDTF">2019-12-17T17:37:28Z</dcterms:modified>
</cp:coreProperties>
</file>